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64" r:id="rId1"/>
  </p:sldMasterIdLst>
  <p:notesMasterIdLst>
    <p:notesMasterId r:id="rId60"/>
  </p:notesMasterIdLst>
  <p:sldIdLst>
    <p:sldId id="558" r:id="rId2"/>
    <p:sldId id="453" r:id="rId3"/>
    <p:sldId id="587" r:id="rId4"/>
    <p:sldId id="559" r:id="rId5"/>
    <p:sldId id="513" r:id="rId6"/>
    <p:sldId id="514" r:id="rId7"/>
    <p:sldId id="560" r:id="rId8"/>
    <p:sldId id="531" r:id="rId9"/>
    <p:sldId id="567" r:id="rId10"/>
    <p:sldId id="437" r:id="rId11"/>
    <p:sldId id="494" r:id="rId12"/>
    <p:sldId id="449" r:id="rId13"/>
    <p:sldId id="382" r:id="rId14"/>
    <p:sldId id="555" r:id="rId15"/>
    <p:sldId id="441" r:id="rId16"/>
    <p:sldId id="544" r:id="rId17"/>
    <p:sldId id="545" r:id="rId18"/>
    <p:sldId id="546" r:id="rId19"/>
    <p:sldId id="413" r:id="rId20"/>
    <p:sldId id="443" r:id="rId21"/>
    <p:sldId id="510" r:id="rId22"/>
    <p:sldId id="416" r:id="rId23"/>
    <p:sldId id="568" r:id="rId24"/>
    <p:sldId id="575" r:id="rId25"/>
    <p:sldId id="573" r:id="rId26"/>
    <p:sldId id="576" r:id="rId27"/>
    <p:sldId id="574" r:id="rId28"/>
    <p:sldId id="577" r:id="rId29"/>
    <p:sldId id="578" r:id="rId30"/>
    <p:sldId id="579" r:id="rId31"/>
    <p:sldId id="580" r:id="rId32"/>
    <p:sldId id="586" r:id="rId33"/>
    <p:sldId id="581" r:id="rId34"/>
    <p:sldId id="582" r:id="rId35"/>
    <p:sldId id="583" r:id="rId36"/>
    <p:sldId id="584" r:id="rId37"/>
    <p:sldId id="569" r:id="rId38"/>
    <p:sldId id="463" r:id="rId39"/>
    <p:sldId id="455" r:id="rId40"/>
    <p:sldId id="496" r:id="rId41"/>
    <p:sldId id="492" r:id="rId42"/>
    <p:sldId id="458" r:id="rId43"/>
    <p:sldId id="501" r:id="rId44"/>
    <p:sldId id="527" r:id="rId45"/>
    <p:sldId id="503" r:id="rId46"/>
    <p:sldId id="305" r:id="rId47"/>
    <p:sldId id="315" r:id="rId48"/>
    <p:sldId id="491" r:id="rId49"/>
    <p:sldId id="490" r:id="rId50"/>
    <p:sldId id="508" r:id="rId51"/>
    <p:sldId id="460" r:id="rId52"/>
    <p:sldId id="462" r:id="rId53"/>
    <p:sldId id="571" r:id="rId54"/>
    <p:sldId id="536" r:id="rId55"/>
    <p:sldId id="585" r:id="rId56"/>
    <p:sldId id="338" r:id="rId57"/>
    <p:sldId id="572" r:id="rId58"/>
    <p:sldId id="588"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nhu chen" initials="wc" lastIdx="3" clrIdx="0">
    <p:extLst>
      <p:ext uri="{19B8F6BF-5375-455C-9EA6-DF929625EA0E}">
        <p15:presenceInfo xmlns:p15="http://schemas.microsoft.com/office/powerpoint/2012/main" userId="bb46b4f18ce473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1111"/>
    <a:srgbClr val="8F6F75"/>
    <a:srgbClr val="CECAFF"/>
    <a:srgbClr val="FF8577"/>
    <a:srgbClr val="8F767F"/>
    <a:srgbClr val="5B8F81"/>
    <a:srgbClr val="E4EBF0"/>
    <a:srgbClr val="F0DBDE"/>
    <a:srgbClr val="808F66"/>
    <a:srgbClr val="8289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59"/>
    <p:restoredTop sz="86765"/>
  </p:normalViewPr>
  <p:slideViewPr>
    <p:cSldViewPr snapToGrid="0" snapToObjects="1">
      <p:cViewPr>
        <p:scale>
          <a:sx n="61" d="100"/>
          <a:sy n="61" d="100"/>
        </p:scale>
        <p:origin x="792" y="832"/>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Ratio</c:v>
                </c:pt>
              </c:strCache>
            </c:strRef>
          </c:tx>
          <c:dPt>
            <c:idx val="0"/>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E774-5A45-8512-E5DFED861FA6}"/>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2-E774-5A45-8512-E5DFED861FA6}"/>
              </c:ext>
            </c:extLst>
          </c:dPt>
          <c:dLbls>
            <c:dLbl>
              <c:idx val="0"/>
              <c:layout>
                <c:manualLayout>
                  <c:x val="-0.1680317101954949"/>
                  <c:y val="0.20717192270294318"/>
                </c:manualLayout>
              </c:layout>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7037009258290056"/>
                      <c:h val="0.19506405260602402"/>
                    </c:manualLayout>
                  </c15:layout>
                </c:ext>
                <c:ext xmlns:c16="http://schemas.microsoft.com/office/drawing/2014/chart" uri="{C3380CC4-5D6E-409C-BE32-E72D297353CC}">
                  <c16:uniqueId val="{00000003-E774-5A45-8512-E5DFED861FA6}"/>
                </c:ext>
              </c:extLst>
            </c:dLbl>
            <c:dLbl>
              <c:idx val="1"/>
              <c:layout>
                <c:manualLayout>
                  <c:x val="0.19589606974495499"/>
                  <c:y val="-0.2899218702696111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E774-5A45-8512-E5DFED861FA6}"/>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Correct</c:v>
                </c:pt>
                <c:pt idx="1">
                  <c:v>Wrong</c:v>
                </c:pt>
              </c:strCache>
            </c:strRef>
          </c:cat>
          <c:val>
            <c:numRef>
              <c:f>Sheet1!$B$2:$B$3</c:f>
              <c:numCache>
                <c:formatCode>General</c:formatCode>
                <c:ptCount val="2"/>
                <c:pt idx="0">
                  <c:v>23</c:v>
                </c:pt>
                <c:pt idx="1">
                  <c:v>77</c:v>
                </c:pt>
              </c:numCache>
            </c:numRef>
          </c:val>
          <c:extLst>
            <c:ext xmlns:c16="http://schemas.microsoft.com/office/drawing/2014/chart" uri="{C3380CC4-5D6E-409C-BE32-E72D297353CC}">
              <c16:uniqueId val="{00000000-E774-5A45-8512-E5DFED861FA6}"/>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E200-0789-1A44-B609-4CD4A3047DBD}" type="datetimeFigureOut">
              <a:rPr lang="en-US" smtClean="0"/>
              <a:t>6/1/21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3C694-68A9-BC4E-8A1C-97447A30805C}" type="slidenum">
              <a:rPr lang="en-US" smtClean="0"/>
              <a:t>‹#›</a:t>
            </a:fld>
            <a:endParaRPr lang="en-US"/>
          </a:p>
        </p:txBody>
      </p:sp>
    </p:spTree>
    <p:extLst>
      <p:ext uri="{BB962C8B-B14F-4D97-AF65-F5344CB8AC3E}">
        <p14:creationId xmlns:p14="http://schemas.microsoft.com/office/powerpoint/2010/main" val="3760726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With the information explosion on the internet, there are zillions of knowledge facts distributed on the Web.  As a human, it’s very challenging to process information in this order. Therefore, different interfaces have been invented to help us access the Web knowledge. Instead of using programming language to communicate with the interface, is there chance that we could use natural language to communicate with these interfaces. That\s the topic I’m working on throughout my </a:t>
            </a:r>
            <a:r>
              <a:rPr lang="en-US" sz="1800" dirty="0" err="1"/>
              <a:t>Phd</a:t>
            </a:r>
            <a:r>
              <a:rPr lang="en-US" sz="1800" dirty="0"/>
              <a:t> career.</a:t>
            </a:r>
          </a:p>
        </p:txBody>
      </p:sp>
      <p:sp>
        <p:nvSpPr>
          <p:cNvPr id="4" name="Slide Number Placeholder 3"/>
          <p:cNvSpPr>
            <a:spLocks noGrp="1"/>
          </p:cNvSpPr>
          <p:nvPr>
            <p:ph type="sldNum" sz="quarter" idx="5"/>
          </p:nvPr>
        </p:nvSpPr>
        <p:spPr/>
        <p:txBody>
          <a:bodyPr/>
          <a:lstStyle/>
          <a:p>
            <a:fld id="{F643C694-68A9-BC4E-8A1C-97447A30805C}" type="slidenum">
              <a:rPr lang="en-US" smtClean="0"/>
              <a:t>1</a:t>
            </a:fld>
            <a:endParaRPr lang="en-US"/>
          </a:p>
        </p:txBody>
      </p:sp>
    </p:spTree>
    <p:extLst>
      <p:ext uri="{BB962C8B-B14F-4D97-AF65-F5344CB8AC3E}">
        <p14:creationId xmlns:p14="http://schemas.microsoft.com/office/powerpoint/2010/main" val="97518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section is to design a unified reasoning model, which is not only able to understand structured and unstructured data from the web but also able to integrate these two forms of data. Datasets and Efficiency are big issues.</a:t>
            </a:r>
          </a:p>
        </p:txBody>
      </p:sp>
      <p:sp>
        <p:nvSpPr>
          <p:cNvPr id="4" name="Slide Number Placeholder 3"/>
          <p:cNvSpPr>
            <a:spLocks noGrp="1"/>
          </p:cNvSpPr>
          <p:nvPr>
            <p:ph type="sldNum" sz="quarter" idx="5"/>
          </p:nvPr>
        </p:nvSpPr>
        <p:spPr/>
        <p:txBody>
          <a:bodyPr/>
          <a:lstStyle/>
          <a:p>
            <a:fld id="{F643C694-68A9-BC4E-8A1C-97447A30805C}" type="slidenum">
              <a:rPr lang="en-US" smtClean="0"/>
              <a:t>11</a:t>
            </a:fld>
            <a:endParaRPr lang="en-US"/>
          </a:p>
        </p:txBody>
      </p:sp>
    </p:spTree>
    <p:extLst>
      <p:ext uri="{BB962C8B-B14F-4D97-AF65-F5344CB8AC3E}">
        <p14:creationId xmlns:p14="http://schemas.microsoft.com/office/powerpoint/2010/main" val="4165512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our own dataset called OTT-QA, which consists of table crawling, passage linking. We provide both tables and text to the crowd-workers to let them write Q-A pairs, then we perform model-based and human-based quality control to make sure the questions require information integration and human-based grammaticality and fluency checking. Finally, we harvest a dataset consisting of 45K QA pairs.</a:t>
            </a:r>
          </a:p>
        </p:txBody>
      </p:sp>
      <p:sp>
        <p:nvSpPr>
          <p:cNvPr id="4" name="Slide Number Placeholder 3"/>
          <p:cNvSpPr>
            <a:spLocks noGrp="1"/>
          </p:cNvSpPr>
          <p:nvPr>
            <p:ph type="sldNum" sz="quarter" idx="5"/>
          </p:nvPr>
        </p:nvSpPr>
        <p:spPr/>
        <p:txBody>
          <a:bodyPr/>
          <a:lstStyle/>
          <a:p>
            <a:fld id="{F643C694-68A9-BC4E-8A1C-97447A30805C}" type="slidenum">
              <a:rPr lang="en-US" smtClean="0"/>
              <a:t>12</a:t>
            </a:fld>
            <a:endParaRPr lang="en-US"/>
          </a:p>
        </p:txBody>
      </p:sp>
    </p:spTree>
    <p:extLst>
      <p:ext uri="{BB962C8B-B14F-4D97-AF65-F5344CB8AC3E}">
        <p14:creationId xmlns:p14="http://schemas.microsoft.com/office/powerpoint/2010/main" val="1429313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t>
            </a:r>
          </a:p>
        </p:txBody>
      </p:sp>
      <p:sp>
        <p:nvSpPr>
          <p:cNvPr id="4" name="Slide Number Placeholder 3"/>
          <p:cNvSpPr>
            <a:spLocks noGrp="1"/>
          </p:cNvSpPr>
          <p:nvPr>
            <p:ph type="sldNum" sz="quarter" idx="5"/>
          </p:nvPr>
        </p:nvSpPr>
        <p:spPr/>
        <p:txBody>
          <a:bodyPr/>
          <a:lstStyle/>
          <a:p>
            <a:fld id="{F643C694-68A9-BC4E-8A1C-97447A30805C}" type="slidenum">
              <a:rPr lang="en-US" smtClean="0"/>
              <a:t>14</a:t>
            </a:fld>
            <a:endParaRPr lang="en-US"/>
          </a:p>
        </p:txBody>
      </p:sp>
    </p:spTree>
    <p:extLst>
      <p:ext uri="{BB962C8B-B14F-4D97-AF65-F5344CB8AC3E}">
        <p14:creationId xmlns:p14="http://schemas.microsoft.com/office/powerpoint/2010/main" val="1717330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t>
            </a:r>
          </a:p>
        </p:txBody>
      </p:sp>
      <p:sp>
        <p:nvSpPr>
          <p:cNvPr id="4" name="Slide Number Placeholder 3"/>
          <p:cNvSpPr>
            <a:spLocks noGrp="1"/>
          </p:cNvSpPr>
          <p:nvPr>
            <p:ph type="sldNum" sz="quarter" idx="5"/>
          </p:nvPr>
        </p:nvSpPr>
        <p:spPr/>
        <p:txBody>
          <a:bodyPr/>
          <a:lstStyle/>
          <a:p>
            <a:fld id="{F643C694-68A9-BC4E-8A1C-97447A30805C}" type="slidenum">
              <a:rPr lang="en-US" smtClean="0"/>
              <a:t>15</a:t>
            </a:fld>
            <a:endParaRPr lang="en-US"/>
          </a:p>
        </p:txBody>
      </p:sp>
    </p:spTree>
    <p:extLst>
      <p:ext uri="{BB962C8B-B14F-4D97-AF65-F5344CB8AC3E}">
        <p14:creationId xmlns:p14="http://schemas.microsoft.com/office/powerpoint/2010/main" val="2934941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t>
            </a:r>
          </a:p>
        </p:txBody>
      </p:sp>
      <p:sp>
        <p:nvSpPr>
          <p:cNvPr id="4" name="Slide Number Placeholder 3"/>
          <p:cNvSpPr>
            <a:spLocks noGrp="1"/>
          </p:cNvSpPr>
          <p:nvPr>
            <p:ph type="sldNum" sz="quarter" idx="5"/>
          </p:nvPr>
        </p:nvSpPr>
        <p:spPr/>
        <p:txBody>
          <a:bodyPr/>
          <a:lstStyle/>
          <a:p>
            <a:fld id="{F643C694-68A9-BC4E-8A1C-97447A30805C}" type="slidenum">
              <a:rPr lang="en-US" smtClean="0"/>
              <a:t>16</a:t>
            </a:fld>
            <a:endParaRPr lang="en-US"/>
          </a:p>
        </p:txBody>
      </p:sp>
    </p:spTree>
    <p:extLst>
      <p:ext uri="{BB962C8B-B14F-4D97-AF65-F5344CB8AC3E}">
        <p14:creationId xmlns:p14="http://schemas.microsoft.com/office/powerpoint/2010/main" val="2980070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retrieve the top-K candidate blocks, we need to feed them to the neural extractive readers to extract the answer span from the retrieved blocks. However, since we are dealing with significant amount of blocks. If we concatenate all the document, the input sequence length can easily go beyond 4000, which is almost impossible for the reader to handle given its quadratic time complexity. Therefore, the existing frameworks usually decompose the long sequence into a set of smaller groups where each group contains less than 500 tokens. These smaller groups will be fed to the reader in parallel to extract the answer, the one with highest confidence will be used as the final prediction. This framework fails to model global context due to the lack of interaction between different groups, the prediction is basically local optimum.</a:t>
            </a:r>
          </a:p>
        </p:txBody>
      </p:sp>
      <p:sp>
        <p:nvSpPr>
          <p:cNvPr id="4" name="Slide Number Placeholder 3"/>
          <p:cNvSpPr>
            <a:spLocks noGrp="1"/>
          </p:cNvSpPr>
          <p:nvPr>
            <p:ph type="sldNum" sz="quarter" idx="5"/>
          </p:nvPr>
        </p:nvSpPr>
        <p:spPr/>
        <p:txBody>
          <a:bodyPr/>
          <a:lstStyle/>
          <a:p>
            <a:fld id="{F643C694-68A9-BC4E-8A1C-97447A30805C}" type="slidenum">
              <a:rPr lang="en-US" smtClean="0"/>
              <a:t>18</a:t>
            </a:fld>
            <a:endParaRPr lang="en-US"/>
          </a:p>
        </p:txBody>
      </p:sp>
    </p:spTree>
    <p:extLst>
      <p:ext uri="{BB962C8B-B14F-4D97-AF65-F5344CB8AC3E}">
        <p14:creationId xmlns:p14="http://schemas.microsoft.com/office/powerpoint/2010/main" val="1906677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global-local sparse attention mechanism to decrease the complexity to KxB^2.</a:t>
            </a:r>
          </a:p>
        </p:txBody>
      </p:sp>
      <p:sp>
        <p:nvSpPr>
          <p:cNvPr id="4" name="Slide Number Placeholder 3"/>
          <p:cNvSpPr>
            <a:spLocks noGrp="1"/>
          </p:cNvSpPr>
          <p:nvPr>
            <p:ph type="sldNum" sz="quarter" idx="5"/>
          </p:nvPr>
        </p:nvSpPr>
        <p:spPr/>
        <p:txBody>
          <a:bodyPr/>
          <a:lstStyle/>
          <a:p>
            <a:fld id="{F643C694-68A9-BC4E-8A1C-97447A30805C}" type="slidenum">
              <a:rPr lang="en-US" smtClean="0"/>
              <a:t>19</a:t>
            </a:fld>
            <a:endParaRPr lang="en-US"/>
          </a:p>
        </p:txBody>
      </p:sp>
    </p:spTree>
    <p:extLst>
      <p:ext uri="{BB962C8B-B14F-4D97-AF65-F5344CB8AC3E}">
        <p14:creationId xmlns:p14="http://schemas.microsoft.com/office/powerpoint/2010/main" val="2526841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sparse-attention mechanism, we can directly feed all the retrieved blocks to the reader without worrying about the memory overflow and speed. This framework has the advantage that the global context is modeled, the prediction is basically global optimum.</a:t>
            </a:r>
          </a:p>
        </p:txBody>
      </p:sp>
      <p:sp>
        <p:nvSpPr>
          <p:cNvPr id="4" name="Slide Number Placeholder 3"/>
          <p:cNvSpPr>
            <a:spLocks noGrp="1"/>
          </p:cNvSpPr>
          <p:nvPr>
            <p:ph type="sldNum" sz="quarter" idx="5"/>
          </p:nvPr>
        </p:nvSpPr>
        <p:spPr/>
        <p:txBody>
          <a:bodyPr/>
          <a:lstStyle/>
          <a:p>
            <a:fld id="{F643C694-68A9-BC4E-8A1C-97447A30805C}" type="slidenum">
              <a:rPr lang="en-US" smtClean="0"/>
              <a:t>20</a:t>
            </a:fld>
            <a:endParaRPr lang="en-US"/>
          </a:p>
        </p:txBody>
      </p:sp>
    </p:spTree>
    <p:extLst>
      <p:ext uri="{BB962C8B-B14F-4D97-AF65-F5344CB8AC3E}">
        <p14:creationId xmlns:p14="http://schemas.microsoft.com/office/powerpoint/2010/main" val="1039107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our model Single-R and Sparse-R on OTT-QA test split and our model is able to achieve significant performance gain. Besides, our model runs much faster than the baseline systems.</a:t>
            </a:r>
          </a:p>
        </p:txBody>
      </p:sp>
      <p:sp>
        <p:nvSpPr>
          <p:cNvPr id="4" name="Slide Number Placeholder 3"/>
          <p:cNvSpPr>
            <a:spLocks noGrp="1"/>
          </p:cNvSpPr>
          <p:nvPr>
            <p:ph type="sldNum" sz="quarter" idx="5"/>
          </p:nvPr>
        </p:nvSpPr>
        <p:spPr/>
        <p:txBody>
          <a:bodyPr/>
          <a:lstStyle/>
          <a:p>
            <a:fld id="{F643C694-68A9-BC4E-8A1C-97447A30805C}" type="slidenum">
              <a:rPr lang="en-US" smtClean="0"/>
              <a:t>21</a:t>
            </a:fld>
            <a:endParaRPr lang="en-US"/>
          </a:p>
        </p:txBody>
      </p:sp>
    </p:spTree>
    <p:extLst>
      <p:ext uri="{BB962C8B-B14F-4D97-AF65-F5344CB8AC3E}">
        <p14:creationId xmlns:p14="http://schemas.microsoft.com/office/powerpoint/2010/main" val="2502368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the second section.</a:t>
            </a:r>
          </a:p>
        </p:txBody>
      </p:sp>
      <p:sp>
        <p:nvSpPr>
          <p:cNvPr id="4" name="Slide Number Placeholder 3"/>
          <p:cNvSpPr>
            <a:spLocks noGrp="1"/>
          </p:cNvSpPr>
          <p:nvPr>
            <p:ph type="sldNum" sz="quarter" idx="5"/>
          </p:nvPr>
        </p:nvSpPr>
        <p:spPr/>
        <p:txBody>
          <a:bodyPr/>
          <a:lstStyle/>
          <a:p>
            <a:fld id="{F643C694-68A9-BC4E-8A1C-97447A30805C}" type="slidenum">
              <a:rPr lang="en-US" smtClean="0"/>
              <a:t>22</a:t>
            </a:fld>
            <a:endParaRPr lang="en-US"/>
          </a:p>
        </p:txBody>
      </p:sp>
    </p:spTree>
    <p:extLst>
      <p:ext uri="{BB962C8B-B14F-4D97-AF65-F5344CB8AC3E}">
        <p14:creationId xmlns:p14="http://schemas.microsoft.com/office/powerpoint/2010/main" val="1761985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2</a:t>
            </a:fld>
            <a:endParaRPr lang="en-US"/>
          </a:p>
        </p:txBody>
      </p:sp>
    </p:spTree>
    <p:extLst>
      <p:ext uri="{BB962C8B-B14F-4D97-AF65-F5344CB8AC3E}">
        <p14:creationId xmlns:p14="http://schemas.microsoft.com/office/powerpoint/2010/main" val="3349378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31</a:t>
            </a:fld>
            <a:endParaRPr lang="en-US"/>
          </a:p>
        </p:txBody>
      </p:sp>
    </p:spTree>
    <p:extLst>
      <p:ext uri="{BB962C8B-B14F-4D97-AF65-F5344CB8AC3E}">
        <p14:creationId xmlns:p14="http://schemas.microsoft.com/office/powerpoint/2010/main" val="194658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32</a:t>
            </a:fld>
            <a:endParaRPr lang="en-US"/>
          </a:p>
        </p:txBody>
      </p:sp>
    </p:spTree>
    <p:extLst>
      <p:ext uri="{BB962C8B-B14F-4D97-AF65-F5344CB8AC3E}">
        <p14:creationId xmlns:p14="http://schemas.microsoft.com/office/powerpoint/2010/main" val="814709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the second section.</a:t>
            </a:r>
          </a:p>
        </p:txBody>
      </p:sp>
      <p:sp>
        <p:nvSpPr>
          <p:cNvPr id="4" name="Slide Number Placeholder 3"/>
          <p:cNvSpPr>
            <a:spLocks noGrp="1"/>
          </p:cNvSpPr>
          <p:nvPr>
            <p:ph type="sldNum" sz="quarter" idx="5"/>
          </p:nvPr>
        </p:nvSpPr>
        <p:spPr/>
        <p:txBody>
          <a:bodyPr/>
          <a:lstStyle/>
          <a:p>
            <a:fld id="{F643C694-68A9-BC4E-8A1C-97447A30805C}" type="slidenum">
              <a:rPr lang="en-US" smtClean="0"/>
              <a:t>36</a:t>
            </a:fld>
            <a:endParaRPr lang="en-US"/>
          </a:p>
        </p:txBody>
      </p:sp>
    </p:spTree>
    <p:extLst>
      <p:ext uri="{BB962C8B-B14F-4D97-AF65-F5344CB8AC3E}">
        <p14:creationId xmlns:p14="http://schemas.microsoft.com/office/powerpoint/2010/main" val="475686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wide spectrum of dataset working on such knowledge-grounded generation datasets, these datasets use different structured knowledge as the input and aim to generate different types of text.</a:t>
            </a:r>
          </a:p>
        </p:txBody>
      </p:sp>
      <p:sp>
        <p:nvSpPr>
          <p:cNvPr id="4" name="Slide Number Placeholder 3"/>
          <p:cNvSpPr>
            <a:spLocks noGrp="1"/>
          </p:cNvSpPr>
          <p:nvPr>
            <p:ph type="sldNum" sz="quarter" idx="5"/>
          </p:nvPr>
        </p:nvSpPr>
        <p:spPr/>
        <p:txBody>
          <a:bodyPr/>
          <a:lstStyle/>
          <a:p>
            <a:fld id="{F643C694-68A9-BC4E-8A1C-97447A30805C}" type="slidenum">
              <a:rPr lang="en-US" smtClean="0"/>
              <a:t>37</a:t>
            </a:fld>
            <a:endParaRPr lang="en-US"/>
          </a:p>
        </p:txBody>
      </p:sp>
    </p:spTree>
    <p:extLst>
      <p:ext uri="{BB962C8B-B14F-4D97-AF65-F5344CB8AC3E}">
        <p14:creationId xmlns:p14="http://schemas.microsoft.com/office/powerpoint/2010/main" val="4261967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state-of-the-art model for addressing these wide spectrum of dataset is called GPT-2, which was pre-trained using all the text from the web. For example, a random sentence is sampled from the web, we feed the prefix of the sentence to the model to let it autoregressively generate the original sentence. What this model does is to memorize/internalize the world world knowledge into its 1B parameters.</a:t>
            </a:r>
          </a:p>
        </p:txBody>
      </p:sp>
      <p:sp>
        <p:nvSpPr>
          <p:cNvPr id="4" name="Slide Number Placeholder 3"/>
          <p:cNvSpPr>
            <a:spLocks noGrp="1"/>
          </p:cNvSpPr>
          <p:nvPr>
            <p:ph type="sldNum" sz="quarter" idx="5"/>
          </p:nvPr>
        </p:nvSpPr>
        <p:spPr/>
        <p:txBody>
          <a:bodyPr/>
          <a:lstStyle/>
          <a:p>
            <a:fld id="{F643C694-68A9-BC4E-8A1C-97447A30805C}" type="slidenum">
              <a:rPr lang="en-US" smtClean="0"/>
              <a:t>38</a:t>
            </a:fld>
            <a:endParaRPr lang="en-US"/>
          </a:p>
        </p:txBody>
      </p:sp>
    </p:spTree>
    <p:extLst>
      <p:ext uri="{BB962C8B-B14F-4D97-AF65-F5344CB8AC3E}">
        <p14:creationId xmlns:p14="http://schemas.microsoft.com/office/powerpoint/2010/main" val="3335602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GPT-2 has been proposed, it has attracted lots of attention from the community. Here we steal an example from the </a:t>
            </a:r>
            <a:r>
              <a:rPr lang="en-US" dirty="0" err="1"/>
              <a:t>OpenAI</a:t>
            </a:r>
            <a:r>
              <a:rPr lang="en-US" dirty="0"/>
              <a:t> blog, …. . At first glance, the machine generated story looks so real that you couldn’t tell whether it’s true or fake. However, if you google a little about “</a:t>
            </a:r>
            <a:r>
              <a:rPr lang="en-US" dirty="0" err="1"/>
              <a:t>Cov</a:t>
            </a:r>
            <a:r>
              <a:rPr lang="en-US" dirty="0"/>
              <a:t>…”, you will find that it does not exist in the world. It means that the model is really good at hallucinating non-existing facts from the world.</a:t>
            </a:r>
          </a:p>
        </p:txBody>
      </p:sp>
      <p:sp>
        <p:nvSpPr>
          <p:cNvPr id="4" name="Slide Number Placeholder 3"/>
          <p:cNvSpPr>
            <a:spLocks noGrp="1"/>
          </p:cNvSpPr>
          <p:nvPr>
            <p:ph type="sldNum" sz="quarter" idx="5"/>
          </p:nvPr>
        </p:nvSpPr>
        <p:spPr/>
        <p:txBody>
          <a:bodyPr/>
          <a:lstStyle/>
          <a:p>
            <a:fld id="{F643C694-68A9-BC4E-8A1C-97447A30805C}" type="slidenum">
              <a:rPr lang="en-US" smtClean="0"/>
              <a:t>39</a:t>
            </a:fld>
            <a:endParaRPr lang="en-US"/>
          </a:p>
        </p:txBody>
      </p:sp>
    </p:spTree>
    <p:extLst>
      <p:ext uri="{BB962C8B-B14F-4D97-AF65-F5344CB8AC3E}">
        <p14:creationId xmlns:p14="http://schemas.microsoft.com/office/powerpoint/2010/main" val="871338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hallucination comes from two aspects: 1) mis-memorization, where the model has seen this fact before but cannot memorize it due to the limitation of its parameter capability. …</a:t>
            </a:r>
          </a:p>
        </p:txBody>
      </p:sp>
      <p:sp>
        <p:nvSpPr>
          <p:cNvPr id="4" name="Slide Number Placeholder 3"/>
          <p:cNvSpPr>
            <a:spLocks noGrp="1"/>
          </p:cNvSpPr>
          <p:nvPr>
            <p:ph type="sldNum" sz="quarter" idx="5"/>
          </p:nvPr>
        </p:nvSpPr>
        <p:spPr/>
        <p:txBody>
          <a:bodyPr/>
          <a:lstStyle/>
          <a:p>
            <a:fld id="{F643C694-68A9-BC4E-8A1C-97447A30805C}" type="slidenum">
              <a:rPr lang="en-US" smtClean="0"/>
              <a:t>40</a:t>
            </a:fld>
            <a:endParaRPr lang="en-US"/>
          </a:p>
        </p:txBody>
      </p:sp>
    </p:spTree>
    <p:extLst>
      <p:ext uri="{BB962C8B-B14F-4D97-AF65-F5344CB8AC3E}">
        <p14:creationId xmlns:p14="http://schemas.microsoft.com/office/powerpoint/2010/main" val="44724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type of hallucination is stale memorization, where the model was trained on a previous web dump, but lots of the knowledge has changed since then. The model will memorize these stale knowledge, thus causing hallucination consequently.</a:t>
            </a:r>
          </a:p>
        </p:txBody>
      </p:sp>
      <p:sp>
        <p:nvSpPr>
          <p:cNvPr id="4" name="Slide Number Placeholder 3"/>
          <p:cNvSpPr>
            <a:spLocks noGrp="1"/>
          </p:cNvSpPr>
          <p:nvPr>
            <p:ph type="sldNum" sz="quarter" idx="5"/>
          </p:nvPr>
        </p:nvSpPr>
        <p:spPr/>
        <p:txBody>
          <a:bodyPr/>
          <a:lstStyle/>
          <a:p>
            <a:fld id="{F643C694-68A9-BC4E-8A1C-97447A30805C}" type="slidenum">
              <a:rPr lang="en-US" smtClean="0"/>
              <a:t>41</a:t>
            </a:fld>
            <a:endParaRPr lang="en-US"/>
          </a:p>
        </p:txBody>
      </p:sp>
    </p:spTree>
    <p:extLst>
      <p:ext uri="{BB962C8B-B14F-4D97-AF65-F5344CB8AC3E}">
        <p14:creationId xmlns:p14="http://schemas.microsoft.com/office/powerpoint/2010/main" val="184009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closer to the GPT-2, we found that it’s trying to understand two types of knowledge. One is the implicit linguistic knowledge, like how to compose a natural sentence with the given words. The other part is the explicit factual knowledge, like Bill Gates founded MS, etc. The model aims to internalize both types of knowledge.</a:t>
            </a:r>
          </a:p>
        </p:txBody>
      </p:sp>
      <p:sp>
        <p:nvSpPr>
          <p:cNvPr id="4" name="Slide Number Placeholder 3"/>
          <p:cNvSpPr>
            <a:spLocks noGrp="1"/>
          </p:cNvSpPr>
          <p:nvPr>
            <p:ph type="sldNum" sz="quarter" idx="5"/>
          </p:nvPr>
        </p:nvSpPr>
        <p:spPr/>
        <p:txBody>
          <a:bodyPr/>
          <a:lstStyle/>
          <a:p>
            <a:fld id="{F643C694-68A9-BC4E-8A1C-97447A30805C}" type="slidenum">
              <a:rPr lang="en-US" smtClean="0"/>
              <a:t>42</a:t>
            </a:fld>
            <a:endParaRPr lang="en-US"/>
          </a:p>
        </p:txBody>
      </p:sp>
    </p:spTree>
    <p:extLst>
      <p:ext uri="{BB962C8B-B14F-4D97-AF65-F5344CB8AC3E}">
        <p14:creationId xmlns:p14="http://schemas.microsoft.com/office/powerpoint/2010/main" val="4287913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factual knowledge is infinite and non-static, it’s challenging for the model to internalize them. Therefore, I propose to externalize this part of knowledge.</a:t>
            </a:r>
          </a:p>
        </p:txBody>
      </p:sp>
      <p:sp>
        <p:nvSpPr>
          <p:cNvPr id="4" name="Slide Number Placeholder 3"/>
          <p:cNvSpPr>
            <a:spLocks noGrp="1"/>
          </p:cNvSpPr>
          <p:nvPr>
            <p:ph type="sldNum" sz="quarter" idx="5"/>
          </p:nvPr>
        </p:nvSpPr>
        <p:spPr/>
        <p:txBody>
          <a:bodyPr/>
          <a:lstStyle/>
          <a:p>
            <a:fld id="{F643C694-68A9-BC4E-8A1C-97447A30805C}" type="slidenum">
              <a:rPr lang="en-US" smtClean="0"/>
              <a:t>43</a:t>
            </a:fld>
            <a:endParaRPr lang="en-US"/>
          </a:p>
        </p:txBody>
      </p:sp>
    </p:spTree>
    <p:extLst>
      <p:ext uri="{BB962C8B-B14F-4D97-AF65-F5344CB8AC3E}">
        <p14:creationId xmlns:p14="http://schemas.microsoft.com/office/powerpoint/2010/main" val="214654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if we are interested in accessing information about Lebron James on the internet and ask the following question of “What is the average points per game …”, We hope to receive the information from our smart device like phones, tablets, etc. In order to embed such service into our edge device, we need to build natural language interface.</a:t>
            </a:r>
          </a:p>
        </p:txBody>
      </p:sp>
      <p:sp>
        <p:nvSpPr>
          <p:cNvPr id="4" name="Slide Number Placeholder 3"/>
          <p:cNvSpPr>
            <a:spLocks noGrp="1"/>
          </p:cNvSpPr>
          <p:nvPr>
            <p:ph type="sldNum" sz="quarter" idx="5"/>
          </p:nvPr>
        </p:nvSpPr>
        <p:spPr/>
        <p:txBody>
          <a:bodyPr/>
          <a:lstStyle/>
          <a:p>
            <a:fld id="{F643C694-68A9-BC4E-8A1C-97447A30805C}" type="slidenum">
              <a:rPr lang="en-US" smtClean="0"/>
              <a:t>3</a:t>
            </a:fld>
            <a:endParaRPr lang="en-US"/>
          </a:p>
        </p:txBody>
      </p:sp>
    </p:spTree>
    <p:extLst>
      <p:ext uri="{BB962C8B-B14F-4D97-AF65-F5344CB8AC3E}">
        <p14:creationId xmlns:p14="http://schemas.microsoft.com/office/powerpoint/2010/main" val="656503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modify the pre-training of GPT-2 and propose KGPT using conditional pre-training. We still use the web text as the input to let the model learn how to autoregressively generate a sentence token by token. However, the big difference is that we also feed the most relevant knowledge as additional input for the model to ground on so that the model does not need to memorize all the world knowledge.</a:t>
            </a:r>
          </a:p>
        </p:txBody>
      </p:sp>
      <p:sp>
        <p:nvSpPr>
          <p:cNvPr id="4" name="Slide Number Placeholder 3"/>
          <p:cNvSpPr>
            <a:spLocks noGrp="1"/>
          </p:cNvSpPr>
          <p:nvPr>
            <p:ph type="sldNum" sz="quarter" idx="5"/>
          </p:nvPr>
        </p:nvSpPr>
        <p:spPr/>
        <p:txBody>
          <a:bodyPr/>
          <a:lstStyle/>
          <a:p>
            <a:fld id="{F643C694-68A9-BC4E-8A1C-97447A30805C}" type="slidenum">
              <a:rPr lang="en-US" smtClean="0"/>
              <a:t>44</a:t>
            </a:fld>
            <a:endParaRPr lang="en-US"/>
          </a:p>
        </p:txBody>
      </p:sp>
    </p:spTree>
    <p:extLst>
      <p:ext uri="{BB962C8B-B14F-4D97-AF65-F5344CB8AC3E}">
        <p14:creationId xmlns:p14="http://schemas.microsoft.com/office/powerpoint/2010/main" val="3093201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traverse the Wikipedia to select the sentences with hyperlinks and use these hyperlinks to request their corresponding entities in </a:t>
            </a:r>
            <a:r>
              <a:rPr lang="en-US" dirty="0" err="1"/>
              <a:t>WikiData</a:t>
            </a:r>
            <a:r>
              <a:rPr lang="en-US" dirty="0"/>
              <a:t>, which is a large-scale knowledge graph maintained by Wikipedia Organization.</a:t>
            </a:r>
          </a:p>
        </p:txBody>
      </p:sp>
      <p:sp>
        <p:nvSpPr>
          <p:cNvPr id="4" name="Slide Number Placeholder 3"/>
          <p:cNvSpPr>
            <a:spLocks noGrp="1"/>
          </p:cNvSpPr>
          <p:nvPr>
            <p:ph type="sldNum" sz="quarter" idx="5"/>
          </p:nvPr>
        </p:nvSpPr>
        <p:spPr/>
        <p:txBody>
          <a:bodyPr/>
          <a:lstStyle/>
          <a:p>
            <a:fld id="{F643C694-68A9-BC4E-8A1C-97447A30805C}" type="slidenum">
              <a:rPr lang="en-US" smtClean="0"/>
              <a:t>45</a:t>
            </a:fld>
            <a:endParaRPr lang="en-US"/>
          </a:p>
        </p:txBody>
      </p:sp>
    </p:spTree>
    <p:extLst>
      <p:ext uri="{BB962C8B-B14F-4D97-AF65-F5344CB8AC3E}">
        <p14:creationId xmlns:p14="http://schemas.microsoft.com/office/powerpoint/2010/main" val="35581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merge the facts from </a:t>
            </a:r>
            <a:r>
              <a:rPr lang="en-US" dirty="0" err="1"/>
              <a:t>WikiData</a:t>
            </a:r>
            <a:r>
              <a:rPr lang="en-US" dirty="0"/>
              <a:t> to construct the local knowledge graph. We hope that this local knowledge graph contains enough supportive evidence for the original text. We automatically construct a dataset to perform knowledge-grounded language model pre-training.</a:t>
            </a:r>
          </a:p>
        </p:txBody>
      </p:sp>
      <p:sp>
        <p:nvSpPr>
          <p:cNvPr id="4" name="Slide Number Placeholder 3"/>
          <p:cNvSpPr>
            <a:spLocks noGrp="1"/>
          </p:cNvSpPr>
          <p:nvPr>
            <p:ph type="sldNum" sz="quarter" idx="5"/>
          </p:nvPr>
        </p:nvSpPr>
        <p:spPr/>
        <p:txBody>
          <a:bodyPr/>
          <a:lstStyle/>
          <a:p>
            <a:fld id="{F643C694-68A9-BC4E-8A1C-97447A30805C}" type="slidenum">
              <a:rPr lang="en-US" smtClean="0"/>
              <a:t>46</a:t>
            </a:fld>
            <a:endParaRPr lang="en-US"/>
          </a:p>
        </p:txBody>
      </p:sp>
    </p:spTree>
    <p:extLst>
      <p:ext uri="{BB962C8B-B14F-4D97-AF65-F5344CB8AC3E}">
        <p14:creationId xmlns:p14="http://schemas.microsoft.com/office/powerpoint/2010/main" val="681193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dataset to pre-train the transformer model for a few epochs to get the pre-trained model and we can play with this pre-trained model to compare with GPT-2.</a:t>
            </a:r>
          </a:p>
        </p:txBody>
      </p:sp>
      <p:sp>
        <p:nvSpPr>
          <p:cNvPr id="4" name="Slide Number Placeholder 3"/>
          <p:cNvSpPr>
            <a:spLocks noGrp="1"/>
          </p:cNvSpPr>
          <p:nvPr>
            <p:ph type="sldNum" sz="quarter" idx="5"/>
          </p:nvPr>
        </p:nvSpPr>
        <p:spPr/>
        <p:txBody>
          <a:bodyPr/>
          <a:lstStyle/>
          <a:p>
            <a:fld id="{F643C694-68A9-BC4E-8A1C-97447A30805C}" type="slidenum">
              <a:rPr lang="en-US" smtClean="0"/>
              <a:t>47</a:t>
            </a:fld>
            <a:endParaRPr lang="en-US"/>
          </a:p>
        </p:txBody>
      </p:sp>
    </p:spTree>
    <p:extLst>
      <p:ext uri="{BB962C8B-B14F-4D97-AF65-F5344CB8AC3E}">
        <p14:creationId xmlns:p14="http://schemas.microsoft.com/office/powerpoint/2010/main" val="2847949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generating text from scratch like GPT-2, we propose controlled generation. If we are interested in generating sentences related to Taylor Swift and sample some ½-hop facts in </a:t>
            </a:r>
            <a:r>
              <a:rPr lang="en-US" dirty="0" err="1"/>
              <a:t>WikiData</a:t>
            </a:r>
            <a:r>
              <a:rPr lang="en-US" dirty="0"/>
              <a:t> about Taylor Swift to construct a local knowledge graph. We provide this knowledge graph to the KGPT to let it randomly sample natural language sentences. </a:t>
            </a:r>
          </a:p>
        </p:txBody>
      </p:sp>
      <p:sp>
        <p:nvSpPr>
          <p:cNvPr id="4" name="Slide Number Placeholder 3"/>
          <p:cNvSpPr>
            <a:spLocks noGrp="1"/>
          </p:cNvSpPr>
          <p:nvPr>
            <p:ph type="sldNum" sz="quarter" idx="5"/>
          </p:nvPr>
        </p:nvSpPr>
        <p:spPr/>
        <p:txBody>
          <a:bodyPr/>
          <a:lstStyle/>
          <a:p>
            <a:fld id="{F643C694-68A9-BC4E-8A1C-97447A30805C}" type="slidenum">
              <a:rPr lang="en-US" smtClean="0"/>
              <a:t>48</a:t>
            </a:fld>
            <a:endParaRPr lang="en-US"/>
          </a:p>
        </p:txBody>
      </p:sp>
    </p:spTree>
    <p:extLst>
      <p:ext uri="{BB962C8B-B14F-4D97-AF65-F5344CB8AC3E}">
        <p14:creationId xmlns:p14="http://schemas.microsoft.com/office/powerpoint/2010/main" val="772136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we can finetune the pre-trained model on down-stream data-to-text datasets to see whether the model can perform transfer learning like GPT-2.</a:t>
            </a:r>
          </a:p>
        </p:txBody>
      </p:sp>
      <p:sp>
        <p:nvSpPr>
          <p:cNvPr id="4" name="Slide Number Placeholder 3"/>
          <p:cNvSpPr>
            <a:spLocks noGrp="1"/>
          </p:cNvSpPr>
          <p:nvPr>
            <p:ph type="sldNum" sz="quarter" idx="5"/>
          </p:nvPr>
        </p:nvSpPr>
        <p:spPr/>
        <p:txBody>
          <a:bodyPr/>
          <a:lstStyle/>
          <a:p>
            <a:fld id="{F643C694-68A9-BC4E-8A1C-97447A30805C}" type="slidenum">
              <a:rPr lang="en-US" smtClean="0"/>
              <a:t>49</a:t>
            </a:fld>
            <a:endParaRPr lang="en-US"/>
          </a:p>
        </p:txBody>
      </p:sp>
    </p:spTree>
    <p:extLst>
      <p:ext uri="{BB962C8B-B14F-4D97-AF65-F5344CB8AC3E}">
        <p14:creationId xmlns:p14="http://schemas.microsoft.com/office/powerpoint/2010/main" val="496070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achieve significant performance for both full-shot and few-shot transfer learning settings and outperform GPT-2 by a significant margin.</a:t>
            </a:r>
          </a:p>
        </p:txBody>
      </p:sp>
      <p:sp>
        <p:nvSpPr>
          <p:cNvPr id="4" name="Slide Number Placeholder 3"/>
          <p:cNvSpPr>
            <a:spLocks noGrp="1"/>
          </p:cNvSpPr>
          <p:nvPr>
            <p:ph type="sldNum" sz="quarter" idx="5"/>
          </p:nvPr>
        </p:nvSpPr>
        <p:spPr/>
        <p:txBody>
          <a:bodyPr/>
          <a:lstStyle/>
          <a:p>
            <a:fld id="{F643C694-68A9-BC4E-8A1C-97447A30805C}" type="slidenum">
              <a:rPr lang="en-US" smtClean="0"/>
              <a:t>50</a:t>
            </a:fld>
            <a:endParaRPr lang="en-US"/>
          </a:p>
        </p:txBody>
      </p:sp>
    </p:spTree>
    <p:extLst>
      <p:ext uri="{BB962C8B-B14F-4D97-AF65-F5344CB8AC3E}">
        <p14:creationId xmlns:p14="http://schemas.microsoft.com/office/powerpoint/2010/main" val="1553449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the faithfulness to see whether the model is able to generate sentences faithful to the world knowledge, it turns out that our model is able to decrease </a:t>
            </a:r>
            <a:r>
              <a:rPr lang="en-US"/>
              <a:t>the hallucination by a large margin from 14% to 6%. </a:t>
            </a:r>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51</a:t>
            </a:fld>
            <a:endParaRPr lang="en-US"/>
          </a:p>
        </p:txBody>
      </p:sp>
    </p:spTree>
    <p:extLst>
      <p:ext uri="{BB962C8B-B14F-4D97-AF65-F5344CB8AC3E}">
        <p14:creationId xmlns:p14="http://schemas.microsoft.com/office/powerpoint/2010/main" val="2073186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the second section.</a:t>
            </a:r>
          </a:p>
        </p:txBody>
      </p:sp>
      <p:sp>
        <p:nvSpPr>
          <p:cNvPr id="4" name="Slide Number Placeholder 3"/>
          <p:cNvSpPr>
            <a:spLocks noGrp="1"/>
          </p:cNvSpPr>
          <p:nvPr>
            <p:ph type="sldNum" sz="quarter" idx="5"/>
          </p:nvPr>
        </p:nvSpPr>
        <p:spPr/>
        <p:txBody>
          <a:bodyPr/>
          <a:lstStyle/>
          <a:p>
            <a:fld id="{F643C694-68A9-BC4E-8A1C-97447A30805C}" type="slidenum">
              <a:rPr lang="en-US" smtClean="0"/>
              <a:t>52</a:t>
            </a:fld>
            <a:endParaRPr lang="en-US"/>
          </a:p>
        </p:txBody>
      </p:sp>
    </p:spTree>
    <p:extLst>
      <p:ext uri="{BB962C8B-B14F-4D97-AF65-F5344CB8AC3E}">
        <p14:creationId xmlns:p14="http://schemas.microsoft.com/office/powerpoint/2010/main" val="1270330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43C694-68A9-BC4E-8A1C-97447A30805C}" type="slidenum">
              <a:rPr lang="en-US" smtClean="0"/>
              <a:t>53</a:t>
            </a:fld>
            <a:endParaRPr lang="en-US"/>
          </a:p>
        </p:txBody>
      </p:sp>
    </p:spTree>
    <p:extLst>
      <p:ext uri="{BB962C8B-B14F-4D97-AF65-F5344CB8AC3E}">
        <p14:creationId xmlns:p14="http://schemas.microsoft.com/office/powerpoint/2010/main" val="2865071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build a virtual assistant, the model requires knowledge-grounded understanding, i.e. the model needs to understand the semantics of the given natural language input. For example, the model needs to reason over the world knowledge to understand Lebron means Lebron James and last NBA season means 2019-2020 NBA season. </a:t>
            </a:r>
          </a:p>
        </p:txBody>
      </p:sp>
      <p:sp>
        <p:nvSpPr>
          <p:cNvPr id="4" name="Slide Number Placeholder 3"/>
          <p:cNvSpPr>
            <a:spLocks noGrp="1"/>
          </p:cNvSpPr>
          <p:nvPr>
            <p:ph type="sldNum" sz="quarter" idx="5"/>
          </p:nvPr>
        </p:nvSpPr>
        <p:spPr/>
        <p:txBody>
          <a:bodyPr/>
          <a:lstStyle/>
          <a:p>
            <a:fld id="{F643C694-68A9-BC4E-8A1C-97447A30805C}" type="slidenum">
              <a:rPr lang="en-US" smtClean="0"/>
              <a:t>4</a:t>
            </a:fld>
            <a:endParaRPr lang="en-US"/>
          </a:p>
        </p:txBody>
      </p:sp>
    </p:spTree>
    <p:extLst>
      <p:ext uri="{BB962C8B-B14F-4D97-AF65-F5344CB8AC3E}">
        <p14:creationId xmlns:p14="http://schemas.microsoft.com/office/powerpoint/2010/main" val="2399061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875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model needs to ground on the supporting knowledge to generate natural language response to generate natural language sentences.</a:t>
            </a:r>
          </a:p>
        </p:txBody>
      </p:sp>
      <p:sp>
        <p:nvSpPr>
          <p:cNvPr id="4" name="Slide Number Placeholder 3"/>
          <p:cNvSpPr>
            <a:spLocks noGrp="1"/>
          </p:cNvSpPr>
          <p:nvPr>
            <p:ph type="sldNum" sz="quarter" idx="5"/>
          </p:nvPr>
        </p:nvSpPr>
        <p:spPr/>
        <p:txBody>
          <a:bodyPr/>
          <a:lstStyle/>
          <a:p>
            <a:fld id="{F643C694-68A9-BC4E-8A1C-97447A30805C}" type="slidenum">
              <a:rPr lang="en-US" smtClean="0"/>
              <a:t>5</a:t>
            </a:fld>
            <a:endParaRPr lang="en-US"/>
          </a:p>
        </p:txBody>
      </p:sp>
    </p:spTree>
    <p:extLst>
      <p:ext uri="{BB962C8B-B14F-4D97-AF65-F5344CB8AC3E}">
        <p14:creationId xmlns:p14="http://schemas.microsoft.com/office/powerpoint/2010/main" val="247388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the second section.</a:t>
            </a:r>
          </a:p>
        </p:txBody>
      </p:sp>
      <p:sp>
        <p:nvSpPr>
          <p:cNvPr id="4" name="Slide Number Placeholder 3"/>
          <p:cNvSpPr>
            <a:spLocks noGrp="1"/>
          </p:cNvSpPr>
          <p:nvPr>
            <p:ph type="sldNum" sz="quarter" idx="5"/>
          </p:nvPr>
        </p:nvSpPr>
        <p:spPr/>
        <p:txBody>
          <a:bodyPr/>
          <a:lstStyle/>
          <a:p>
            <a:fld id="{F643C694-68A9-BC4E-8A1C-97447A30805C}" type="slidenum">
              <a:rPr lang="en-US" smtClean="0"/>
              <a:t>7</a:t>
            </a:fld>
            <a:endParaRPr lang="en-US"/>
          </a:p>
        </p:txBody>
      </p:sp>
    </p:spTree>
    <p:extLst>
      <p:ext uri="{BB962C8B-B14F-4D97-AF65-F5344CB8AC3E}">
        <p14:creationId xmlns:p14="http://schemas.microsoft.com/office/powerpoint/2010/main" val="118858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the second section.</a:t>
            </a:r>
          </a:p>
        </p:txBody>
      </p:sp>
      <p:sp>
        <p:nvSpPr>
          <p:cNvPr id="4" name="Slide Number Placeholder 3"/>
          <p:cNvSpPr>
            <a:spLocks noGrp="1"/>
          </p:cNvSpPr>
          <p:nvPr>
            <p:ph type="sldNum" sz="quarter" idx="5"/>
          </p:nvPr>
        </p:nvSpPr>
        <p:spPr/>
        <p:txBody>
          <a:bodyPr/>
          <a:lstStyle/>
          <a:p>
            <a:fld id="{F643C694-68A9-BC4E-8A1C-97447A30805C}" type="slidenum">
              <a:rPr lang="en-US" smtClean="0"/>
              <a:t>8</a:t>
            </a:fld>
            <a:endParaRPr lang="en-US"/>
          </a:p>
        </p:txBody>
      </p:sp>
    </p:spTree>
    <p:extLst>
      <p:ext uri="{BB962C8B-B14F-4D97-AF65-F5344CB8AC3E}">
        <p14:creationId xmlns:p14="http://schemas.microsoft.com/office/powerpoint/2010/main" val="240888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first go over the existing open question answering paradigm, which was mainly focused on only using the unstructured textual data. In this setting, a retriever scans over the web to select the most relevant passage as the support evidence. A reading comprehension model is used to predict the answer span.</a:t>
            </a:r>
          </a:p>
        </p:txBody>
      </p:sp>
      <p:sp>
        <p:nvSpPr>
          <p:cNvPr id="4" name="Slide Number Placeholder 3"/>
          <p:cNvSpPr>
            <a:spLocks noGrp="1"/>
          </p:cNvSpPr>
          <p:nvPr>
            <p:ph type="sldNum" sz="quarter" idx="5"/>
          </p:nvPr>
        </p:nvSpPr>
        <p:spPr/>
        <p:txBody>
          <a:bodyPr/>
          <a:lstStyle/>
          <a:p>
            <a:fld id="{F643C694-68A9-BC4E-8A1C-97447A30805C}" type="slidenum">
              <a:rPr lang="en-US" smtClean="0"/>
              <a:t>9</a:t>
            </a:fld>
            <a:endParaRPr lang="en-US"/>
          </a:p>
        </p:txBody>
      </p:sp>
    </p:spTree>
    <p:extLst>
      <p:ext uri="{BB962C8B-B14F-4D97-AF65-F5344CB8AC3E}">
        <p14:creationId xmlns:p14="http://schemas.microsoft.com/office/powerpoint/2010/main" val="121202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question might be deemed unanswerable by only looking into a few passages. If we go a extra mile to retrieve tables from the web, we are actually able to answer this given question. </a:t>
            </a:r>
          </a:p>
        </p:txBody>
      </p:sp>
      <p:sp>
        <p:nvSpPr>
          <p:cNvPr id="4" name="Slide Number Placeholder 3"/>
          <p:cNvSpPr>
            <a:spLocks noGrp="1"/>
          </p:cNvSpPr>
          <p:nvPr>
            <p:ph type="sldNum" sz="quarter" idx="5"/>
          </p:nvPr>
        </p:nvSpPr>
        <p:spPr/>
        <p:txBody>
          <a:bodyPr/>
          <a:lstStyle/>
          <a:p>
            <a:fld id="{F643C694-68A9-BC4E-8A1C-97447A30805C}" type="slidenum">
              <a:rPr lang="en-US" smtClean="0"/>
              <a:t>10</a:t>
            </a:fld>
            <a:endParaRPr lang="en-US"/>
          </a:p>
        </p:txBody>
      </p:sp>
    </p:spTree>
    <p:extLst>
      <p:ext uri="{BB962C8B-B14F-4D97-AF65-F5344CB8AC3E}">
        <p14:creationId xmlns:p14="http://schemas.microsoft.com/office/powerpoint/2010/main" val="258530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628649" y="6356351"/>
            <a:ext cx="7165521" cy="365125"/>
          </a:xfrm>
        </p:spPr>
        <p:txBody>
          <a:bodyPr/>
          <a:lstStyle>
            <a:lvl1pPr algn="l">
              <a:defRPr>
                <a:solidFill>
                  <a:schemeClr val="tx1"/>
                </a:solidFill>
              </a:defRPr>
            </a:lvl1pPr>
          </a:lstStyle>
          <a:p>
            <a:pPr algn="l"/>
            <a:endParaRPr lang="en-US" dirty="0"/>
          </a:p>
        </p:txBody>
      </p:sp>
      <p:sp>
        <p:nvSpPr>
          <p:cNvPr id="6" name="Slide Number Placeholder 5"/>
          <p:cNvSpPr>
            <a:spLocks noGrp="1"/>
          </p:cNvSpPr>
          <p:nvPr>
            <p:ph type="sldNum" sz="quarter" idx="12"/>
          </p:nvPr>
        </p:nvSpPr>
        <p:spPr>
          <a:xfrm>
            <a:off x="7892143" y="6356351"/>
            <a:ext cx="62320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125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10245"/>
          </a:xfrm>
          <a:prstGeom prst="rect">
            <a:avLst/>
          </a:prstGeom>
        </p:spPr>
        <p:txBody>
          <a:bodyPr>
            <a:noAutofit/>
          </a:bodyPr>
          <a:lstStyle>
            <a:lvl1pPr>
              <a:defRPr sz="4800">
                <a:solidFill>
                  <a:schemeClr val="tx1"/>
                </a:solidFill>
                <a:latin typeface="Aldhabi" pitchFamily="2" charset="-78"/>
                <a:cs typeface="Aldhabi" pitchFamily="2" charset="-78"/>
              </a:defRPr>
            </a:lvl1pPr>
          </a:lstStyle>
          <a:p>
            <a:r>
              <a:rPr lang="en-US" dirty="0"/>
              <a:t>Click to edit Master title style</a:t>
            </a:r>
          </a:p>
        </p:txBody>
      </p:sp>
      <p:sp>
        <p:nvSpPr>
          <p:cNvPr id="3" name="Content Placeholder 2"/>
          <p:cNvSpPr>
            <a:spLocks noGrp="1"/>
          </p:cNvSpPr>
          <p:nvPr>
            <p:ph idx="1"/>
          </p:nvPr>
        </p:nvSpPr>
        <p:spPr>
          <a:xfrm>
            <a:off x="628650" y="1103586"/>
            <a:ext cx="7886700" cy="5073377"/>
          </a:xfrm>
          <a:prstGeom prst="rect">
            <a:avLst/>
          </a:prstGeom>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28650" y="6356351"/>
            <a:ext cx="7067550" cy="365125"/>
          </a:xfrm>
        </p:spPr>
        <p:txBody>
          <a:bodyPr/>
          <a:lstStyle>
            <a:lvl1pPr algn="l">
              <a:defRPr>
                <a:solidFill>
                  <a:schemeClr val="tx1"/>
                </a:solidFill>
              </a:defRPr>
            </a:lvl1pPr>
          </a:lstStyle>
          <a:p>
            <a:pPr algn="l"/>
            <a:endParaRPr lang="en-US" dirty="0"/>
          </a:p>
        </p:txBody>
      </p:sp>
      <p:sp>
        <p:nvSpPr>
          <p:cNvPr id="6" name="Slide Number Placeholder 5"/>
          <p:cNvSpPr>
            <a:spLocks noGrp="1"/>
          </p:cNvSpPr>
          <p:nvPr>
            <p:ph type="sldNum" sz="quarter" idx="12"/>
          </p:nvPr>
        </p:nvSpPr>
        <p:spPr>
          <a:xfrm>
            <a:off x="7772400" y="6356351"/>
            <a:ext cx="742950" cy="365125"/>
          </a:xfrm>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216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628649" y="6356351"/>
            <a:ext cx="7045779" cy="365125"/>
          </a:xfrm>
        </p:spPr>
        <p:txBody>
          <a:bodyPr/>
          <a:lstStyle>
            <a:lvl1pPr algn="l">
              <a:defRPr>
                <a:solidFill>
                  <a:schemeClr val="tx1"/>
                </a:solidFill>
              </a:defRPr>
            </a:lvl1pPr>
          </a:lstStyle>
          <a:p>
            <a:pPr algn="l"/>
            <a:endParaRPr lang="en-US"/>
          </a:p>
        </p:txBody>
      </p:sp>
      <p:sp>
        <p:nvSpPr>
          <p:cNvPr id="6" name="Slide Number Placeholder 5"/>
          <p:cNvSpPr>
            <a:spLocks noGrp="1"/>
          </p:cNvSpPr>
          <p:nvPr>
            <p:ph type="sldNum" sz="quarter" idx="12"/>
          </p:nvPr>
        </p:nvSpPr>
        <p:spPr>
          <a:xfrm>
            <a:off x="7815942" y="6356351"/>
            <a:ext cx="699407" cy="365125"/>
          </a:xfrm>
        </p:spPr>
        <p:txBody>
          <a:bodyPr/>
          <a:lstStyle/>
          <a:p>
            <a:fld id="{4FAB73BC-B049-4115-A692-8D63A059BFB8}" type="slidenum">
              <a:rPr lang="en-US" smtClean="0"/>
              <a:t>‹#›</a:t>
            </a:fld>
            <a:endParaRPr lang="en-US"/>
          </a:p>
        </p:txBody>
      </p:sp>
      <p:sp>
        <p:nvSpPr>
          <p:cNvPr id="10" name="Title 1">
            <a:extLst>
              <a:ext uri="{FF2B5EF4-FFF2-40B4-BE49-F238E27FC236}">
                <a16:creationId xmlns:a16="http://schemas.microsoft.com/office/drawing/2014/main" id="{717131B0-C5EA-4F45-A991-ADBA9E2DA419}"/>
              </a:ext>
            </a:extLst>
          </p:cNvPr>
          <p:cNvSpPr>
            <a:spLocks noGrp="1"/>
          </p:cNvSpPr>
          <p:nvPr>
            <p:ph type="title"/>
          </p:nvPr>
        </p:nvSpPr>
        <p:spPr>
          <a:xfrm>
            <a:off x="628650" y="365126"/>
            <a:ext cx="7886700" cy="510245"/>
          </a:xfrm>
          <a:prstGeom prst="rect">
            <a:avLst/>
          </a:prstGeom>
        </p:spPr>
        <p:txBody>
          <a:bodyPr>
            <a:noAutofit/>
          </a:bodyPr>
          <a:lstStyle>
            <a:lvl1pPr>
              <a:defRPr sz="4800">
                <a:solidFill>
                  <a:schemeClr val="tx1"/>
                </a:solidFill>
                <a:latin typeface="Aldhabi" pitchFamily="2" charset="-78"/>
                <a:cs typeface="Aldhabi" pitchFamily="2" charset="-78"/>
              </a:defRPr>
            </a:lvl1pPr>
          </a:lstStyle>
          <a:p>
            <a:r>
              <a:rPr lang="en-US" dirty="0"/>
              <a:t>Click to edit Master title style</a:t>
            </a:r>
          </a:p>
        </p:txBody>
      </p:sp>
    </p:spTree>
    <p:extLst>
      <p:ext uri="{BB962C8B-B14F-4D97-AF65-F5344CB8AC3E}">
        <p14:creationId xmlns:p14="http://schemas.microsoft.com/office/powerpoint/2010/main" val="245847414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28650" y="6356351"/>
            <a:ext cx="7056664" cy="365125"/>
          </a:xfrm>
          <a:prstGeom prst="rect">
            <a:avLst/>
          </a:prstGeom>
        </p:spPr>
        <p:txBody>
          <a:bodyPr vert="horz" lIns="91440" tIns="45720" rIns="91440" bIns="45720" rtlCol="0" anchor="ctr"/>
          <a:lstStyle>
            <a:lvl1pPr algn="l">
              <a:defRPr sz="1200">
                <a:solidFill>
                  <a:schemeClr val="tx1"/>
                </a:solidFill>
              </a:defRPr>
            </a:lvl1pPr>
          </a:lstStyle>
          <a:p>
            <a:pPr algn="l"/>
            <a:endParaRPr lang="en-US" dirty="0"/>
          </a:p>
        </p:txBody>
      </p:sp>
      <p:sp>
        <p:nvSpPr>
          <p:cNvPr id="6" name="Slide Number Placeholder 5"/>
          <p:cNvSpPr>
            <a:spLocks noGrp="1"/>
          </p:cNvSpPr>
          <p:nvPr>
            <p:ph type="sldNum" sz="quarter" idx="4"/>
          </p:nvPr>
        </p:nvSpPr>
        <p:spPr>
          <a:xfrm>
            <a:off x="7772400" y="6356351"/>
            <a:ext cx="7429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
        <p:nvSpPr>
          <p:cNvPr id="7" name="Title 1">
            <a:extLst>
              <a:ext uri="{FF2B5EF4-FFF2-40B4-BE49-F238E27FC236}">
                <a16:creationId xmlns:a16="http://schemas.microsoft.com/office/drawing/2014/main" id="{61FB6D85-8FD3-9C42-9F64-3296C747EB9E}"/>
              </a:ext>
            </a:extLst>
          </p:cNvPr>
          <p:cNvSpPr txBox="1">
            <a:spLocks/>
          </p:cNvSpPr>
          <p:nvPr userDrawn="1"/>
        </p:nvSpPr>
        <p:spPr>
          <a:xfrm>
            <a:off x="628650" y="571382"/>
            <a:ext cx="7886700" cy="5102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C00000"/>
              </a:solidFill>
              <a:latin typeface="Aldhabi" pitchFamily="2" charset="-78"/>
              <a:ea typeface="Apple Symbols" panose="02000000000000000000" pitchFamily="2" charset="-79"/>
              <a:cs typeface="Aldhabi" pitchFamily="2" charset="-78"/>
            </a:endParaRPr>
          </a:p>
        </p:txBody>
      </p:sp>
      <p:sp>
        <p:nvSpPr>
          <p:cNvPr id="9" name="Title Placeholder 8">
            <a:extLst>
              <a:ext uri="{FF2B5EF4-FFF2-40B4-BE49-F238E27FC236}">
                <a16:creationId xmlns:a16="http://schemas.microsoft.com/office/drawing/2014/main" id="{84F473A9-D90D-8440-AD8D-8F0F33EC870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10" name="Text Placeholder 9">
            <a:extLst>
              <a:ext uri="{FF2B5EF4-FFF2-40B4-BE49-F238E27FC236}">
                <a16:creationId xmlns:a16="http://schemas.microsoft.com/office/drawing/2014/main" id="{75709F6F-92E3-CE4E-8A3E-7C090E72EF6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8188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wenhuchen@ucsb.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70.png"/><Relationship Id="rId2" Type="http://schemas.openxmlformats.org/officeDocument/2006/relationships/notesSlide" Target="../notesSlides/notesSlide8.xml"/><Relationship Id="rId1" Type="http://schemas.openxmlformats.org/officeDocument/2006/relationships/slideLayout" Target="../slideLayouts/slideLayout3.xml"/><Relationship Id="rId11" Type="http://schemas.openxmlformats.org/officeDocument/2006/relationships/image" Target="../media/image21.png"/><Relationship Id="rId10" Type="http://schemas.openxmlformats.org/officeDocument/2006/relationships/image" Target="../media/image32.png"/><Relationship Id="rId9" Type="http://schemas.openxmlformats.org/officeDocument/2006/relationships/image" Target="../media/image690.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2018%E2%80%9319_Los_Angeles_Lakers_season"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en.wikipedia.org/wiki/2017%E2%80%9318_Cleveland_Cavaliers_season" TargetMode="External"/><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41.png"/><Relationship Id="rId4" Type="http://schemas.openxmlformats.org/officeDocument/2006/relationships/image" Target="../media/image630.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41.png"/><Relationship Id="rId12" Type="http://schemas.openxmlformats.org/officeDocument/2006/relationships/image" Target="../media/image560.pn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png"/><Relationship Id="rId1" Type="http://schemas.openxmlformats.org/officeDocument/2006/relationships/slideLayout" Target="../slideLayouts/slideLayout2.xml"/><Relationship Id="rId11" Type="http://schemas.openxmlformats.org/officeDocument/2006/relationships/image" Target="../media/image550.png"/><Relationship Id="rId15" Type="http://schemas.openxmlformats.org/officeDocument/2006/relationships/image" Target="../media/image38.png"/><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41.png"/><Relationship Id="rId12" Type="http://schemas.openxmlformats.org/officeDocument/2006/relationships/image" Target="../media/image560.png"/><Relationship Id="rId17" Type="http://schemas.openxmlformats.org/officeDocument/2006/relationships/image" Target="../media/image40.png"/><Relationship Id="rId2" Type="http://schemas.openxmlformats.org/officeDocument/2006/relationships/notesSlide" Target="../notesSlides/notesSlide13.xml"/><Relationship Id="rId16" Type="http://schemas.openxmlformats.org/officeDocument/2006/relationships/image" Target="../media/image39.png"/><Relationship Id="rId1" Type="http://schemas.openxmlformats.org/officeDocument/2006/relationships/slideLayout" Target="../slideLayouts/slideLayout2.xml"/><Relationship Id="rId11" Type="http://schemas.openxmlformats.org/officeDocument/2006/relationships/image" Target="../media/image550.png"/><Relationship Id="rId15" Type="http://schemas.openxmlformats.org/officeDocument/2006/relationships/image" Target="../media/image38.pn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41.png"/><Relationship Id="rId12" Type="http://schemas.openxmlformats.org/officeDocument/2006/relationships/image" Target="../media/image560.png"/><Relationship Id="rId17" Type="http://schemas.openxmlformats.org/officeDocument/2006/relationships/image" Target="../media/image40.png"/><Relationship Id="rId2" Type="http://schemas.openxmlformats.org/officeDocument/2006/relationships/notesSlide" Target="../notesSlides/notesSlide14.xml"/><Relationship Id="rId16" Type="http://schemas.openxmlformats.org/officeDocument/2006/relationships/image" Target="../media/image39.png"/><Relationship Id="rId1" Type="http://schemas.openxmlformats.org/officeDocument/2006/relationships/slideLayout" Target="../slideLayouts/slideLayout2.xml"/><Relationship Id="rId11" Type="http://schemas.openxmlformats.org/officeDocument/2006/relationships/image" Target="../media/image550.png"/><Relationship Id="rId15" Type="http://schemas.openxmlformats.org/officeDocument/2006/relationships/image" Target="../media/image38.png"/><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0.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760.png"/><Relationship Id="rId18" Type="http://schemas.openxmlformats.org/officeDocument/2006/relationships/image" Target="../media/image43.png"/><Relationship Id="rId3" Type="http://schemas.openxmlformats.org/officeDocument/2006/relationships/image" Target="../media/image730.png"/><Relationship Id="rId21" Type="http://schemas.openxmlformats.org/officeDocument/2006/relationships/image" Target="../media/image42.png"/><Relationship Id="rId12" Type="http://schemas.openxmlformats.org/officeDocument/2006/relationships/image" Target="../media/image751.png"/><Relationship Id="rId17" Type="http://schemas.openxmlformats.org/officeDocument/2006/relationships/image" Target="../media/image40.png"/><Relationship Id="rId2" Type="http://schemas.openxmlformats.org/officeDocument/2006/relationships/notesSlide" Target="../notesSlides/notesSlide15.xml"/><Relationship Id="rId16" Type="http://schemas.openxmlformats.org/officeDocument/2006/relationships/image" Target="../media/image791.png"/><Relationship Id="rId20" Type="http://schemas.openxmlformats.org/officeDocument/2006/relationships/image" Target="../media/image39.png"/><Relationship Id="rId1"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image" Target="../media/image740.png"/><Relationship Id="rId15" Type="http://schemas.openxmlformats.org/officeDocument/2006/relationships/image" Target="../media/image780.png"/><Relationship Id="rId23" Type="http://schemas.openxmlformats.org/officeDocument/2006/relationships/image" Target="../media/image38.png"/><Relationship Id="rId10" Type="http://schemas.openxmlformats.org/officeDocument/2006/relationships/image" Target="../media/image20.png"/><Relationship Id="rId19" Type="http://schemas.openxmlformats.org/officeDocument/2006/relationships/image" Target="../media/image41.png"/><Relationship Id="rId4" Type="http://schemas.openxmlformats.org/officeDocument/2006/relationships/image" Target="../media/image750.png"/><Relationship Id="rId9" Type="http://schemas.openxmlformats.org/officeDocument/2006/relationships/image" Target="../media/image690.png"/><Relationship Id="rId14" Type="http://schemas.openxmlformats.org/officeDocument/2006/relationships/image" Target="../media/image770.png"/><Relationship Id="rId22"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0.png"/><Relationship Id="rId3" Type="http://schemas.openxmlformats.org/officeDocument/2006/relationships/image" Target="../media/image790.png"/><Relationship Id="rId7" Type="http://schemas.openxmlformats.org/officeDocument/2006/relationships/image" Target="../media/image830.png"/><Relationship Id="rId12" Type="http://schemas.openxmlformats.org/officeDocument/2006/relationships/image" Target="../media/image8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50.png"/><Relationship Id="rId5" Type="http://schemas.openxmlformats.org/officeDocument/2006/relationships/image" Target="../media/image810.png"/><Relationship Id="rId10" Type="http://schemas.openxmlformats.org/officeDocument/2006/relationships/image" Target="../media/image840.png"/><Relationship Id="rId4" Type="http://schemas.openxmlformats.org/officeDocument/2006/relationships/image" Target="../media/image800.png"/><Relationship Id="rId9" Type="http://schemas.openxmlformats.org/officeDocument/2006/relationships/image" Target="../media/image21.png"/><Relationship Id="rId14" Type="http://schemas.openxmlformats.org/officeDocument/2006/relationships/image" Target="../media/image38.png"/></Relationships>
</file>

<file path=ppt/slides/_rels/slide21.xml.rels><?xml version="1.0" encoding="UTF-8" standalone="yes"?>
<Relationships xmlns="http://schemas.openxmlformats.org/package/2006/relationships"><Relationship Id="rId13" Type="http://schemas.openxmlformats.org/officeDocument/2006/relationships/image" Target="../media/image870.png"/><Relationship Id="rId18" Type="http://schemas.openxmlformats.org/officeDocument/2006/relationships/image" Target="../media/image42.png"/><Relationship Id="rId7" Type="http://schemas.openxmlformats.org/officeDocument/2006/relationships/image" Target="../media/image690.png"/><Relationship Id="rId12" Type="http://schemas.openxmlformats.org/officeDocument/2006/relationships/image" Target="../media/image730.png"/><Relationship Id="rId17" Type="http://schemas.openxmlformats.org/officeDocument/2006/relationships/image" Target="../media/image39.png"/><Relationship Id="rId2" Type="http://schemas.openxmlformats.org/officeDocument/2006/relationships/notesSlide" Target="../notesSlides/notesSlide17.xml"/><Relationship Id="rId16" Type="http://schemas.openxmlformats.org/officeDocument/2006/relationships/image" Target="../media/image41.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670.png"/><Relationship Id="rId11" Type="http://schemas.openxmlformats.org/officeDocument/2006/relationships/image" Target="../media/image21.png"/><Relationship Id="rId15" Type="http://schemas.openxmlformats.org/officeDocument/2006/relationships/image" Target="../media/image43.png"/><Relationship Id="rId10" Type="http://schemas.openxmlformats.org/officeDocument/2006/relationships/image" Target="../media/image20.png"/><Relationship Id="rId19" Type="http://schemas.openxmlformats.org/officeDocument/2006/relationships/image" Target="../media/image44.png"/><Relationship Id="rId9" Type="http://schemas.openxmlformats.org/officeDocument/2006/relationships/image" Target="../media/image750.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png"/><Relationship Id="rId7"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0.jpeg"/><Relationship Id="rId11" Type="http://schemas.openxmlformats.org/officeDocument/2006/relationships/image" Target="../media/image31.jpeg"/><Relationship Id="rId5" Type="http://schemas.openxmlformats.org/officeDocument/2006/relationships/image" Target="../media/image47.jpeg"/><Relationship Id="rId10" Type="http://schemas.openxmlformats.org/officeDocument/2006/relationships/image" Target="../media/image51.jpeg"/><Relationship Id="rId4" Type="http://schemas.openxmlformats.org/officeDocument/2006/relationships/image" Target="../media/image46.jpeg"/><Relationship Id="rId9" Type="http://schemas.openxmlformats.org/officeDocument/2006/relationships/image" Target="../media/image50.jpe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53.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3.png"/><Relationship Id="rId7" Type="http://schemas.openxmlformats.org/officeDocument/2006/relationships/image" Target="../media/image530.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20.pn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23.png"/><Relationship Id="rId7"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30.jpeg"/><Relationship Id="rId9" Type="http://schemas.openxmlformats.org/officeDocument/2006/relationships/image" Target="../media/image64.jpeg"/></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20.png"/><Relationship Id="rId4" Type="http://schemas.openxmlformats.org/officeDocument/2006/relationships/image" Target="../media/image66.png"/><Relationship Id="rId9"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30.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7.png"/><Relationship Id="rId4" Type="http://schemas.openxmlformats.org/officeDocument/2006/relationships/image" Target="../media/image76.jpe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7.png"/><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en.wikipedia.org/wiki/Moses_Malone" TargetMode="External"/><Relationship Id="rId7" Type="http://schemas.openxmlformats.org/officeDocument/2006/relationships/image" Target="../media/image79.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en.wikipedia.org/wiki/NBA_Most_Valuable_Player_Award" TargetMode="External"/><Relationship Id="rId5" Type="http://schemas.openxmlformats.org/officeDocument/2006/relationships/hyperlink" Target="https://en.wikipedia.org/wiki/James_Harden" TargetMode="External"/><Relationship Id="rId4" Type="http://schemas.openxmlformats.org/officeDocument/2006/relationships/hyperlink" Target="https://en.wikipedia.org/wiki/Hakeem_Olajuwon"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en.wikipedia.org/wiki/Moses_Malone" TargetMode="External"/><Relationship Id="rId7" Type="http://schemas.openxmlformats.org/officeDocument/2006/relationships/image" Target="../media/image79.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en.wikipedia.org/wiki/NBA_Most_Valuable_Player_Award" TargetMode="External"/><Relationship Id="rId5" Type="http://schemas.openxmlformats.org/officeDocument/2006/relationships/hyperlink" Target="https://en.wikipedia.org/wiki/James_Harden" TargetMode="External"/><Relationship Id="rId4" Type="http://schemas.openxmlformats.org/officeDocument/2006/relationships/hyperlink" Target="https://en.wikipedia.org/wiki/Hakeem_Olajuw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01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13" Type="http://schemas.openxmlformats.org/officeDocument/2006/relationships/image" Target="../media/image98.jpeg"/><Relationship Id="rId18" Type="http://schemas.openxmlformats.org/officeDocument/2006/relationships/image" Target="../media/image48.jpeg"/><Relationship Id="rId26" Type="http://schemas.openxmlformats.org/officeDocument/2006/relationships/image" Target="../media/image103.jpeg"/><Relationship Id="rId39" Type="http://schemas.openxmlformats.org/officeDocument/2006/relationships/image" Target="../media/image116.jpeg"/><Relationship Id="rId21" Type="http://schemas.openxmlformats.org/officeDocument/2006/relationships/image" Target="../media/image51.jpeg"/><Relationship Id="rId34" Type="http://schemas.openxmlformats.org/officeDocument/2006/relationships/image" Target="../media/image111.jpeg"/><Relationship Id="rId42" Type="http://schemas.openxmlformats.org/officeDocument/2006/relationships/image" Target="../media/image119.jpeg"/><Relationship Id="rId7" Type="http://schemas.openxmlformats.org/officeDocument/2006/relationships/image" Target="../media/image94.jpeg"/><Relationship Id="rId2" Type="http://schemas.openxmlformats.org/officeDocument/2006/relationships/image" Target="../media/image89.jpeg"/><Relationship Id="rId16" Type="http://schemas.openxmlformats.org/officeDocument/2006/relationships/image" Target="../media/image27.jpeg"/><Relationship Id="rId20" Type="http://schemas.openxmlformats.org/officeDocument/2006/relationships/image" Target="../media/image50.jpeg"/><Relationship Id="rId29" Type="http://schemas.openxmlformats.org/officeDocument/2006/relationships/image" Target="../media/image106.jpeg"/><Relationship Id="rId41" Type="http://schemas.openxmlformats.org/officeDocument/2006/relationships/image" Target="../media/image118.jpeg"/><Relationship Id="rId1" Type="http://schemas.openxmlformats.org/officeDocument/2006/relationships/slideLayout" Target="../slideLayouts/slideLayout2.xml"/><Relationship Id="rId6" Type="http://schemas.openxmlformats.org/officeDocument/2006/relationships/image" Target="../media/image93.jpeg"/><Relationship Id="rId11" Type="http://schemas.openxmlformats.org/officeDocument/2006/relationships/image" Target="../media/image30.jpeg"/><Relationship Id="rId24" Type="http://schemas.openxmlformats.org/officeDocument/2006/relationships/image" Target="../media/image101.jpg"/><Relationship Id="rId32" Type="http://schemas.openxmlformats.org/officeDocument/2006/relationships/image" Target="../media/image109.jpeg"/><Relationship Id="rId37" Type="http://schemas.openxmlformats.org/officeDocument/2006/relationships/image" Target="../media/image114.jpeg"/><Relationship Id="rId40" Type="http://schemas.openxmlformats.org/officeDocument/2006/relationships/image" Target="../media/image117.jpeg"/><Relationship Id="rId5" Type="http://schemas.openxmlformats.org/officeDocument/2006/relationships/image" Target="../media/image92.jpeg"/><Relationship Id="rId15" Type="http://schemas.openxmlformats.org/officeDocument/2006/relationships/image" Target="../media/image26.jpeg"/><Relationship Id="rId23" Type="http://schemas.openxmlformats.org/officeDocument/2006/relationships/image" Target="../media/image100.jpeg"/><Relationship Id="rId28" Type="http://schemas.openxmlformats.org/officeDocument/2006/relationships/image" Target="../media/image105.jpeg"/><Relationship Id="rId36" Type="http://schemas.openxmlformats.org/officeDocument/2006/relationships/image" Target="../media/image113.jpeg"/><Relationship Id="rId10" Type="http://schemas.openxmlformats.org/officeDocument/2006/relationships/image" Target="../media/image97.jpeg"/><Relationship Id="rId19" Type="http://schemas.openxmlformats.org/officeDocument/2006/relationships/image" Target="../media/image49.jpeg"/><Relationship Id="rId31" Type="http://schemas.openxmlformats.org/officeDocument/2006/relationships/image" Target="../media/image108.jpeg"/><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64.jpeg"/><Relationship Id="rId22" Type="http://schemas.openxmlformats.org/officeDocument/2006/relationships/image" Target="../media/image99.jpeg"/><Relationship Id="rId27" Type="http://schemas.openxmlformats.org/officeDocument/2006/relationships/image" Target="../media/image104.jpe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jpeg"/><Relationship Id="rId8" Type="http://schemas.openxmlformats.org/officeDocument/2006/relationships/image" Target="../media/image95.jpeg"/><Relationship Id="rId3" Type="http://schemas.openxmlformats.org/officeDocument/2006/relationships/image" Target="../media/image90.jpeg"/><Relationship Id="rId12" Type="http://schemas.openxmlformats.org/officeDocument/2006/relationships/image" Target="../media/image63.jpeg"/><Relationship Id="rId17" Type="http://schemas.openxmlformats.org/officeDocument/2006/relationships/image" Target="../media/image28.png"/><Relationship Id="rId25" Type="http://schemas.openxmlformats.org/officeDocument/2006/relationships/image" Target="../media/image102.jpg"/><Relationship Id="rId33" Type="http://schemas.openxmlformats.org/officeDocument/2006/relationships/image" Target="../media/image110.jpeg"/><Relationship Id="rId38" Type="http://schemas.openxmlformats.org/officeDocument/2006/relationships/image" Target="../media/image115.jpeg"/></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0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3" Type="http://schemas.openxmlformats.org/officeDocument/2006/relationships/image" Target="../media/image2.png"/><Relationship Id="rId7" Type="http://schemas.openxmlformats.org/officeDocument/2006/relationships/image" Target="../media/image3.png"/><Relationship Id="rId12"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C02D3-3F43-8948-8D9C-2420694F3C85}"/>
              </a:ext>
            </a:extLst>
          </p:cNvPr>
          <p:cNvSpPr>
            <a:spLocks noGrp="1"/>
          </p:cNvSpPr>
          <p:nvPr>
            <p:ph type="ctrTitle"/>
          </p:nvPr>
        </p:nvSpPr>
        <p:spPr>
          <a:xfrm>
            <a:off x="0" y="516011"/>
            <a:ext cx="9144000" cy="2090413"/>
          </a:xfrm>
        </p:spPr>
        <p:txBody>
          <a:bodyPr>
            <a:normAutofit/>
          </a:bodyPr>
          <a:lstStyle/>
          <a:p>
            <a:r>
              <a:rPr lang="en-US" sz="4400" dirty="0"/>
              <a:t>Accessing Web Knowledge with Natural Language Interface</a:t>
            </a:r>
          </a:p>
        </p:txBody>
      </p:sp>
      <p:sp>
        <p:nvSpPr>
          <p:cNvPr id="3" name="Subtitle 2">
            <a:extLst>
              <a:ext uri="{FF2B5EF4-FFF2-40B4-BE49-F238E27FC236}">
                <a16:creationId xmlns:a16="http://schemas.microsoft.com/office/drawing/2014/main" id="{76F2D53E-9202-0D48-A9A6-8F2BAE7C192A}"/>
              </a:ext>
            </a:extLst>
          </p:cNvPr>
          <p:cNvSpPr>
            <a:spLocks noGrp="1"/>
          </p:cNvSpPr>
          <p:nvPr>
            <p:ph type="subTitle" idx="1"/>
          </p:nvPr>
        </p:nvSpPr>
        <p:spPr>
          <a:xfrm>
            <a:off x="1142999" y="4456754"/>
            <a:ext cx="6858000" cy="1655762"/>
          </a:xfrm>
        </p:spPr>
        <p:txBody>
          <a:bodyPr>
            <a:normAutofit/>
          </a:bodyPr>
          <a:lstStyle/>
          <a:p>
            <a:endParaRPr lang="en-US" dirty="0"/>
          </a:p>
          <a:p>
            <a:r>
              <a:rPr lang="en-US" dirty="0" err="1"/>
              <a:t>Wenhu</a:t>
            </a:r>
            <a:r>
              <a:rPr lang="en-US" dirty="0"/>
              <a:t> Chen (</a:t>
            </a:r>
            <a:r>
              <a:rPr lang="en-US" dirty="0">
                <a:hlinkClick r:id="rId2"/>
              </a:rPr>
              <a:t>wenhuchen@ucsb.edu</a:t>
            </a:r>
            <a:r>
              <a:rPr lang="en-US" dirty="0"/>
              <a:t>)</a:t>
            </a:r>
          </a:p>
          <a:p>
            <a:r>
              <a:rPr lang="en-US" sz="2000" dirty="0"/>
              <a:t>Committee: William Wang, </a:t>
            </a:r>
            <a:r>
              <a:rPr lang="en-US" sz="2000" dirty="0" err="1"/>
              <a:t>Xifeng</a:t>
            </a:r>
            <a:r>
              <a:rPr lang="en-US" sz="2000" dirty="0"/>
              <a:t> Yan and </a:t>
            </a:r>
            <a:r>
              <a:rPr lang="en-US" sz="2000" dirty="0" err="1"/>
              <a:t>Ambuj</a:t>
            </a:r>
            <a:r>
              <a:rPr lang="en-US" sz="2000" dirty="0"/>
              <a:t> Singh</a:t>
            </a:r>
          </a:p>
        </p:txBody>
      </p:sp>
      <p:sp>
        <p:nvSpPr>
          <p:cNvPr id="4" name="Slide Number Placeholder 3">
            <a:extLst>
              <a:ext uri="{FF2B5EF4-FFF2-40B4-BE49-F238E27FC236}">
                <a16:creationId xmlns:a16="http://schemas.microsoft.com/office/drawing/2014/main" id="{6BCEA935-5C2A-F04B-A61B-8C90867DCC55}"/>
              </a:ext>
            </a:extLst>
          </p:cNvPr>
          <p:cNvSpPr>
            <a:spLocks noGrp="1"/>
          </p:cNvSpPr>
          <p:nvPr>
            <p:ph type="sldNum" sz="quarter" idx="12"/>
          </p:nvPr>
        </p:nvSpPr>
        <p:spPr/>
        <p:txBody>
          <a:bodyPr/>
          <a:lstStyle/>
          <a:p>
            <a:fld id="{4FAB73BC-B049-4115-A692-8D63A059BFB8}" type="slidenum">
              <a:rPr lang="en-US" smtClean="0"/>
              <a:pPr/>
              <a:t>0</a:t>
            </a:fld>
            <a:endParaRPr lang="en-US" dirty="0"/>
          </a:p>
        </p:txBody>
      </p:sp>
      <p:pic>
        <p:nvPicPr>
          <p:cNvPr id="2052" name="Picture 4" descr="Ömer EGECIOGLU">
            <a:extLst>
              <a:ext uri="{FF2B5EF4-FFF2-40B4-BE49-F238E27FC236}">
                <a16:creationId xmlns:a16="http://schemas.microsoft.com/office/drawing/2014/main" id="{69656D21-090A-AE4E-9716-4E7F0ED30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783" y="2970143"/>
            <a:ext cx="5218431" cy="1396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08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4B046C-6AC8-3B47-A4F4-D9FDEAAA5D9D}"/>
              </a:ext>
            </a:extLst>
          </p:cNvPr>
          <p:cNvSpPr>
            <a:spLocks noGrp="1"/>
          </p:cNvSpPr>
          <p:nvPr>
            <p:ph type="sldNum" sz="quarter" idx="12"/>
          </p:nvPr>
        </p:nvSpPr>
        <p:spPr/>
        <p:txBody>
          <a:bodyPr/>
          <a:lstStyle/>
          <a:p>
            <a:fld id="{4FAB73BC-B049-4115-A692-8D63A059BFB8}" type="slidenum">
              <a:rPr lang="en-US" smtClean="0"/>
              <a:t>9</a:t>
            </a:fld>
            <a:endParaRPr lang="en-US"/>
          </a:p>
        </p:txBody>
      </p:sp>
      <p:sp>
        <p:nvSpPr>
          <p:cNvPr id="3" name="Title 2">
            <a:extLst>
              <a:ext uri="{FF2B5EF4-FFF2-40B4-BE49-F238E27FC236}">
                <a16:creationId xmlns:a16="http://schemas.microsoft.com/office/drawing/2014/main" id="{B133FA48-E114-5349-9D2B-214B7ACC5370}"/>
              </a:ext>
            </a:extLst>
          </p:cNvPr>
          <p:cNvSpPr>
            <a:spLocks noGrp="1"/>
          </p:cNvSpPr>
          <p:nvPr>
            <p:ph type="title"/>
          </p:nvPr>
        </p:nvSpPr>
        <p:spPr>
          <a:xfrm>
            <a:off x="628650" y="365126"/>
            <a:ext cx="7886700" cy="510245"/>
          </a:xfrm>
        </p:spPr>
        <p:txBody>
          <a:bodyPr/>
          <a:lstStyle/>
          <a:p>
            <a:r>
              <a:rPr lang="en-US" sz="4400" dirty="0"/>
              <a:t>Background: Single-Hop Question Answering</a:t>
            </a:r>
          </a:p>
        </p:txBody>
      </p:sp>
      <p:sp>
        <p:nvSpPr>
          <p:cNvPr id="54" name="Rectangle 53">
            <a:extLst>
              <a:ext uri="{FF2B5EF4-FFF2-40B4-BE49-F238E27FC236}">
                <a16:creationId xmlns:a16="http://schemas.microsoft.com/office/drawing/2014/main" id="{928A09AC-1716-504D-A2AD-9450D1FAE21D}"/>
              </a:ext>
            </a:extLst>
          </p:cNvPr>
          <p:cNvSpPr/>
          <p:nvPr/>
        </p:nvSpPr>
        <p:spPr>
          <a:xfrm>
            <a:off x="7420877" y="2777245"/>
            <a:ext cx="1082348" cy="369332"/>
          </a:xfrm>
          <a:prstGeom prst="rect">
            <a:avLst/>
          </a:prstGeom>
        </p:spPr>
        <p:txBody>
          <a:bodyPr wrap="none">
            <a:spAutoFit/>
          </a:bodyPr>
          <a:lstStyle/>
          <a:p>
            <a:r>
              <a:rPr lang="en-US" dirty="0">
                <a:solidFill>
                  <a:schemeClr val="accent6"/>
                </a:solidFill>
                <a:latin typeface="Arial" panose="020B0604020202020204" pitchFamily="34" charset="0"/>
              </a:rPr>
              <a:t>2019–20</a:t>
            </a:r>
            <a:endParaRPr lang="en-US" dirty="0">
              <a:solidFill>
                <a:schemeClr val="accent6"/>
              </a:solidFill>
            </a:endParaRPr>
          </a:p>
        </p:txBody>
      </p:sp>
      <p:sp>
        <p:nvSpPr>
          <p:cNvPr id="55" name="Right Arrow 54">
            <a:extLst>
              <a:ext uri="{FF2B5EF4-FFF2-40B4-BE49-F238E27FC236}">
                <a16:creationId xmlns:a16="http://schemas.microsoft.com/office/drawing/2014/main" id="{7E807F6C-5DD3-3F40-AD60-AE12949BF406}"/>
              </a:ext>
            </a:extLst>
          </p:cNvPr>
          <p:cNvSpPr/>
          <p:nvPr/>
        </p:nvSpPr>
        <p:spPr>
          <a:xfrm>
            <a:off x="1907939" y="2823868"/>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a:extLst>
              <a:ext uri="{FF2B5EF4-FFF2-40B4-BE49-F238E27FC236}">
                <a16:creationId xmlns:a16="http://schemas.microsoft.com/office/drawing/2014/main" id="{60D8E66F-DF4A-8643-9E24-18F12AB0BB3C}"/>
              </a:ext>
            </a:extLst>
          </p:cNvPr>
          <p:cNvSpPr/>
          <p:nvPr/>
        </p:nvSpPr>
        <p:spPr>
          <a:xfrm>
            <a:off x="3597545" y="2824566"/>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279E001-147D-3049-8040-E488D14D6F9D}"/>
              </a:ext>
            </a:extLst>
          </p:cNvPr>
          <p:cNvSpPr txBox="1"/>
          <p:nvPr/>
        </p:nvSpPr>
        <p:spPr>
          <a:xfrm>
            <a:off x="922674" y="1114100"/>
            <a:ext cx="6234259" cy="369332"/>
          </a:xfrm>
          <a:prstGeom prst="rect">
            <a:avLst/>
          </a:prstGeom>
          <a:noFill/>
        </p:spPr>
        <p:txBody>
          <a:bodyPr wrap="square" rtlCol="0">
            <a:spAutoFit/>
          </a:bodyPr>
          <a:lstStyle/>
          <a:p>
            <a:r>
              <a:rPr lang="en-US" dirty="0"/>
              <a:t>Which NBA season was suspended by COVID?</a:t>
            </a:r>
          </a:p>
        </p:txBody>
      </p:sp>
      <p:sp>
        <p:nvSpPr>
          <p:cNvPr id="17" name="Footer Placeholder 8">
            <a:extLst>
              <a:ext uri="{FF2B5EF4-FFF2-40B4-BE49-F238E27FC236}">
                <a16:creationId xmlns:a16="http://schemas.microsoft.com/office/drawing/2014/main" id="{B2A1BE27-7097-1B4D-951E-5327D2780F26}"/>
              </a:ext>
            </a:extLst>
          </p:cNvPr>
          <p:cNvSpPr>
            <a:spLocks noGrp="1"/>
          </p:cNvSpPr>
          <p:nvPr>
            <p:ph type="ftr" sz="quarter" idx="11"/>
          </p:nvPr>
        </p:nvSpPr>
        <p:spPr>
          <a:xfrm>
            <a:off x="628649" y="6356351"/>
            <a:ext cx="7045779" cy="365125"/>
          </a:xfrm>
        </p:spPr>
        <p:txBody>
          <a:bodyPr/>
          <a:lstStyle/>
          <a:p>
            <a:r>
              <a:rPr lang="en-US" dirty="0"/>
              <a:t>Chen et al. 2017, Clark et al. 2018, Wang et al. 2019</a:t>
            </a:r>
          </a:p>
        </p:txBody>
      </p:sp>
      <p:grpSp>
        <p:nvGrpSpPr>
          <p:cNvPr id="20" name="Group 19">
            <a:extLst>
              <a:ext uri="{FF2B5EF4-FFF2-40B4-BE49-F238E27FC236}">
                <a16:creationId xmlns:a16="http://schemas.microsoft.com/office/drawing/2014/main" id="{CCA5A252-05A1-B544-B07B-6FE1152B0CD7}"/>
              </a:ext>
            </a:extLst>
          </p:cNvPr>
          <p:cNvGrpSpPr/>
          <p:nvPr/>
        </p:nvGrpSpPr>
        <p:grpSpPr>
          <a:xfrm>
            <a:off x="4175173" y="1624766"/>
            <a:ext cx="2451141" cy="2165619"/>
            <a:chOff x="3086879" y="1185337"/>
            <a:chExt cx="2451141" cy="2165619"/>
          </a:xfrm>
        </p:grpSpPr>
        <p:sp>
          <p:nvSpPr>
            <p:cNvPr id="21" name="Oval 20">
              <a:extLst>
                <a:ext uri="{FF2B5EF4-FFF2-40B4-BE49-F238E27FC236}">
                  <a16:creationId xmlns:a16="http://schemas.microsoft.com/office/drawing/2014/main" id="{2AF86445-322C-C041-8471-08F15C39B259}"/>
                </a:ext>
              </a:extLst>
            </p:cNvPr>
            <p:cNvSpPr/>
            <p:nvPr/>
          </p:nvSpPr>
          <p:spPr>
            <a:xfrm>
              <a:off x="3090387"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076E912-7039-304D-95A8-7C1A9D9312CA}"/>
                </a:ext>
              </a:extLst>
            </p:cNvPr>
            <p:cNvSpPr/>
            <p:nvPr/>
          </p:nvSpPr>
          <p:spPr>
            <a:xfrm>
              <a:off x="3517278"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EA54CA-B6F3-F848-B646-A9A98A4B4522}"/>
                </a:ext>
              </a:extLst>
            </p:cNvPr>
            <p:cNvSpPr/>
            <p:nvPr/>
          </p:nvSpPr>
          <p:spPr>
            <a:xfrm>
              <a:off x="395796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CE6CB3-B9F3-5741-A4B1-B45EB1B6E4DA}"/>
                </a:ext>
              </a:extLst>
            </p:cNvPr>
            <p:cNvSpPr/>
            <p:nvPr/>
          </p:nvSpPr>
          <p:spPr>
            <a:xfrm>
              <a:off x="4395386"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239A1E2-FE6F-6E49-9B07-7F2EE2677018}"/>
                </a:ext>
              </a:extLst>
            </p:cNvPr>
            <p:cNvSpPr/>
            <p:nvPr/>
          </p:nvSpPr>
          <p:spPr>
            <a:xfrm>
              <a:off x="483970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DE9C566-7571-754C-A2B2-2133707C49DF}"/>
                </a:ext>
              </a:extLst>
            </p:cNvPr>
            <p:cNvSpPr/>
            <p:nvPr/>
          </p:nvSpPr>
          <p:spPr>
            <a:xfrm>
              <a:off x="5276455"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F016180-232B-E448-B012-D98B0E806464}"/>
                </a:ext>
              </a:extLst>
            </p:cNvPr>
            <p:cNvSpPr/>
            <p:nvPr/>
          </p:nvSpPr>
          <p:spPr>
            <a:xfrm>
              <a:off x="3086879"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D237989-84FD-6345-BA5D-50F898D7EB2C}"/>
                </a:ext>
              </a:extLst>
            </p:cNvPr>
            <p:cNvSpPr/>
            <p:nvPr/>
          </p:nvSpPr>
          <p:spPr>
            <a:xfrm>
              <a:off x="3519826"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786F687-961D-A94F-A5C7-00F5BF296AA2}"/>
                </a:ext>
              </a:extLst>
            </p:cNvPr>
            <p:cNvSpPr/>
            <p:nvPr/>
          </p:nvSpPr>
          <p:spPr>
            <a:xfrm>
              <a:off x="396050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FB0B2F7C-C8A8-2145-A680-9A60E125F114}"/>
                </a:ext>
              </a:extLst>
            </p:cNvPr>
            <p:cNvSpPr/>
            <p:nvPr/>
          </p:nvSpPr>
          <p:spPr>
            <a:xfrm>
              <a:off x="4397934"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9DB26981-3D06-D74B-BE6E-144E0C98C05D}"/>
                </a:ext>
              </a:extLst>
            </p:cNvPr>
            <p:cNvCxnSpPr>
              <a:cxnSpLocks/>
              <a:stCxn id="65" idx="0"/>
              <a:endCxn id="28" idx="4"/>
            </p:cNvCxnSpPr>
            <p:nvPr/>
          </p:nvCxnSpPr>
          <p:spPr>
            <a:xfrm flipV="1">
              <a:off x="3222272" y="1935576"/>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029482A-9093-034E-B192-A0009B0E8048}"/>
                </a:ext>
              </a:extLst>
            </p:cNvPr>
            <p:cNvCxnSpPr>
              <a:cxnSpLocks/>
              <a:stCxn id="65" idx="0"/>
              <a:endCxn id="27" idx="4"/>
            </p:cNvCxnSpPr>
            <p:nvPr/>
          </p:nvCxnSpPr>
          <p:spPr>
            <a:xfrm flipH="1" flipV="1">
              <a:off x="3216216" y="1935576"/>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84C2675-554B-F746-9E66-604CAF60A8D0}"/>
                </a:ext>
              </a:extLst>
            </p:cNvPr>
            <p:cNvCxnSpPr>
              <a:cxnSpLocks/>
              <a:stCxn id="66" idx="0"/>
              <a:endCxn id="27" idx="4"/>
            </p:cNvCxnSpPr>
            <p:nvPr/>
          </p:nvCxnSpPr>
          <p:spPr>
            <a:xfrm flipH="1" flipV="1">
              <a:off x="3216216" y="1935576"/>
              <a:ext cx="432947"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417C6A-FB08-3544-8D72-0E3B37AB802D}"/>
                </a:ext>
              </a:extLst>
            </p:cNvPr>
            <p:cNvCxnSpPr>
              <a:cxnSpLocks/>
              <a:stCxn id="66" idx="0"/>
              <a:endCxn id="28" idx="4"/>
            </p:cNvCxnSpPr>
            <p:nvPr/>
          </p:nvCxnSpPr>
          <p:spPr>
            <a:xfrm flipV="1">
              <a:off x="3649163"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DF2F66-3255-E941-82D5-72E99128EAAA}"/>
                </a:ext>
              </a:extLst>
            </p:cNvPr>
            <p:cNvCxnSpPr>
              <a:cxnSpLocks/>
              <a:stCxn id="67" idx="0"/>
              <a:endCxn id="30" idx="4"/>
            </p:cNvCxnSpPr>
            <p:nvPr/>
          </p:nvCxnSpPr>
          <p:spPr>
            <a:xfrm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82EE36A-7EC7-414A-9414-84A9D20734A0}"/>
                </a:ext>
              </a:extLst>
            </p:cNvPr>
            <p:cNvCxnSpPr>
              <a:cxnSpLocks/>
              <a:stCxn id="68" idx="0"/>
              <a:endCxn id="29" idx="4"/>
            </p:cNvCxnSpPr>
            <p:nvPr/>
          </p:nvCxnSpPr>
          <p:spPr>
            <a:xfrm flipH="1"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6048D9E-BEDE-5347-A0D8-70CA1BCC24CF}"/>
                </a:ext>
              </a:extLst>
            </p:cNvPr>
            <p:cNvCxnSpPr>
              <a:cxnSpLocks/>
              <a:stCxn id="68" idx="0"/>
              <a:endCxn id="30" idx="4"/>
            </p:cNvCxnSpPr>
            <p:nvPr/>
          </p:nvCxnSpPr>
          <p:spPr>
            <a:xfrm flipV="1">
              <a:off x="4527271"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1E9A77C-A46B-8F4A-AC7D-7C2EB92968BE}"/>
                </a:ext>
              </a:extLst>
            </p:cNvPr>
            <p:cNvCxnSpPr>
              <a:cxnSpLocks/>
              <a:stCxn id="67" idx="0"/>
              <a:endCxn id="29" idx="4"/>
            </p:cNvCxnSpPr>
            <p:nvPr/>
          </p:nvCxnSpPr>
          <p:spPr>
            <a:xfrm flipV="1">
              <a:off x="408984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8AC0C6C-06AA-7C46-ADBB-C056AEEAC1DA}"/>
                </a:ext>
              </a:extLst>
            </p:cNvPr>
            <p:cNvSpPr/>
            <p:nvPr/>
          </p:nvSpPr>
          <p:spPr>
            <a:xfrm>
              <a:off x="484224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B10FDF9-7501-6847-A3F1-0EAACB8143BC}"/>
                </a:ext>
              </a:extLst>
            </p:cNvPr>
            <p:cNvSpPr/>
            <p:nvPr/>
          </p:nvSpPr>
          <p:spPr>
            <a:xfrm>
              <a:off x="5279003"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93E3E557-76B1-7849-AE54-41B6DA3FA077}"/>
                </a:ext>
              </a:extLst>
            </p:cNvPr>
            <p:cNvCxnSpPr>
              <a:cxnSpLocks/>
              <a:stCxn id="69" idx="0"/>
              <a:endCxn id="41" idx="4"/>
            </p:cNvCxnSpPr>
            <p:nvPr/>
          </p:nvCxnSpPr>
          <p:spPr>
            <a:xfrm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605F466-D494-A04A-9ACE-BCF995CBB7DB}"/>
                </a:ext>
              </a:extLst>
            </p:cNvPr>
            <p:cNvCxnSpPr>
              <a:cxnSpLocks/>
              <a:stCxn id="70" idx="0"/>
              <a:endCxn id="40" idx="4"/>
            </p:cNvCxnSpPr>
            <p:nvPr/>
          </p:nvCxnSpPr>
          <p:spPr>
            <a:xfrm flipH="1"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9A2BB3-0398-7641-93A7-727D9E8F4112}"/>
                </a:ext>
              </a:extLst>
            </p:cNvPr>
            <p:cNvCxnSpPr>
              <a:cxnSpLocks/>
              <a:stCxn id="70" idx="0"/>
              <a:endCxn id="41" idx="4"/>
            </p:cNvCxnSpPr>
            <p:nvPr/>
          </p:nvCxnSpPr>
          <p:spPr>
            <a:xfrm flipV="1">
              <a:off x="5408340"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31852B7-09C6-AE4F-8F69-5E4EA3A811A7}"/>
                </a:ext>
              </a:extLst>
            </p:cNvPr>
            <p:cNvCxnSpPr>
              <a:cxnSpLocks/>
              <a:stCxn id="69" idx="0"/>
              <a:endCxn id="40" idx="4"/>
            </p:cNvCxnSpPr>
            <p:nvPr/>
          </p:nvCxnSpPr>
          <p:spPr>
            <a:xfrm flipV="1">
              <a:off x="497158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DB230A-5605-234B-B0A7-90278C0FDDE2}"/>
                </a:ext>
              </a:extLst>
            </p:cNvPr>
            <p:cNvCxnSpPr>
              <a:cxnSpLocks/>
              <a:stCxn id="65" idx="0"/>
              <a:endCxn id="29" idx="4"/>
            </p:cNvCxnSpPr>
            <p:nvPr/>
          </p:nvCxnSpPr>
          <p:spPr>
            <a:xfrm flipV="1">
              <a:off x="3222272" y="1935576"/>
              <a:ext cx="86757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FFEB61-F128-9948-9752-E6110D31FCA3}"/>
                </a:ext>
              </a:extLst>
            </p:cNvPr>
            <p:cNvCxnSpPr>
              <a:cxnSpLocks/>
              <a:stCxn id="65" idx="0"/>
              <a:endCxn id="30" idx="4"/>
            </p:cNvCxnSpPr>
            <p:nvPr/>
          </p:nvCxnSpPr>
          <p:spPr>
            <a:xfrm flipV="1">
              <a:off x="3222272" y="1935576"/>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17250D4-207B-4B44-AE98-B2432C9E6336}"/>
                </a:ext>
              </a:extLst>
            </p:cNvPr>
            <p:cNvCxnSpPr>
              <a:cxnSpLocks/>
              <a:stCxn id="65" idx="0"/>
              <a:endCxn id="40" idx="4"/>
            </p:cNvCxnSpPr>
            <p:nvPr/>
          </p:nvCxnSpPr>
          <p:spPr>
            <a:xfrm flipV="1">
              <a:off x="3222272" y="1935576"/>
              <a:ext cx="174931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E62F6CA-D892-2247-BBC2-D9C933625297}"/>
                </a:ext>
              </a:extLst>
            </p:cNvPr>
            <p:cNvCxnSpPr>
              <a:cxnSpLocks/>
              <a:stCxn id="65" idx="0"/>
              <a:endCxn id="41" idx="4"/>
            </p:cNvCxnSpPr>
            <p:nvPr/>
          </p:nvCxnSpPr>
          <p:spPr>
            <a:xfrm flipV="1">
              <a:off x="3222272" y="1935576"/>
              <a:ext cx="218606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3132BE1-B720-B84E-BF52-D874548BD8BC}"/>
                </a:ext>
              </a:extLst>
            </p:cNvPr>
            <p:cNvCxnSpPr>
              <a:cxnSpLocks/>
              <a:stCxn id="66" idx="0"/>
              <a:endCxn id="29" idx="4"/>
            </p:cNvCxnSpPr>
            <p:nvPr/>
          </p:nvCxnSpPr>
          <p:spPr>
            <a:xfrm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8411E27-0BA3-B844-9906-5ECE10C22C03}"/>
                </a:ext>
              </a:extLst>
            </p:cNvPr>
            <p:cNvCxnSpPr>
              <a:cxnSpLocks/>
              <a:stCxn id="66" idx="0"/>
              <a:endCxn id="30" idx="4"/>
            </p:cNvCxnSpPr>
            <p:nvPr/>
          </p:nvCxnSpPr>
          <p:spPr>
            <a:xfrm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0D67EB-7902-AB4D-9949-6372930685BF}"/>
                </a:ext>
              </a:extLst>
            </p:cNvPr>
            <p:cNvCxnSpPr>
              <a:cxnSpLocks/>
              <a:stCxn id="66" idx="0"/>
              <a:endCxn id="40" idx="4"/>
            </p:cNvCxnSpPr>
            <p:nvPr/>
          </p:nvCxnSpPr>
          <p:spPr>
            <a:xfrm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7C2ED73-E1D4-9044-8373-9ABC34A3BB52}"/>
                </a:ext>
              </a:extLst>
            </p:cNvPr>
            <p:cNvCxnSpPr>
              <a:cxnSpLocks/>
              <a:stCxn id="67" idx="0"/>
              <a:endCxn id="28" idx="4"/>
            </p:cNvCxnSpPr>
            <p:nvPr/>
          </p:nvCxnSpPr>
          <p:spPr>
            <a:xfrm flipH="1"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E90CA11-7A8E-CB46-BBCA-B060324A8739}"/>
                </a:ext>
              </a:extLst>
            </p:cNvPr>
            <p:cNvCxnSpPr>
              <a:cxnSpLocks/>
              <a:stCxn id="68" idx="0"/>
              <a:endCxn id="28" idx="4"/>
            </p:cNvCxnSpPr>
            <p:nvPr/>
          </p:nvCxnSpPr>
          <p:spPr>
            <a:xfrm flipH="1"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F5616C6-3516-0040-9F53-3F9DC5217512}"/>
                </a:ext>
              </a:extLst>
            </p:cNvPr>
            <p:cNvCxnSpPr>
              <a:cxnSpLocks/>
              <a:stCxn id="69" idx="0"/>
              <a:endCxn id="28" idx="4"/>
            </p:cNvCxnSpPr>
            <p:nvPr/>
          </p:nvCxnSpPr>
          <p:spPr>
            <a:xfrm flipH="1"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BADBD6E-BCC5-F14A-B6C9-6ABB6A523C10}"/>
                </a:ext>
              </a:extLst>
            </p:cNvPr>
            <p:cNvCxnSpPr>
              <a:cxnSpLocks/>
              <a:stCxn id="69" idx="0"/>
              <a:endCxn id="29" idx="4"/>
            </p:cNvCxnSpPr>
            <p:nvPr/>
          </p:nvCxnSpPr>
          <p:spPr>
            <a:xfrm flipH="1" flipV="1">
              <a:off x="4089845" y="1935576"/>
              <a:ext cx="88174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84C9F9-0F23-CD4B-8A16-63BEFBF4572F}"/>
                </a:ext>
              </a:extLst>
            </p:cNvPr>
            <p:cNvCxnSpPr>
              <a:cxnSpLocks/>
              <a:stCxn id="69" idx="0"/>
              <a:endCxn id="30" idx="4"/>
            </p:cNvCxnSpPr>
            <p:nvPr/>
          </p:nvCxnSpPr>
          <p:spPr>
            <a:xfrm flipH="1"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5649F00-7E6C-8D48-9F08-B10BA1900E4F}"/>
                </a:ext>
              </a:extLst>
            </p:cNvPr>
            <p:cNvCxnSpPr>
              <a:cxnSpLocks/>
              <a:stCxn id="70" idx="0"/>
              <a:endCxn id="30" idx="4"/>
            </p:cNvCxnSpPr>
            <p:nvPr/>
          </p:nvCxnSpPr>
          <p:spPr>
            <a:xfrm flipH="1"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D938D23-53F9-DF45-96B8-5D5A913311D1}"/>
                </a:ext>
              </a:extLst>
            </p:cNvPr>
            <p:cNvCxnSpPr>
              <a:cxnSpLocks/>
              <a:stCxn id="68" idx="0"/>
              <a:endCxn id="40" idx="4"/>
            </p:cNvCxnSpPr>
            <p:nvPr/>
          </p:nvCxnSpPr>
          <p:spPr>
            <a:xfrm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3906164-A5B4-4C41-93B8-689934C4D6D9}"/>
                </a:ext>
              </a:extLst>
            </p:cNvPr>
            <p:cNvCxnSpPr>
              <a:cxnSpLocks/>
              <a:stCxn id="68" idx="0"/>
              <a:endCxn id="41" idx="4"/>
            </p:cNvCxnSpPr>
            <p:nvPr/>
          </p:nvCxnSpPr>
          <p:spPr>
            <a:xfrm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FE48AF7-05EF-924D-82BC-7AB4B22ABA6B}"/>
                </a:ext>
              </a:extLst>
            </p:cNvPr>
            <p:cNvSpPr/>
            <p:nvPr/>
          </p:nvSpPr>
          <p:spPr>
            <a:xfrm>
              <a:off x="3092935"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6357887-99B2-2C44-9C44-9CECF2470CB3}"/>
                </a:ext>
              </a:extLst>
            </p:cNvPr>
            <p:cNvSpPr/>
            <p:nvPr/>
          </p:nvSpPr>
          <p:spPr>
            <a:xfrm>
              <a:off x="3519826"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60B4A34-DCB4-DB48-8F18-127266DFE42C}"/>
                </a:ext>
              </a:extLst>
            </p:cNvPr>
            <p:cNvSpPr/>
            <p:nvPr/>
          </p:nvSpPr>
          <p:spPr>
            <a:xfrm>
              <a:off x="396050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2AC630A-3EBD-6347-AF40-7F31B8F09CD0}"/>
                </a:ext>
              </a:extLst>
            </p:cNvPr>
            <p:cNvSpPr/>
            <p:nvPr/>
          </p:nvSpPr>
          <p:spPr>
            <a:xfrm>
              <a:off x="4397934"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C9B4D-F6EE-EF44-9CE2-798B824FC942}"/>
                </a:ext>
              </a:extLst>
            </p:cNvPr>
            <p:cNvSpPr/>
            <p:nvPr/>
          </p:nvSpPr>
          <p:spPr>
            <a:xfrm>
              <a:off x="484224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CAF5600-609B-634F-AB09-EE6E13F6AE82}"/>
                </a:ext>
              </a:extLst>
            </p:cNvPr>
            <p:cNvSpPr/>
            <p:nvPr/>
          </p:nvSpPr>
          <p:spPr>
            <a:xfrm>
              <a:off x="5279003"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6663711D-13AB-4349-AA23-6329380880E8}"/>
                </a:ext>
              </a:extLst>
            </p:cNvPr>
            <p:cNvCxnSpPr>
              <a:cxnSpLocks/>
              <a:stCxn id="21" idx="0"/>
            </p:cNvCxnSpPr>
            <p:nvPr/>
          </p:nvCxnSpPr>
          <p:spPr>
            <a:xfrm flipV="1">
              <a:off x="3219724" y="2898090"/>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91A6DB0-4EE9-534A-9EB9-61A2F88CE3F8}"/>
                </a:ext>
              </a:extLst>
            </p:cNvPr>
            <p:cNvCxnSpPr>
              <a:cxnSpLocks/>
              <a:stCxn id="21" idx="0"/>
              <a:endCxn id="98" idx="4"/>
            </p:cNvCxnSpPr>
            <p:nvPr/>
          </p:nvCxnSpPr>
          <p:spPr>
            <a:xfrm flipV="1">
              <a:off x="3219724" y="2905118"/>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5A19157-0811-BB4C-94E2-DE82C402A8E4}"/>
                </a:ext>
              </a:extLst>
            </p:cNvPr>
            <p:cNvCxnSpPr>
              <a:cxnSpLocks/>
              <a:endCxn id="98" idx="4"/>
            </p:cNvCxnSpPr>
            <p:nvPr/>
          </p:nvCxnSpPr>
          <p:spPr>
            <a:xfrm flipH="1" flipV="1">
              <a:off x="3222616" y="2905118"/>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66DDF30-1123-AE44-AFCA-EFE2BF55F5D9}"/>
                </a:ext>
              </a:extLst>
            </p:cNvPr>
            <p:cNvCxnSpPr>
              <a:cxnSpLocks/>
            </p:cNvCxnSpPr>
            <p:nvPr/>
          </p:nvCxnSpPr>
          <p:spPr>
            <a:xfrm flipV="1">
              <a:off x="3633619"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689B330-EA5C-E241-A1E2-A2C34F6F1FCE}"/>
                </a:ext>
              </a:extLst>
            </p:cNvPr>
            <p:cNvCxnSpPr>
              <a:cxnSpLocks/>
            </p:cNvCxnSpPr>
            <p:nvPr/>
          </p:nvCxnSpPr>
          <p:spPr>
            <a:xfrm flipV="1">
              <a:off x="4058554" y="2898090"/>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EBE4B35-A885-0042-8AA3-1EB722CD2370}"/>
                </a:ext>
              </a:extLst>
            </p:cNvPr>
            <p:cNvCxnSpPr>
              <a:cxnSpLocks/>
              <a:stCxn id="24" idx="0"/>
            </p:cNvCxnSpPr>
            <p:nvPr/>
          </p:nvCxnSpPr>
          <p:spPr>
            <a:xfrm flipH="1" flipV="1">
              <a:off x="4058555" y="2902094"/>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16036C0-E5A6-C342-AC9C-483FA7D3A614}"/>
                </a:ext>
              </a:extLst>
            </p:cNvPr>
            <p:cNvCxnSpPr>
              <a:cxnSpLocks/>
            </p:cNvCxnSpPr>
            <p:nvPr/>
          </p:nvCxnSpPr>
          <p:spPr>
            <a:xfrm flipV="1">
              <a:off x="4511727"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BDC9EA7-D62B-2349-B69E-2676D5141EF7}"/>
                </a:ext>
              </a:extLst>
            </p:cNvPr>
            <p:cNvCxnSpPr>
              <a:cxnSpLocks/>
            </p:cNvCxnSpPr>
            <p:nvPr/>
          </p:nvCxnSpPr>
          <p:spPr>
            <a:xfrm flipV="1">
              <a:off x="4074301" y="2902093"/>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55D1CA7-4813-6248-8782-CBC770606499}"/>
                </a:ext>
              </a:extLst>
            </p:cNvPr>
            <p:cNvCxnSpPr>
              <a:cxnSpLocks/>
            </p:cNvCxnSpPr>
            <p:nvPr/>
          </p:nvCxnSpPr>
          <p:spPr>
            <a:xfrm flipV="1">
              <a:off x="4956041" y="2893006"/>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911A28C-240B-FB48-8F72-52F723980D0E}"/>
                </a:ext>
              </a:extLst>
            </p:cNvPr>
            <p:cNvCxnSpPr>
              <a:cxnSpLocks/>
            </p:cNvCxnSpPr>
            <p:nvPr/>
          </p:nvCxnSpPr>
          <p:spPr>
            <a:xfrm flipH="1" flipV="1">
              <a:off x="4956041" y="2897009"/>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7D257A6-16B3-1148-A804-6780671D4783}"/>
                </a:ext>
              </a:extLst>
            </p:cNvPr>
            <p:cNvCxnSpPr>
              <a:cxnSpLocks/>
            </p:cNvCxnSpPr>
            <p:nvPr/>
          </p:nvCxnSpPr>
          <p:spPr>
            <a:xfrm flipV="1">
              <a:off x="5392796" y="289300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5CDFD4E-C066-F948-9A33-5AB604E52EBD}"/>
                </a:ext>
              </a:extLst>
            </p:cNvPr>
            <p:cNvCxnSpPr>
              <a:cxnSpLocks/>
            </p:cNvCxnSpPr>
            <p:nvPr/>
          </p:nvCxnSpPr>
          <p:spPr>
            <a:xfrm flipV="1">
              <a:off x="4956041" y="289700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EE33FAC-6CC3-1C4B-B1B1-BF37B32F89C2}"/>
                </a:ext>
              </a:extLst>
            </p:cNvPr>
            <p:cNvCxnSpPr>
              <a:cxnSpLocks/>
            </p:cNvCxnSpPr>
            <p:nvPr/>
          </p:nvCxnSpPr>
          <p:spPr>
            <a:xfrm flipV="1">
              <a:off x="3249120" y="2902093"/>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0AFA19F-DCE2-1943-9465-8E82A28B41A1}"/>
                </a:ext>
              </a:extLst>
            </p:cNvPr>
            <p:cNvCxnSpPr>
              <a:cxnSpLocks/>
            </p:cNvCxnSpPr>
            <p:nvPr/>
          </p:nvCxnSpPr>
          <p:spPr>
            <a:xfrm flipV="1">
              <a:off x="3249120" y="2898090"/>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5C2F4D2-8DB4-F844-B14C-84C9706FB17D}"/>
                </a:ext>
              </a:extLst>
            </p:cNvPr>
            <p:cNvCxnSpPr>
              <a:cxnSpLocks/>
            </p:cNvCxnSpPr>
            <p:nvPr/>
          </p:nvCxnSpPr>
          <p:spPr>
            <a:xfrm flipV="1">
              <a:off x="3249120" y="2897009"/>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6372B12-3E66-B74A-BAD6-9CDB05D14F05}"/>
                </a:ext>
              </a:extLst>
            </p:cNvPr>
            <p:cNvCxnSpPr>
              <a:cxnSpLocks/>
            </p:cNvCxnSpPr>
            <p:nvPr/>
          </p:nvCxnSpPr>
          <p:spPr>
            <a:xfrm flipV="1">
              <a:off x="3249120" y="2893006"/>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CFCC0BB-C502-B740-951F-65FAFC6961E5}"/>
                </a:ext>
              </a:extLst>
            </p:cNvPr>
            <p:cNvCxnSpPr>
              <a:cxnSpLocks/>
            </p:cNvCxnSpPr>
            <p:nvPr/>
          </p:nvCxnSpPr>
          <p:spPr>
            <a:xfrm flipV="1">
              <a:off x="3615239" y="2902093"/>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FBAB879-743E-614D-8782-B0D32A167147}"/>
                </a:ext>
              </a:extLst>
            </p:cNvPr>
            <p:cNvCxnSpPr>
              <a:cxnSpLocks/>
            </p:cNvCxnSpPr>
            <p:nvPr/>
          </p:nvCxnSpPr>
          <p:spPr>
            <a:xfrm flipV="1">
              <a:off x="3615239" y="2898090"/>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30759DE-1452-8A49-AD47-E7B07A981494}"/>
                </a:ext>
              </a:extLst>
            </p:cNvPr>
            <p:cNvCxnSpPr>
              <a:cxnSpLocks/>
            </p:cNvCxnSpPr>
            <p:nvPr/>
          </p:nvCxnSpPr>
          <p:spPr>
            <a:xfrm flipV="1">
              <a:off x="3615239" y="2897009"/>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BE7D536-CF89-5549-A515-879715A9A4AD}"/>
                </a:ext>
              </a:extLst>
            </p:cNvPr>
            <p:cNvCxnSpPr>
              <a:cxnSpLocks/>
            </p:cNvCxnSpPr>
            <p:nvPr/>
          </p:nvCxnSpPr>
          <p:spPr>
            <a:xfrm flipH="1" flipV="1">
              <a:off x="3615239" y="2898090"/>
              <a:ext cx="4433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2A9EDCD-1D4D-CA4D-853B-AB7AC49088B2}"/>
                </a:ext>
              </a:extLst>
            </p:cNvPr>
            <p:cNvCxnSpPr>
              <a:cxnSpLocks/>
              <a:stCxn id="24" idx="0"/>
            </p:cNvCxnSpPr>
            <p:nvPr/>
          </p:nvCxnSpPr>
          <p:spPr>
            <a:xfrm flipH="1" flipV="1">
              <a:off x="3615239" y="2898090"/>
              <a:ext cx="909484"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36F3FA-3E68-614D-A358-6922D1731683}"/>
                </a:ext>
              </a:extLst>
            </p:cNvPr>
            <p:cNvCxnSpPr>
              <a:cxnSpLocks/>
            </p:cNvCxnSpPr>
            <p:nvPr/>
          </p:nvCxnSpPr>
          <p:spPr>
            <a:xfrm flipH="1" flipV="1">
              <a:off x="3615239" y="2898090"/>
              <a:ext cx="1335226"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EADA133-1381-F748-8CB9-07E87CC73C13}"/>
                </a:ext>
              </a:extLst>
            </p:cNvPr>
            <p:cNvCxnSpPr>
              <a:cxnSpLocks/>
            </p:cNvCxnSpPr>
            <p:nvPr/>
          </p:nvCxnSpPr>
          <p:spPr>
            <a:xfrm flipH="1" flipV="1">
              <a:off x="4058554" y="2902093"/>
              <a:ext cx="891911" cy="242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77CEEFD-7D0A-F747-8334-4015D8CA475F}"/>
                </a:ext>
              </a:extLst>
            </p:cNvPr>
            <p:cNvCxnSpPr>
              <a:cxnSpLocks/>
            </p:cNvCxnSpPr>
            <p:nvPr/>
          </p:nvCxnSpPr>
          <p:spPr>
            <a:xfrm flipH="1" flipV="1">
              <a:off x="4478581" y="2898090"/>
              <a:ext cx="471884"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7527678-5352-354B-B08A-6707FBCCFB66}"/>
                </a:ext>
              </a:extLst>
            </p:cNvPr>
            <p:cNvCxnSpPr>
              <a:cxnSpLocks/>
              <a:endCxn id="101" idx="4"/>
            </p:cNvCxnSpPr>
            <p:nvPr/>
          </p:nvCxnSpPr>
          <p:spPr>
            <a:xfrm flipH="1" flipV="1">
              <a:off x="4527615" y="2905118"/>
              <a:ext cx="842878" cy="2350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EC28749-5B24-4F4C-91F7-EDA1EB5BC4BB}"/>
                </a:ext>
              </a:extLst>
            </p:cNvPr>
            <p:cNvCxnSpPr>
              <a:cxnSpLocks/>
              <a:stCxn id="24" idx="0"/>
            </p:cNvCxnSpPr>
            <p:nvPr/>
          </p:nvCxnSpPr>
          <p:spPr>
            <a:xfrm flipV="1">
              <a:off x="4524723" y="2897010"/>
              <a:ext cx="425742" cy="252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40EAA99-19C1-6A4F-A319-141F33E1E98B}"/>
                </a:ext>
              </a:extLst>
            </p:cNvPr>
            <p:cNvCxnSpPr>
              <a:cxnSpLocks/>
              <a:stCxn id="24" idx="0"/>
            </p:cNvCxnSpPr>
            <p:nvPr/>
          </p:nvCxnSpPr>
          <p:spPr>
            <a:xfrm flipV="1">
              <a:off x="4524723" y="2893006"/>
              <a:ext cx="845769"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26F54B1D-ED19-B74E-AD88-DDA5AF549F72}"/>
                </a:ext>
              </a:extLst>
            </p:cNvPr>
            <p:cNvSpPr/>
            <p:nvPr/>
          </p:nvSpPr>
          <p:spPr>
            <a:xfrm>
              <a:off x="3093279"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957E0A9-3140-D84A-867F-59F2AC5D8D72}"/>
                </a:ext>
              </a:extLst>
            </p:cNvPr>
            <p:cNvSpPr/>
            <p:nvPr/>
          </p:nvSpPr>
          <p:spPr>
            <a:xfrm>
              <a:off x="3520170"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7AF695C0-E22F-F14E-8105-32EB880F098A}"/>
                </a:ext>
              </a:extLst>
            </p:cNvPr>
            <p:cNvSpPr/>
            <p:nvPr/>
          </p:nvSpPr>
          <p:spPr>
            <a:xfrm>
              <a:off x="396085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B3AD63C-7F36-7743-A44E-8304B2F95EF9}"/>
                </a:ext>
              </a:extLst>
            </p:cNvPr>
            <p:cNvSpPr/>
            <p:nvPr/>
          </p:nvSpPr>
          <p:spPr>
            <a:xfrm>
              <a:off x="4398278"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AD623C0-5973-9A4C-8782-EA74B7E1F66D}"/>
                </a:ext>
              </a:extLst>
            </p:cNvPr>
            <p:cNvSpPr/>
            <p:nvPr/>
          </p:nvSpPr>
          <p:spPr>
            <a:xfrm>
              <a:off x="484259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39D723D-F184-2F4D-B52B-2C4F389BD29E}"/>
                </a:ext>
              </a:extLst>
            </p:cNvPr>
            <p:cNvSpPr/>
            <p:nvPr/>
          </p:nvSpPr>
          <p:spPr>
            <a:xfrm>
              <a:off x="5279347"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88CD1F7-193C-B94C-B6DB-50FD1229A51B}"/>
                </a:ext>
              </a:extLst>
            </p:cNvPr>
            <p:cNvSpPr/>
            <p:nvPr/>
          </p:nvSpPr>
          <p:spPr>
            <a:xfrm>
              <a:off x="3086879" y="2340854"/>
              <a:ext cx="2445357" cy="4131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Google BERT</a:t>
              </a: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6A0CAF9-6758-8B44-98AD-E6BC531221B6}"/>
                    </a:ext>
                  </a:extLst>
                </p:cNvPr>
                <p:cNvSpPr txBox="1"/>
                <p:nvPr/>
              </p:nvSpPr>
              <p:spPr>
                <a:xfrm>
                  <a:off x="3783548" y="1185337"/>
                  <a:ext cx="6158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𝑠𝑡𝑎𝑟𝑡</m:t>
                            </m:r>
                          </m:sub>
                        </m:sSub>
                      </m:oMath>
                    </m:oMathPara>
                  </a14:m>
                  <a:endParaRPr lang="en-US" dirty="0"/>
                </a:p>
              </p:txBody>
            </p:sp>
          </mc:Choice>
          <mc:Fallback xmlns="">
            <p:sp>
              <p:nvSpPr>
                <p:cNvPr id="51" name="TextBox 50">
                  <a:extLst>
                    <a:ext uri="{FF2B5EF4-FFF2-40B4-BE49-F238E27FC236}">
                      <a16:creationId xmlns:a16="http://schemas.microsoft.com/office/drawing/2014/main" id="{1726B777-5FCA-4E42-A146-EACF20A486D2}"/>
                    </a:ext>
                  </a:extLst>
                </p:cNvPr>
                <p:cNvSpPr txBox="1">
                  <a:spLocks noRot="1" noChangeAspect="1" noMove="1" noResize="1" noEditPoints="1" noAdjustHandles="1" noChangeArrowheads="1" noChangeShapeType="1" noTextEdit="1"/>
                </p:cNvSpPr>
                <p:nvPr/>
              </p:nvSpPr>
              <p:spPr>
                <a:xfrm>
                  <a:off x="3783548" y="1185337"/>
                  <a:ext cx="615874" cy="276999"/>
                </a:xfrm>
                <a:prstGeom prst="rect">
                  <a:avLst/>
                </a:prstGeom>
                <a:blipFill>
                  <a:blip r:embed="rId8"/>
                  <a:stretch>
                    <a:fillRect l="-10204" r="-204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4F7D7CA-2D7C-3943-9C83-F82EFE0D879F}"/>
                    </a:ext>
                  </a:extLst>
                </p:cNvPr>
                <p:cNvSpPr txBox="1"/>
                <p:nvPr/>
              </p:nvSpPr>
              <p:spPr>
                <a:xfrm>
                  <a:off x="4721678" y="1185337"/>
                  <a:ext cx="49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𝑒𝑛𝑑</m:t>
                            </m:r>
                          </m:sub>
                        </m:sSub>
                      </m:oMath>
                    </m:oMathPara>
                  </a14:m>
                  <a:endParaRPr lang="en-US" dirty="0"/>
                </a:p>
              </p:txBody>
            </p:sp>
          </mc:Choice>
          <mc:Fallback xmlns="">
            <p:sp>
              <p:nvSpPr>
                <p:cNvPr id="174" name="TextBox 173">
                  <a:extLst>
                    <a:ext uri="{FF2B5EF4-FFF2-40B4-BE49-F238E27FC236}">
                      <a16:creationId xmlns:a16="http://schemas.microsoft.com/office/drawing/2014/main" id="{BB8C57DC-EAF7-F04B-883F-A9A37DCC0A61}"/>
                    </a:ext>
                  </a:extLst>
                </p:cNvPr>
                <p:cNvSpPr txBox="1">
                  <a:spLocks noRot="1" noChangeAspect="1" noMove="1" noResize="1" noEditPoints="1" noAdjustHandles="1" noChangeArrowheads="1" noChangeShapeType="1" noTextEdit="1"/>
                </p:cNvSpPr>
                <p:nvPr/>
              </p:nvSpPr>
              <p:spPr>
                <a:xfrm>
                  <a:off x="4721678" y="1185337"/>
                  <a:ext cx="499689" cy="276999"/>
                </a:xfrm>
                <a:prstGeom prst="rect">
                  <a:avLst/>
                </a:prstGeom>
                <a:blipFill>
                  <a:blip r:embed="rId9"/>
                  <a:stretch>
                    <a:fillRect l="-12500" b="-21739"/>
                  </a:stretch>
                </a:blipFill>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5894CB3F-CDE5-3340-B794-E124D5AA2BAE}"/>
                </a:ext>
              </a:extLst>
            </p:cNvPr>
            <p:cNvCxnSpPr>
              <a:cxnSpLocks/>
              <a:stCxn id="29" idx="0"/>
              <a:endCxn id="105" idx="2"/>
            </p:cNvCxnSpPr>
            <p:nvPr/>
          </p:nvCxnSpPr>
          <p:spPr>
            <a:xfrm flipV="1">
              <a:off x="4089845" y="1462336"/>
              <a:ext cx="1640"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99B7C89-78C7-9849-B37C-94A502474804}"/>
                </a:ext>
              </a:extLst>
            </p:cNvPr>
            <p:cNvCxnSpPr>
              <a:cxnSpLocks/>
              <a:stCxn id="40" idx="0"/>
              <a:endCxn id="106" idx="2"/>
            </p:cNvCxnSpPr>
            <p:nvPr/>
          </p:nvCxnSpPr>
          <p:spPr>
            <a:xfrm flipH="1" flipV="1">
              <a:off x="4971523" y="1462336"/>
              <a:ext cx="62"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EF187296-6CB7-3348-BE66-1BC1A1E9A722}"/>
                </a:ext>
              </a:extLst>
            </p:cNvPr>
            <p:cNvCxnSpPr>
              <a:cxnSpLocks/>
              <a:stCxn id="26" idx="0"/>
              <a:endCxn id="98" idx="4"/>
            </p:cNvCxnSpPr>
            <p:nvPr/>
          </p:nvCxnSpPr>
          <p:spPr>
            <a:xfrm flipH="1" flipV="1">
              <a:off x="3222616" y="2905118"/>
              <a:ext cx="2183176"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E04AEF5-E1E4-CE4B-80C6-9D1C49E4CF3C}"/>
                </a:ext>
              </a:extLst>
            </p:cNvPr>
            <p:cNvCxnSpPr>
              <a:cxnSpLocks/>
              <a:stCxn id="70" idx="0"/>
              <a:endCxn id="27" idx="4"/>
            </p:cNvCxnSpPr>
            <p:nvPr/>
          </p:nvCxnSpPr>
          <p:spPr>
            <a:xfrm flipH="1" flipV="1">
              <a:off x="3216216" y="1935576"/>
              <a:ext cx="219212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3" name="Picture 2" descr="Answering Complex Open-domain Questions at Scale | SAIL Blog">
            <a:extLst>
              <a:ext uri="{FF2B5EF4-FFF2-40B4-BE49-F238E27FC236}">
                <a16:creationId xmlns:a16="http://schemas.microsoft.com/office/drawing/2014/main" id="{8B2F14B9-C90B-EB4F-A1A0-04FC099908B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383" t="41571" r="64451" b="31265"/>
          <a:stretch/>
        </p:blipFill>
        <p:spPr bwMode="auto">
          <a:xfrm>
            <a:off x="841031" y="2565512"/>
            <a:ext cx="846281" cy="894987"/>
          </a:xfrm>
          <a:prstGeom prst="rect">
            <a:avLst/>
          </a:prstGeom>
          <a:noFill/>
          <a:extLst>
            <a:ext uri="{909E8E84-426E-40DD-AFC4-6F175D3DCCD1}">
              <a14:hiddenFill xmlns:a14="http://schemas.microsoft.com/office/drawing/2010/main">
                <a:solidFill>
                  <a:srgbClr val="FFFFFF"/>
                </a:solidFill>
              </a14:hiddenFill>
            </a:ext>
          </a:extLst>
        </p:spPr>
      </p:pic>
      <p:sp>
        <p:nvSpPr>
          <p:cNvPr id="114" name="Right Arrow 113">
            <a:extLst>
              <a:ext uri="{FF2B5EF4-FFF2-40B4-BE49-F238E27FC236}">
                <a16:creationId xmlns:a16="http://schemas.microsoft.com/office/drawing/2014/main" id="{61A4A0A8-3D73-7F47-A6D5-7E4804C227E0}"/>
              </a:ext>
            </a:extLst>
          </p:cNvPr>
          <p:cNvSpPr/>
          <p:nvPr/>
        </p:nvSpPr>
        <p:spPr>
          <a:xfrm>
            <a:off x="6923961" y="2823868"/>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F98507D-80A2-7C43-9240-656E25E1D203}"/>
              </a:ext>
            </a:extLst>
          </p:cNvPr>
          <p:cNvGrpSpPr/>
          <p:nvPr/>
        </p:nvGrpSpPr>
        <p:grpSpPr>
          <a:xfrm>
            <a:off x="1016156" y="2567048"/>
            <a:ext cx="3641881" cy="3498982"/>
            <a:chOff x="1046136" y="2567048"/>
            <a:chExt cx="3641881" cy="3498982"/>
          </a:xfrm>
        </p:grpSpPr>
        <p:pic>
          <p:nvPicPr>
            <p:cNvPr id="16" name="Picture 15" descr="Icon&#10;&#10;Description automatically generated">
              <a:extLst>
                <a:ext uri="{FF2B5EF4-FFF2-40B4-BE49-F238E27FC236}">
                  <a16:creationId xmlns:a16="http://schemas.microsoft.com/office/drawing/2014/main" id="{78F0DF77-F11A-1141-A15F-990291B394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98201" y="2567048"/>
              <a:ext cx="629853" cy="816841"/>
            </a:xfrm>
            <a:prstGeom prst="rect">
              <a:avLst/>
            </a:prstGeom>
            <a:solidFill>
              <a:schemeClr val="bg1"/>
            </a:solidFill>
          </p:spPr>
        </p:pic>
        <p:grpSp>
          <p:nvGrpSpPr>
            <p:cNvPr id="6" name="Group 5">
              <a:extLst>
                <a:ext uri="{FF2B5EF4-FFF2-40B4-BE49-F238E27FC236}">
                  <a16:creationId xmlns:a16="http://schemas.microsoft.com/office/drawing/2014/main" id="{BD0A2E8F-2310-854F-AFB2-80602B628B5A}"/>
                </a:ext>
              </a:extLst>
            </p:cNvPr>
            <p:cNvGrpSpPr/>
            <p:nvPr/>
          </p:nvGrpSpPr>
          <p:grpSpPr>
            <a:xfrm>
              <a:off x="1046136" y="3383889"/>
              <a:ext cx="3641881" cy="2682141"/>
              <a:chOff x="1046136" y="3383889"/>
              <a:chExt cx="3641881" cy="2682141"/>
            </a:xfrm>
          </p:grpSpPr>
          <p:sp>
            <p:nvSpPr>
              <p:cNvPr id="38" name="Rectangle 37">
                <a:extLst>
                  <a:ext uri="{FF2B5EF4-FFF2-40B4-BE49-F238E27FC236}">
                    <a16:creationId xmlns:a16="http://schemas.microsoft.com/office/drawing/2014/main" id="{530AABDA-B5C7-1446-8689-A33E40A2A681}"/>
                  </a:ext>
                </a:extLst>
              </p:cNvPr>
              <p:cNvSpPr/>
              <p:nvPr/>
            </p:nvSpPr>
            <p:spPr>
              <a:xfrm>
                <a:off x="1046136" y="4311704"/>
                <a:ext cx="3641881" cy="1754326"/>
              </a:xfrm>
              <a:prstGeom prst="rect">
                <a:avLst/>
              </a:prstGeom>
              <a:ln w="12700">
                <a:solidFill>
                  <a:schemeClr val="tx1"/>
                </a:solidFill>
                <a:prstDash val="sysDash"/>
              </a:ln>
            </p:spPr>
            <p:txBody>
              <a:bodyPr wrap="square">
                <a:spAutoFit/>
              </a:bodyPr>
              <a:lstStyle/>
              <a:p>
                <a:r>
                  <a:rPr lang="en-US" dirty="0">
                    <a:latin typeface="Arial" panose="020B0604020202020204" pitchFamily="34" charset="0"/>
                  </a:rPr>
                  <a:t>The </a:t>
                </a:r>
                <a:r>
                  <a:rPr lang="en-US" dirty="0">
                    <a:solidFill>
                      <a:schemeClr val="accent6"/>
                    </a:solidFill>
                    <a:latin typeface="Arial" panose="020B0604020202020204" pitchFamily="34" charset="0"/>
                  </a:rPr>
                  <a:t>2019–20</a:t>
                </a:r>
                <a:r>
                  <a:rPr lang="en-US" dirty="0">
                    <a:solidFill>
                      <a:schemeClr val="accent2"/>
                    </a:solidFill>
                    <a:latin typeface="Arial" panose="020B0604020202020204" pitchFamily="34" charset="0"/>
                  </a:rPr>
                  <a:t> </a:t>
                </a:r>
                <a:r>
                  <a:rPr lang="en-US" dirty="0">
                    <a:latin typeface="Arial" panose="020B0604020202020204" pitchFamily="34" charset="0"/>
                  </a:rPr>
                  <a:t>NBA season was the 74th ... The regular season</a:t>
                </a:r>
              </a:p>
              <a:p>
                <a:r>
                  <a:rPr lang="en-US" dirty="0">
                    <a:latin typeface="Arial" panose="020B0604020202020204" pitchFamily="34" charset="0"/>
                  </a:rPr>
                  <a:t>began on October 22, 2019, and originally …. However, the season was suspended on March 11 as a result of the </a:t>
                </a:r>
                <a:r>
                  <a:rPr lang="en-US" dirty="0">
                    <a:solidFill>
                      <a:schemeClr val="accent2"/>
                    </a:solidFill>
                    <a:latin typeface="Arial" panose="020B0604020202020204" pitchFamily="34" charset="0"/>
                  </a:rPr>
                  <a:t>COVID-19 pandemic</a:t>
                </a:r>
                <a:r>
                  <a:rPr lang="en-US" dirty="0">
                    <a:latin typeface="Arial" panose="020B0604020202020204" pitchFamily="34" charset="0"/>
                  </a:rPr>
                  <a:t>.</a:t>
                </a:r>
                <a:endParaRPr lang="en-US" dirty="0"/>
              </a:p>
            </p:txBody>
          </p:sp>
          <p:cxnSp>
            <p:nvCxnSpPr>
              <p:cNvPr id="7" name="Straight Arrow Connector 6">
                <a:extLst>
                  <a:ext uri="{FF2B5EF4-FFF2-40B4-BE49-F238E27FC236}">
                    <a16:creationId xmlns:a16="http://schemas.microsoft.com/office/drawing/2014/main" id="{9BDC1B26-3195-2147-BC28-728E65EF67DB}"/>
                  </a:ext>
                </a:extLst>
              </p:cNvPr>
              <p:cNvCxnSpPr>
                <a:cxnSpLocks/>
                <a:stCxn id="16" idx="2"/>
              </p:cNvCxnSpPr>
              <p:nvPr/>
            </p:nvCxnSpPr>
            <p:spPr>
              <a:xfrm flipH="1">
                <a:off x="1263971" y="3383889"/>
                <a:ext cx="1649157" cy="91742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89B66CD-7321-B845-B284-7091D59F042D}"/>
                  </a:ext>
                </a:extLst>
              </p:cNvPr>
              <p:cNvCxnSpPr>
                <a:cxnSpLocks/>
                <a:stCxn id="16" idx="2"/>
              </p:cNvCxnSpPr>
              <p:nvPr/>
            </p:nvCxnSpPr>
            <p:spPr>
              <a:xfrm>
                <a:off x="2913128" y="3383889"/>
                <a:ext cx="1632108" cy="92781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2" name="TextBox 11">
            <a:extLst>
              <a:ext uri="{FF2B5EF4-FFF2-40B4-BE49-F238E27FC236}">
                <a16:creationId xmlns:a16="http://schemas.microsoft.com/office/drawing/2014/main" id="{9873D0AA-EA58-0F47-ACA9-C90C3646B3B3}"/>
              </a:ext>
            </a:extLst>
          </p:cNvPr>
          <p:cNvSpPr txBox="1"/>
          <p:nvPr/>
        </p:nvSpPr>
        <p:spPr>
          <a:xfrm>
            <a:off x="1842360" y="2494446"/>
            <a:ext cx="436338" cy="369332"/>
          </a:xfrm>
          <a:prstGeom prst="rect">
            <a:avLst/>
          </a:prstGeom>
          <a:noFill/>
        </p:spPr>
        <p:txBody>
          <a:bodyPr wrap="none" rtlCol="0">
            <a:spAutoFit/>
          </a:bodyPr>
          <a:lstStyle/>
          <a:p>
            <a:r>
              <a:rPr lang="en-US" dirty="0"/>
              <a:t>IR</a:t>
            </a:r>
          </a:p>
        </p:txBody>
      </p:sp>
    </p:spTree>
    <p:extLst>
      <p:ext uri="{BB962C8B-B14F-4D97-AF65-F5344CB8AC3E}">
        <p14:creationId xmlns:p14="http://schemas.microsoft.com/office/powerpoint/2010/main" val="235802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blinds(horizontal)">
                                      <p:cBhvr>
                                        <p:cTn id="7" dur="500"/>
                                        <p:tgtEl>
                                          <p:spTgt spid="1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blinds(horizontal)">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blinds(horizontal)">
                                      <p:cBhvr>
                                        <p:cTn id="23" dur="500"/>
                                        <p:tgtEl>
                                          <p:spTgt spid="56"/>
                                        </p:tgtEl>
                                      </p:cBhvr>
                                    </p:animEffect>
                                  </p:childTnLst>
                                </p:cTn>
                              </p:par>
                              <p:par>
                                <p:cTn id="24" presetID="3" presetClass="entr" presetSubtype="1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blinds(horizontal)">
                                      <p:cBhvr>
                                        <p:cTn id="29" dur="500"/>
                                        <p:tgtEl>
                                          <p:spTgt spid="1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blinds(horizontal)">
                                      <p:cBhvr>
                                        <p:cTn id="3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6" grpId="0" animBg="1"/>
      <p:bldP spid="114"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4B046C-6AC8-3B47-A4F4-D9FDEAAA5D9D}"/>
              </a:ext>
            </a:extLst>
          </p:cNvPr>
          <p:cNvSpPr>
            <a:spLocks noGrp="1"/>
          </p:cNvSpPr>
          <p:nvPr>
            <p:ph type="sldNum" sz="quarter" idx="12"/>
          </p:nvPr>
        </p:nvSpPr>
        <p:spPr/>
        <p:txBody>
          <a:bodyPr/>
          <a:lstStyle/>
          <a:p>
            <a:fld id="{4FAB73BC-B049-4115-A692-8D63A059BFB8}" type="slidenum">
              <a:rPr lang="en-US" smtClean="0"/>
              <a:t>10</a:t>
            </a:fld>
            <a:endParaRPr lang="en-US"/>
          </a:p>
        </p:txBody>
      </p:sp>
      <p:sp>
        <p:nvSpPr>
          <p:cNvPr id="3" name="Title 2">
            <a:extLst>
              <a:ext uri="{FF2B5EF4-FFF2-40B4-BE49-F238E27FC236}">
                <a16:creationId xmlns:a16="http://schemas.microsoft.com/office/drawing/2014/main" id="{B133FA48-E114-5349-9D2B-214B7ACC5370}"/>
              </a:ext>
            </a:extLst>
          </p:cNvPr>
          <p:cNvSpPr>
            <a:spLocks noGrp="1"/>
          </p:cNvSpPr>
          <p:nvPr>
            <p:ph type="title"/>
          </p:nvPr>
        </p:nvSpPr>
        <p:spPr>
          <a:xfrm>
            <a:off x="628650" y="365126"/>
            <a:ext cx="7886700" cy="510245"/>
          </a:xfrm>
        </p:spPr>
        <p:txBody>
          <a:bodyPr/>
          <a:lstStyle/>
          <a:p>
            <a:r>
              <a:rPr lang="en-US" sz="4400" dirty="0"/>
              <a:t>Complex Multi-Hop Question Answering</a:t>
            </a:r>
          </a:p>
        </p:txBody>
      </p:sp>
      <p:sp>
        <p:nvSpPr>
          <p:cNvPr id="17" name="TextBox 16">
            <a:extLst>
              <a:ext uri="{FF2B5EF4-FFF2-40B4-BE49-F238E27FC236}">
                <a16:creationId xmlns:a16="http://schemas.microsoft.com/office/drawing/2014/main" id="{6FD2ABB5-1C0B-B44A-9F1B-54213CE1A9AF}"/>
              </a:ext>
            </a:extLst>
          </p:cNvPr>
          <p:cNvSpPr txBox="1"/>
          <p:nvPr/>
        </p:nvSpPr>
        <p:spPr>
          <a:xfrm>
            <a:off x="922674" y="1114100"/>
            <a:ext cx="6234259" cy="646331"/>
          </a:xfrm>
          <a:prstGeom prst="rect">
            <a:avLst/>
          </a:prstGeom>
          <a:noFill/>
        </p:spPr>
        <p:txBody>
          <a:bodyPr wrap="square" rtlCol="0">
            <a:spAutoFit/>
          </a:bodyPr>
          <a:lstStyle/>
          <a:p>
            <a:r>
              <a:rPr lang="en-US" dirty="0"/>
              <a:t>What is the home stadium of Lebron James in the NBA season suspended by COVID? </a:t>
            </a:r>
          </a:p>
        </p:txBody>
      </p:sp>
      <p:graphicFrame>
        <p:nvGraphicFramePr>
          <p:cNvPr id="18" name="Table 17">
            <a:extLst>
              <a:ext uri="{FF2B5EF4-FFF2-40B4-BE49-F238E27FC236}">
                <a16:creationId xmlns:a16="http://schemas.microsoft.com/office/drawing/2014/main" id="{CB58E885-259B-0640-B22F-E517A0928763}"/>
              </a:ext>
            </a:extLst>
          </p:cNvPr>
          <p:cNvGraphicFramePr>
            <a:graphicFrameLocks noGrp="1"/>
          </p:cNvGraphicFramePr>
          <p:nvPr>
            <p:extLst>
              <p:ext uri="{D42A27DB-BD31-4B8C-83A1-F6EECF244321}">
                <p14:modId xmlns:p14="http://schemas.microsoft.com/office/powerpoint/2010/main" val="1161391497"/>
              </p:ext>
            </p:extLst>
          </p:nvPr>
        </p:nvGraphicFramePr>
        <p:xfrm>
          <a:off x="930302" y="2415716"/>
          <a:ext cx="3291840" cy="3291840"/>
        </p:xfrm>
        <a:graphic>
          <a:graphicData uri="http://schemas.openxmlformats.org/drawingml/2006/table">
            <a:tbl>
              <a:tblPr/>
              <a:tblGrid>
                <a:gridCol w="1486893">
                  <a:extLst>
                    <a:ext uri="{9D8B030D-6E8A-4147-A177-3AD203B41FA5}">
                      <a16:colId xmlns:a16="http://schemas.microsoft.com/office/drawing/2014/main" val="679141934"/>
                    </a:ext>
                  </a:extLst>
                </a:gridCol>
                <a:gridCol w="1804947">
                  <a:extLst>
                    <a:ext uri="{9D8B030D-6E8A-4147-A177-3AD203B41FA5}">
                      <a16:colId xmlns:a16="http://schemas.microsoft.com/office/drawing/2014/main" val="2704958263"/>
                    </a:ext>
                  </a:extLst>
                </a:gridCol>
              </a:tblGrid>
              <a:tr h="217348">
                <a:tc>
                  <a:txBody>
                    <a:bodyPr/>
                    <a:lstStyle/>
                    <a:p>
                      <a:pPr algn="ctr"/>
                      <a:r>
                        <a:rPr lang="en-US"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99279472"/>
                  </a:ext>
                </a:extLst>
              </a:tr>
              <a:tr h="242962">
                <a:tc>
                  <a:txBody>
                    <a:bodyPr/>
                    <a:lstStyle/>
                    <a:p>
                      <a:pPr algn="l"/>
                      <a:r>
                        <a:rPr lang="en-US" dirty="0">
                          <a:solidFill>
                            <a:schemeClr val="tx1"/>
                          </a:solidFill>
                          <a:effectLst/>
                        </a:rPr>
                        <a:t>2012-11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Miami</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4060865"/>
                  </a:ext>
                </a:extLst>
              </a:tr>
              <a:tr h="242962">
                <a:tc>
                  <a:txBody>
                    <a:bodyPr/>
                    <a:lstStyle/>
                    <a:p>
                      <a:pPr algn="l"/>
                      <a:r>
                        <a:rPr lang="en-US" dirty="0">
                          <a:solidFill>
                            <a:schemeClr val="tx1"/>
                          </a:solidFill>
                          <a:effectLst/>
                        </a:rPr>
                        <a:t>2013-14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Miami</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7704105"/>
                  </a:ext>
                </a:extLst>
              </a:tr>
              <a:tr h="242962">
                <a:tc>
                  <a:txBody>
                    <a:bodyPr/>
                    <a:lstStyle/>
                    <a:p>
                      <a:pPr algn="l"/>
                      <a:r>
                        <a:rPr lang="en-US" dirty="0">
                          <a:solidFill>
                            <a:schemeClr val="tx1"/>
                          </a:solidFill>
                          <a:effectLst/>
                        </a:rPr>
                        <a:t>2014-15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2215614"/>
                  </a:ext>
                </a:extLst>
              </a:tr>
              <a:tr h="242962">
                <a:tc>
                  <a:txBody>
                    <a:bodyPr/>
                    <a:lstStyle/>
                    <a:p>
                      <a:pPr algn="l"/>
                      <a:r>
                        <a:rPr lang="en-US" dirty="0">
                          <a:solidFill>
                            <a:schemeClr val="tx1"/>
                          </a:solidFill>
                          <a:effectLst/>
                        </a:rPr>
                        <a:t>2015-16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1186865"/>
                  </a:ext>
                </a:extLst>
              </a:tr>
              <a:tr h="242962">
                <a:tc>
                  <a:txBody>
                    <a:bodyPr/>
                    <a:lstStyle/>
                    <a:p>
                      <a:pPr algn="l"/>
                      <a:r>
                        <a:rPr lang="en-US" dirty="0">
                          <a:solidFill>
                            <a:schemeClr val="tx1"/>
                          </a:solidFill>
                          <a:effectLst/>
                        </a:rPr>
                        <a:t>2016-17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6708477"/>
                  </a:ext>
                </a:extLst>
              </a:tr>
              <a:tr h="242962">
                <a:tc>
                  <a:txBody>
                    <a:bodyPr/>
                    <a:lstStyle/>
                    <a:p>
                      <a:pPr algn="l"/>
                      <a:r>
                        <a:rPr lang="en-US" dirty="0">
                          <a:solidFill>
                            <a:schemeClr val="tx1"/>
                          </a:solidFill>
                          <a:effectLst/>
                        </a:rPr>
                        <a:t>2017-18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Cleveland</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7061662"/>
                  </a:ext>
                </a:extLst>
              </a:tr>
              <a:tr h="242962">
                <a:tc>
                  <a:txBody>
                    <a:bodyPr/>
                    <a:lstStyle/>
                    <a:p>
                      <a:pPr algn="l"/>
                      <a:r>
                        <a:rPr lang="en-US" u="none" strike="noStrike" dirty="0">
                          <a:solidFill>
                            <a:schemeClr val="tx1"/>
                          </a:solidFill>
                          <a:effectLst/>
                        </a:rPr>
                        <a:t>2018–19</a:t>
                      </a:r>
                      <a:endParaRPr lang="en-US"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kern="1200" dirty="0">
                          <a:solidFill>
                            <a:schemeClr val="tx1"/>
                          </a:solidFill>
                          <a:effectLst/>
                          <a:latin typeface="+mn-lt"/>
                          <a:ea typeface="+mn-ea"/>
                          <a:cs typeface="+mn-cs"/>
                        </a:rPr>
                        <a:t>L.A. Lakers</a:t>
                      </a:r>
                      <a:endParaRPr lang="en-US"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351510"/>
                  </a:ext>
                </a:extLst>
              </a:tr>
              <a:tr h="242962">
                <a:tc>
                  <a:txBody>
                    <a:bodyPr/>
                    <a:lstStyle/>
                    <a:p>
                      <a:pPr algn="l"/>
                      <a:r>
                        <a:rPr lang="en-US" u="none" strike="noStrike" dirty="0">
                          <a:solidFill>
                            <a:schemeClr val="accent2"/>
                          </a:solidFill>
                          <a:effectLst/>
                        </a:rPr>
                        <a:t>2019–20</a:t>
                      </a:r>
                      <a:endParaRPr lang="en-US" dirty="0">
                        <a:solidFill>
                          <a:schemeClr val="accent2"/>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sng" kern="1200" dirty="0">
                          <a:solidFill>
                            <a:schemeClr val="tx1"/>
                          </a:solidFill>
                          <a:effectLst/>
                          <a:latin typeface="+mn-lt"/>
                          <a:ea typeface="+mn-ea"/>
                          <a:cs typeface="+mn-cs"/>
                          <a:hlinkClick r:id="rId3"/>
                        </a:rPr>
                        <a:t>L.A. Lakers</a:t>
                      </a:r>
                      <a:endParaRPr lang="en-US"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5451638"/>
                  </a:ext>
                </a:extLst>
              </a:tr>
            </a:tbl>
          </a:graphicData>
        </a:graphic>
      </p:graphicFrame>
      <p:sp>
        <p:nvSpPr>
          <p:cNvPr id="20" name="Rectangle 19">
            <a:extLst>
              <a:ext uri="{FF2B5EF4-FFF2-40B4-BE49-F238E27FC236}">
                <a16:creationId xmlns:a16="http://schemas.microsoft.com/office/drawing/2014/main" id="{9212D3FE-75D5-E845-99D8-75849AC2BF29}"/>
              </a:ext>
            </a:extLst>
          </p:cNvPr>
          <p:cNvSpPr/>
          <p:nvPr/>
        </p:nvSpPr>
        <p:spPr>
          <a:xfrm>
            <a:off x="835850" y="2052466"/>
            <a:ext cx="3537366" cy="338554"/>
          </a:xfrm>
          <a:prstGeom prst="rect">
            <a:avLst/>
          </a:prstGeom>
        </p:spPr>
        <p:txBody>
          <a:bodyPr wrap="square">
            <a:spAutoFit/>
          </a:bodyPr>
          <a:lstStyle/>
          <a:p>
            <a:r>
              <a:rPr lang="en-US" sz="1600" i="1" dirty="0">
                <a:latin typeface="Arial" panose="020B0604020202020204" pitchFamily="34" charset="0"/>
              </a:rPr>
              <a:t>List of NBA Teams of Lebron James</a:t>
            </a:r>
            <a:endParaRPr lang="en-US" sz="1600" i="1" dirty="0"/>
          </a:p>
        </p:txBody>
      </p:sp>
      <p:grpSp>
        <p:nvGrpSpPr>
          <p:cNvPr id="11" name="Group 10">
            <a:extLst>
              <a:ext uri="{FF2B5EF4-FFF2-40B4-BE49-F238E27FC236}">
                <a16:creationId xmlns:a16="http://schemas.microsoft.com/office/drawing/2014/main" id="{A3908CC9-3355-3B48-9A85-D434822C6EBC}"/>
              </a:ext>
            </a:extLst>
          </p:cNvPr>
          <p:cNvGrpSpPr/>
          <p:nvPr/>
        </p:nvGrpSpPr>
        <p:grpSpPr>
          <a:xfrm>
            <a:off x="4430864" y="2052466"/>
            <a:ext cx="3684693" cy="1696881"/>
            <a:chOff x="4430864" y="2033981"/>
            <a:chExt cx="3684693" cy="1696881"/>
          </a:xfrm>
        </p:grpSpPr>
        <p:sp>
          <p:nvSpPr>
            <p:cNvPr id="29" name="Rectangle 28">
              <a:extLst>
                <a:ext uri="{FF2B5EF4-FFF2-40B4-BE49-F238E27FC236}">
                  <a16:creationId xmlns:a16="http://schemas.microsoft.com/office/drawing/2014/main" id="{DED45463-B0F7-FD41-AAD7-FE6F379D85D7}"/>
                </a:ext>
              </a:extLst>
            </p:cNvPr>
            <p:cNvSpPr/>
            <p:nvPr/>
          </p:nvSpPr>
          <p:spPr>
            <a:xfrm>
              <a:off x="4572000" y="2161202"/>
              <a:ext cx="3543557" cy="1569660"/>
            </a:xfrm>
            <a:prstGeom prst="rect">
              <a:avLst/>
            </a:prstGeom>
            <a:ln w="12700">
              <a:solidFill>
                <a:schemeClr val="tx1"/>
              </a:solidFill>
            </a:ln>
          </p:spPr>
          <p:txBody>
            <a:bodyPr wrap="square">
              <a:spAutoFit/>
            </a:bodyPr>
            <a:lstStyle/>
            <a:p>
              <a:r>
                <a:rPr lang="en-US" sz="1600" dirty="0">
                  <a:solidFill>
                    <a:schemeClr val="accent2"/>
                  </a:solidFill>
                  <a:latin typeface="Arial" panose="020B0604020202020204" pitchFamily="34" charset="0"/>
                </a:rPr>
                <a:t>The 2019–20 NBA season </a:t>
              </a:r>
              <a:r>
                <a:rPr lang="en-US" sz="1600" dirty="0">
                  <a:latin typeface="Arial" panose="020B0604020202020204" pitchFamily="34" charset="0"/>
                </a:rPr>
                <a:t>was the 74th ... The regular season</a:t>
              </a:r>
            </a:p>
            <a:p>
              <a:r>
                <a:rPr lang="en-US" sz="1600" dirty="0">
                  <a:latin typeface="Arial" panose="020B0604020202020204" pitchFamily="34" charset="0"/>
                </a:rPr>
                <a:t>began on October 22, 2019, and originally …. However, the season was suspended on March 11 as a result of the </a:t>
              </a:r>
              <a:r>
                <a:rPr lang="en-US" sz="1600" dirty="0">
                  <a:solidFill>
                    <a:schemeClr val="accent2"/>
                  </a:solidFill>
                  <a:latin typeface="Arial" panose="020B0604020202020204" pitchFamily="34" charset="0"/>
                </a:rPr>
                <a:t>COVID-19 pandemic</a:t>
              </a:r>
              <a:r>
                <a:rPr lang="en-US" sz="1600" dirty="0">
                  <a:latin typeface="Arial" panose="020B0604020202020204" pitchFamily="34" charset="0"/>
                </a:rPr>
                <a:t>.</a:t>
              </a:r>
              <a:endParaRPr lang="en-US" sz="1600" dirty="0"/>
            </a:p>
          </p:txBody>
        </p:sp>
        <p:sp>
          <p:nvSpPr>
            <p:cNvPr id="10" name="Oval 9">
              <a:extLst>
                <a:ext uri="{FF2B5EF4-FFF2-40B4-BE49-F238E27FC236}">
                  <a16:creationId xmlns:a16="http://schemas.microsoft.com/office/drawing/2014/main" id="{6657AF92-AEE0-FE40-ADC0-D2E7EA90ED11}"/>
                </a:ext>
              </a:extLst>
            </p:cNvPr>
            <p:cNvSpPr/>
            <p:nvPr/>
          </p:nvSpPr>
          <p:spPr>
            <a:xfrm>
              <a:off x="4430864" y="2033981"/>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grpSp>
      <p:grpSp>
        <p:nvGrpSpPr>
          <p:cNvPr id="12" name="Group 11">
            <a:extLst>
              <a:ext uri="{FF2B5EF4-FFF2-40B4-BE49-F238E27FC236}">
                <a16:creationId xmlns:a16="http://schemas.microsoft.com/office/drawing/2014/main" id="{277DCF9D-1C01-E14D-A443-076FC1EB45F9}"/>
              </a:ext>
            </a:extLst>
          </p:cNvPr>
          <p:cNvGrpSpPr/>
          <p:nvPr/>
        </p:nvGrpSpPr>
        <p:grpSpPr>
          <a:xfrm>
            <a:off x="4430864" y="3747721"/>
            <a:ext cx="3684693" cy="1943103"/>
            <a:chOff x="4430864" y="3800797"/>
            <a:chExt cx="3684693" cy="1943103"/>
          </a:xfrm>
        </p:grpSpPr>
        <p:sp>
          <p:nvSpPr>
            <p:cNvPr id="9" name="Rectangle 8">
              <a:extLst>
                <a:ext uri="{FF2B5EF4-FFF2-40B4-BE49-F238E27FC236}">
                  <a16:creationId xmlns:a16="http://schemas.microsoft.com/office/drawing/2014/main" id="{4ED54542-9BE1-9642-B9F9-083A6C57E149}"/>
                </a:ext>
              </a:extLst>
            </p:cNvPr>
            <p:cNvSpPr/>
            <p:nvPr/>
          </p:nvSpPr>
          <p:spPr>
            <a:xfrm>
              <a:off x="4571999" y="3928018"/>
              <a:ext cx="3543558" cy="1815882"/>
            </a:xfrm>
            <a:prstGeom prst="rect">
              <a:avLst/>
            </a:prstGeom>
            <a:ln w="12700">
              <a:solidFill>
                <a:schemeClr val="tx1"/>
              </a:solidFill>
            </a:ln>
          </p:spPr>
          <p:txBody>
            <a:bodyPr wrap="square">
              <a:spAutoFit/>
            </a:bodyPr>
            <a:lstStyle/>
            <a:p>
              <a:r>
                <a:rPr lang="en-US" sz="1600" dirty="0">
                  <a:latin typeface="Arial" panose="020B0604020202020204" pitchFamily="34" charset="0"/>
                </a:rPr>
                <a:t>The </a:t>
              </a:r>
              <a:r>
                <a:rPr lang="en-US" sz="1600" u="sng" dirty="0">
                  <a:solidFill>
                    <a:schemeClr val="accent1"/>
                  </a:solidFill>
                  <a:latin typeface="Arial" panose="020B0604020202020204" pitchFamily="34" charset="0"/>
                </a:rPr>
                <a:t>Los Angeles Lakers </a:t>
              </a:r>
              <a:r>
                <a:rPr lang="en-US" sz="1600" dirty="0">
                  <a:latin typeface="Arial" panose="020B0604020202020204" pitchFamily="34" charset="0"/>
                </a:rPr>
                <a:t>are an professional basketball team based in Los Angeles. The Lakers compete in the NBA as a member of the league's Western Conference Pacific Division. The Lakers play their home games at </a:t>
              </a:r>
              <a:r>
                <a:rPr lang="en-US" sz="1600" dirty="0">
                  <a:solidFill>
                    <a:srgbClr val="7030A0"/>
                  </a:solidFill>
                  <a:latin typeface="Arial" panose="020B0604020202020204" pitchFamily="34" charset="0"/>
                </a:rPr>
                <a:t>Staples Center</a:t>
              </a:r>
              <a:endParaRPr lang="en-US" sz="1600" dirty="0"/>
            </a:p>
          </p:txBody>
        </p:sp>
        <p:sp>
          <p:nvSpPr>
            <p:cNvPr id="43" name="Oval 42">
              <a:extLst>
                <a:ext uri="{FF2B5EF4-FFF2-40B4-BE49-F238E27FC236}">
                  <a16:creationId xmlns:a16="http://schemas.microsoft.com/office/drawing/2014/main" id="{70629345-A56A-0A4B-9FEB-BCA27478B7C8}"/>
                </a:ext>
              </a:extLst>
            </p:cNvPr>
            <p:cNvSpPr/>
            <p:nvPr/>
          </p:nvSpPr>
          <p:spPr>
            <a:xfrm>
              <a:off x="4430864" y="3800797"/>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grpSp>
      <p:sp>
        <p:nvSpPr>
          <p:cNvPr id="44" name="Oval 43">
            <a:extLst>
              <a:ext uri="{FF2B5EF4-FFF2-40B4-BE49-F238E27FC236}">
                <a16:creationId xmlns:a16="http://schemas.microsoft.com/office/drawing/2014/main" id="{8EF4CAAE-2F1E-2C44-B159-EDD62E8B38D8}"/>
              </a:ext>
            </a:extLst>
          </p:cNvPr>
          <p:cNvSpPr/>
          <p:nvPr/>
        </p:nvSpPr>
        <p:spPr>
          <a:xfrm>
            <a:off x="781538" y="2368030"/>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pic>
        <p:nvPicPr>
          <p:cNvPr id="45" name="Picture 2" descr="Answering Complex Open-domain Questions at Scale | SAIL Blog">
            <a:extLst>
              <a:ext uri="{FF2B5EF4-FFF2-40B4-BE49-F238E27FC236}">
                <a16:creationId xmlns:a16="http://schemas.microsoft.com/office/drawing/2014/main" id="{F559ED6F-BD7A-244E-B1CB-C3B704FCD3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83" t="41571" r="64451" b="31265"/>
          <a:stretch/>
        </p:blipFill>
        <p:spPr bwMode="auto">
          <a:xfrm>
            <a:off x="7269276" y="1164964"/>
            <a:ext cx="846281" cy="89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blinds(horizontal)">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A6BE-0759-194A-AC4F-7F0DF485866C}"/>
              </a:ext>
            </a:extLst>
          </p:cNvPr>
          <p:cNvSpPr>
            <a:spLocks noGrp="1"/>
          </p:cNvSpPr>
          <p:nvPr>
            <p:ph type="title"/>
          </p:nvPr>
        </p:nvSpPr>
        <p:spPr/>
        <p:txBody>
          <a:bodyPr/>
          <a:lstStyle/>
          <a:p>
            <a:r>
              <a:rPr lang="en-US" dirty="0"/>
              <a:t>Heterogeneous Information Integration</a:t>
            </a:r>
          </a:p>
        </p:txBody>
      </p:sp>
      <p:sp>
        <p:nvSpPr>
          <p:cNvPr id="4" name="Slide Number Placeholder 3">
            <a:extLst>
              <a:ext uri="{FF2B5EF4-FFF2-40B4-BE49-F238E27FC236}">
                <a16:creationId xmlns:a16="http://schemas.microsoft.com/office/drawing/2014/main" id="{E76F09E6-825F-E349-B1C9-CA6055A6F9CE}"/>
              </a:ext>
            </a:extLst>
          </p:cNvPr>
          <p:cNvSpPr>
            <a:spLocks noGrp="1"/>
          </p:cNvSpPr>
          <p:nvPr>
            <p:ph type="sldNum" sz="quarter" idx="12"/>
          </p:nvPr>
        </p:nvSpPr>
        <p:spPr/>
        <p:txBody>
          <a:bodyPr/>
          <a:lstStyle/>
          <a:p>
            <a:fld id="{4FAB73BC-B049-4115-A692-8D63A059BFB8}" type="slidenum">
              <a:rPr lang="en-US" smtClean="0"/>
              <a:t>11</a:t>
            </a:fld>
            <a:endParaRPr lang="en-US"/>
          </a:p>
        </p:txBody>
      </p:sp>
      <p:sp>
        <p:nvSpPr>
          <p:cNvPr id="72" name="Rounded Rectangle 71">
            <a:extLst>
              <a:ext uri="{FF2B5EF4-FFF2-40B4-BE49-F238E27FC236}">
                <a16:creationId xmlns:a16="http://schemas.microsoft.com/office/drawing/2014/main" id="{05606364-E99F-1B42-A6EF-F80AC4A272CE}"/>
              </a:ext>
            </a:extLst>
          </p:cNvPr>
          <p:cNvSpPr/>
          <p:nvPr/>
        </p:nvSpPr>
        <p:spPr>
          <a:xfrm>
            <a:off x="3421179" y="1999159"/>
            <a:ext cx="2350860" cy="455045"/>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Unified QA Model</a:t>
            </a:r>
          </a:p>
        </p:txBody>
      </p:sp>
      <p:sp>
        <p:nvSpPr>
          <p:cNvPr id="12" name="TextBox 11">
            <a:extLst>
              <a:ext uri="{FF2B5EF4-FFF2-40B4-BE49-F238E27FC236}">
                <a16:creationId xmlns:a16="http://schemas.microsoft.com/office/drawing/2014/main" id="{06A82481-BDC8-3D43-8667-6B0267744C26}"/>
              </a:ext>
            </a:extLst>
          </p:cNvPr>
          <p:cNvSpPr txBox="1"/>
          <p:nvPr/>
        </p:nvSpPr>
        <p:spPr>
          <a:xfrm>
            <a:off x="1127003" y="5423434"/>
            <a:ext cx="1292341" cy="369332"/>
          </a:xfrm>
          <a:prstGeom prst="rect">
            <a:avLst/>
          </a:prstGeom>
          <a:noFill/>
        </p:spPr>
        <p:txBody>
          <a:bodyPr wrap="none" rtlCol="0">
            <a:spAutoFit/>
          </a:bodyPr>
          <a:lstStyle/>
          <a:p>
            <a:r>
              <a:rPr lang="en-US" dirty="0"/>
              <a:t>Challenges</a:t>
            </a:r>
          </a:p>
        </p:txBody>
      </p:sp>
      <p:sp>
        <p:nvSpPr>
          <p:cNvPr id="13" name="TextBox 12">
            <a:extLst>
              <a:ext uri="{FF2B5EF4-FFF2-40B4-BE49-F238E27FC236}">
                <a16:creationId xmlns:a16="http://schemas.microsoft.com/office/drawing/2014/main" id="{2CF5856D-722F-8746-9C51-A011359330D8}"/>
              </a:ext>
            </a:extLst>
          </p:cNvPr>
          <p:cNvSpPr txBox="1"/>
          <p:nvPr/>
        </p:nvSpPr>
        <p:spPr>
          <a:xfrm>
            <a:off x="4919857" y="5918193"/>
            <a:ext cx="1340432" cy="369332"/>
          </a:xfrm>
          <a:prstGeom prst="rect">
            <a:avLst/>
          </a:prstGeom>
          <a:noFill/>
        </p:spPr>
        <p:txBody>
          <a:bodyPr wrap="none" rtlCol="0">
            <a:spAutoFit/>
          </a:bodyPr>
          <a:lstStyle/>
          <a:p>
            <a:r>
              <a:rPr lang="en-US" dirty="0"/>
              <a:t>Integration</a:t>
            </a:r>
          </a:p>
        </p:txBody>
      </p:sp>
      <p:grpSp>
        <p:nvGrpSpPr>
          <p:cNvPr id="15" name="Group 14">
            <a:extLst>
              <a:ext uri="{FF2B5EF4-FFF2-40B4-BE49-F238E27FC236}">
                <a16:creationId xmlns:a16="http://schemas.microsoft.com/office/drawing/2014/main" id="{806C0B59-65EA-504B-B341-5D5AC0194787}"/>
              </a:ext>
            </a:extLst>
          </p:cNvPr>
          <p:cNvGrpSpPr/>
          <p:nvPr/>
        </p:nvGrpSpPr>
        <p:grpSpPr>
          <a:xfrm>
            <a:off x="3138439" y="5245271"/>
            <a:ext cx="963725" cy="1042254"/>
            <a:chOff x="2674397" y="4960938"/>
            <a:chExt cx="963725" cy="1042254"/>
          </a:xfrm>
        </p:grpSpPr>
        <p:pic>
          <p:nvPicPr>
            <p:cNvPr id="1030" name="Picture 6" descr="Image result for dataset icon">
              <a:extLst>
                <a:ext uri="{FF2B5EF4-FFF2-40B4-BE49-F238E27FC236}">
                  <a16:creationId xmlns:a16="http://schemas.microsoft.com/office/drawing/2014/main" id="{04911A53-BD46-FB4B-8274-C47C140CA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117" y="4960938"/>
              <a:ext cx="811503" cy="81150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1676976C-81A0-AB4D-8F48-544EAD5D7C24}"/>
                </a:ext>
              </a:extLst>
            </p:cNvPr>
            <p:cNvSpPr txBox="1"/>
            <p:nvPr/>
          </p:nvSpPr>
          <p:spPr>
            <a:xfrm>
              <a:off x="2674397" y="5633860"/>
              <a:ext cx="963725" cy="369332"/>
            </a:xfrm>
            <a:prstGeom prst="rect">
              <a:avLst/>
            </a:prstGeom>
            <a:noFill/>
          </p:spPr>
          <p:txBody>
            <a:bodyPr wrap="none" rtlCol="0">
              <a:spAutoFit/>
            </a:bodyPr>
            <a:lstStyle/>
            <a:p>
              <a:r>
                <a:rPr lang="en-US" dirty="0"/>
                <a:t>Dataset</a:t>
              </a:r>
            </a:p>
          </p:txBody>
        </p:sp>
      </p:grpSp>
      <p:grpSp>
        <p:nvGrpSpPr>
          <p:cNvPr id="8" name="Group 7">
            <a:extLst>
              <a:ext uri="{FF2B5EF4-FFF2-40B4-BE49-F238E27FC236}">
                <a16:creationId xmlns:a16="http://schemas.microsoft.com/office/drawing/2014/main" id="{AFEB3878-A463-EC48-9B1E-1FCC6A73BB53}"/>
              </a:ext>
            </a:extLst>
          </p:cNvPr>
          <p:cNvGrpSpPr/>
          <p:nvPr/>
        </p:nvGrpSpPr>
        <p:grpSpPr>
          <a:xfrm>
            <a:off x="3603623" y="3106973"/>
            <a:ext cx="2096386" cy="1235034"/>
            <a:chOff x="3603623" y="2393467"/>
            <a:chExt cx="2096386" cy="1235034"/>
          </a:xfrm>
        </p:grpSpPr>
        <p:sp>
          <p:nvSpPr>
            <p:cNvPr id="50" name="Freeform 49">
              <a:extLst>
                <a:ext uri="{FF2B5EF4-FFF2-40B4-BE49-F238E27FC236}">
                  <a16:creationId xmlns:a16="http://schemas.microsoft.com/office/drawing/2014/main" id="{ADB8A7B8-4666-7848-B140-2C75F4C79B6E}"/>
                </a:ext>
              </a:extLst>
            </p:cNvPr>
            <p:cNvSpPr/>
            <p:nvPr/>
          </p:nvSpPr>
          <p:spPr>
            <a:xfrm>
              <a:off x="3603623" y="2393467"/>
              <a:ext cx="2096386" cy="1235034"/>
            </a:xfrm>
            <a:custGeom>
              <a:avLst/>
              <a:gdLst>
                <a:gd name="connsiteX0" fmla="*/ 205843 w 2096386"/>
                <a:gd name="connsiteY0" fmla="*/ 0 h 1235034"/>
                <a:gd name="connsiteX1" fmla="*/ 1890543 w 2096386"/>
                <a:gd name="connsiteY1" fmla="*/ 0 h 1235034"/>
                <a:gd name="connsiteX2" fmla="*/ 2096386 w 2096386"/>
                <a:gd name="connsiteY2" fmla="*/ 205843 h 1235034"/>
                <a:gd name="connsiteX3" fmla="*/ 2096386 w 2096386"/>
                <a:gd name="connsiteY3" fmla="*/ 299175 h 1235034"/>
                <a:gd name="connsiteX4" fmla="*/ 1998735 w 2096386"/>
                <a:gd name="connsiteY4" fmla="*/ 325992 h 1235034"/>
                <a:gd name="connsiteX5" fmla="*/ 1692381 w 2096386"/>
                <a:gd name="connsiteY5" fmla="*/ 617517 h 1235034"/>
                <a:gd name="connsiteX6" fmla="*/ 1998735 w 2096386"/>
                <a:gd name="connsiteY6" fmla="*/ 909042 h 1235034"/>
                <a:gd name="connsiteX7" fmla="*/ 2096386 w 2096386"/>
                <a:gd name="connsiteY7" fmla="*/ 935860 h 1235034"/>
                <a:gd name="connsiteX8" fmla="*/ 2096386 w 2096386"/>
                <a:gd name="connsiteY8" fmla="*/ 1029191 h 1235034"/>
                <a:gd name="connsiteX9" fmla="*/ 1890543 w 2096386"/>
                <a:gd name="connsiteY9" fmla="*/ 1235034 h 1235034"/>
                <a:gd name="connsiteX10" fmla="*/ 205843 w 2096386"/>
                <a:gd name="connsiteY10" fmla="*/ 1235034 h 1235034"/>
                <a:gd name="connsiteX11" fmla="*/ 0 w 2096386"/>
                <a:gd name="connsiteY11" fmla="*/ 1029191 h 1235034"/>
                <a:gd name="connsiteX12" fmla="*/ 0 w 2096386"/>
                <a:gd name="connsiteY12" fmla="*/ 945461 h 1235034"/>
                <a:gd name="connsiteX13" fmla="*/ 25500 w 2096386"/>
                <a:gd name="connsiteY13" fmla="*/ 941456 h 1235034"/>
                <a:gd name="connsiteX14" fmla="*/ 449885 w 2096386"/>
                <a:gd name="connsiteY14" fmla="*/ 617517 h 1235034"/>
                <a:gd name="connsiteX15" fmla="*/ 25500 w 2096386"/>
                <a:gd name="connsiteY15" fmla="*/ 293578 h 1235034"/>
                <a:gd name="connsiteX16" fmla="*/ 0 w 2096386"/>
                <a:gd name="connsiteY16" fmla="*/ 289573 h 1235034"/>
                <a:gd name="connsiteX17" fmla="*/ 0 w 2096386"/>
                <a:gd name="connsiteY17" fmla="*/ 205843 h 1235034"/>
                <a:gd name="connsiteX18" fmla="*/ 205843 w 2096386"/>
                <a:gd name="connsiteY18"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6386" h="1235034">
                  <a:moveTo>
                    <a:pt x="205843" y="0"/>
                  </a:moveTo>
                  <a:lnTo>
                    <a:pt x="1890543" y="0"/>
                  </a:lnTo>
                  <a:cubicBezTo>
                    <a:pt x="2004227" y="0"/>
                    <a:pt x="2096386" y="92159"/>
                    <a:pt x="2096386" y="205843"/>
                  </a:cubicBezTo>
                  <a:lnTo>
                    <a:pt x="2096386" y="299175"/>
                  </a:lnTo>
                  <a:lnTo>
                    <a:pt x="1998735" y="325992"/>
                  </a:lnTo>
                  <a:cubicBezTo>
                    <a:pt x="1813903" y="389172"/>
                    <a:pt x="1692381" y="496164"/>
                    <a:pt x="1692381" y="617517"/>
                  </a:cubicBezTo>
                  <a:cubicBezTo>
                    <a:pt x="1692381" y="738870"/>
                    <a:pt x="1813903" y="845863"/>
                    <a:pt x="1998735" y="909042"/>
                  </a:cubicBezTo>
                  <a:lnTo>
                    <a:pt x="2096386" y="935860"/>
                  </a:lnTo>
                  <a:lnTo>
                    <a:pt x="2096386" y="1029191"/>
                  </a:lnTo>
                  <a:cubicBezTo>
                    <a:pt x="2096386" y="1142875"/>
                    <a:pt x="2004227" y="1235034"/>
                    <a:pt x="1890543" y="1235034"/>
                  </a:cubicBezTo>
                  <a:lnTo>
                    <a:pt x="205843" y="1235034"/>
                  </a:lnTo>
                  <a:cubicBezTo>
                    <a:pt x="92159" y="1235034"/>
                    <a:pt x="0" y="1142875"/>
                    <a:pt x="0" y="1029191"/>
                  </a:cubicBezTo>
                  <a:lnTo>
                    <a:pt x="0" y="945461"/>
                  </a:lnTo>
                  <a:lnTo>
                    <a:pt x="25500" y="941456"/>
                  </a:lnTo>
                  <a:cubicBezTo>
                    <a:pt x="274894" y="888086"/>
                    <a:pt x="449885" y="763141"/>
                    <a:pt x="449885" y="617517"/>
                  </a:cubicBezTo>
                  <a:cubicBezTo>
                    <a:pt x="449885" y="471894"/>
                    <a:pt x="274894" y="346949"/>
                    <a:pt x="25500" y="293578"/>
                  </a:cubicBezTo>
                  <a:lnTo>
                    <a:pt x="0" y="289573"/>
                  </a:lnTo>
                  <a:lnTo>
                    <a:pt x="0" y="205843"/>
                  </a:lnTo>
                  <a:cubicBezTo>
                    <a:pt x="0" y="92159"/>
                    <a:pt x="92159" y="0"/>
                    <a:pt x="205843"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3" name="Picture 52" descr="Text&#10;&#10;Description automatically generated with low confidence">
              <a:extLst>
                <a:ext uri="{FF2B5EF4-FFF2-40B4-BE49-F238E27FC236}">
                  <a16:creationId xmlns:a16="http://schemas.microsoft.com/office/drawing/2014/main" id="{2C4E34BA-E822-984C-ADAB-DCDD71F62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332" y="2601751"/>
              <a:ext cx="770968" cy="742350"/>
            </a:xfrm>
            <a:prstGeom prst="rect">
              <a:avLst/>
            </a:prstGeom>
          </p:spPr>
        </p:pic>
      </p:grpSp>
      <p:grpSp>
        <p:nvGrpSpPr>
          <p:cNvPr id="7" name="Group 6">
            <a:extLst>
              <a:ext uri="{FF2B5EF4-FFF2-40B4-BE49-F238E27FC236}">
                <a16:creationId xmlns:a16="http://schemas.microsoft.com/office/drawing/2014/main" id="{7056ED6D-3C13-2340-B26B-9660D9BA90AF}"/>
              </a:ext>
            </a:extLst>
          </p:cNvPr>
          <p:cNvGrpSpPr/>
          <p:nvPr/>
        </p:nvGrpSpPr>
        <p:grpSpPr>
          <a:xfrm>
            <a:off x="691759" y="3106973"/>
            <a:ext cx="2629912" cy="1235034"/>
            <a:chOff x="738177" y="4210505"/>
            <a:chExt cx="2629912" cy="1235034"/>
          </a:xfrm>
        </p:grpSpPr>
        <p:sp>
          <p:nvSpPr>
            <p:cNvPr id="52" name="Freeform 51">
              <a:extLst>
                <a:ext uri="{FF2B5EF4-FFF2-40B4-BE49-F238E27FC236}">
                  <a16:creationId xmlns:a16="http://schemas.microsoft.com/office/drawing/2014/main" id="{7468214A-1267-994C-9DAF-9A127210201F}"/>
                </a:ext>
              </a:extLst>
            </p:cNvPr>
            <p:cNvSpPr/>
            <p:nvPr/>
          </p:nvSpPr>
          <p:spPr>
            <a:xfrm>
              <a:off x="738177" y="4210505"/>
              <a:ext cx="2629912" cy="1235034"/>
            </a:xfrm>
            <a:custGeom>
              <a:avLst/>
              <a:gdLst>
                <a:gd name="connsiteX0" fmla="*/ 205843 w 2629912"/>
                <a:gd name="connsiteY0" fmla="*/ 0 h 1235034"/>
                <a:gd name="connsiteX1" fmla="*/ 1890544 w 2629912"/>
                <a:gd name="connsiteY1" fmla="*/ 0 h 1235034"/>
                <a:gd name="connsiteX2" fmla="*/ 2096387 w 2629912"/>
                <a:gd name="connsiteY2" fmla="*/ 205843 h 1235034"/>
                <a:gd name="connsiteX3" fmla="*/ 2096387 w 2629912"/>
                <a:gd name="connsiteY3" fmla="*/ 296064 h 1235034"/>
                <a:gd name="connsiteX4" fmla="*/ 2205527 w 2629912"/>
                <a:gd name="connsiteY4" fmla="*/ 313205 h 1235034"/>
                <a:gd name="connsiteX5" fmla="*/ 2629912 w 2629912"/>
                <a:gd name="connsiteY5" fmla="*/ 637144 h 1235034"/>
                <a:gd name="connsiteX6" fmla="*/ 2205527 w 2629912"/>
                <a:gd name="connsiteY6" fmla="*/ 961083 h 1235034"/>
                <a:gd name="connsiteX7" fmla="*/ 2096387 w 2629912"/>
                <a:gd name="connsiteY7" fmla="*/ 978225 h 1235034"/>
                <a:gd name="connsiteX8" fmla="*/ 2096387 w 2629912"/>
                <a:gd name="connsiteY8" fmla="*/ 1029191 h 1235034"/>
                <a:gd name="connsiteX9" fmla="*/ 1890544 w 2629912"/>
                <a:gd name="connsiteY9" fmla="*/ 1235034 h 1235034"/>
                <a:gd name="connsiteX10" fmla="*/ 205843 w 2629912"/>
                <a:gd name="connsiteY10" fmla="*/ 1235034 h 1235034"/>
                <a:gd name="connsiteX11" fmla="*/ 0 w 2629912"/>
                <a:gd name="connsiteY11" fmla="*/ 1029191 h 1235034"/>
                <a:gd name="connsiteX12" fmla="*/ 0 w 2629912"/>
                <a:gd name="connsiteY12" fmla="*/ 205843 h 1235034"/>
                <a:gd name="connsiteX13" fmla="*/ 205843 w 2629912"/>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29912" h="1235034">
                  <a:moveTo>
                    <a:pt x="205843" y="0"/>
                  </a:moveTo>
                  <a:lnTo>
                    <a:pt x="1890544" y="0"/>
                  </a:lnTo>
                  <a:cubicBezTo>
                    <a:pt x="2004228" y="0"/>
                    <a:pt x="2096387" y="92159"/>
                    <a:pt x="2096387" y="205843"/>
                  </a:cubicBezTo>
                  <a:lnTo>
                    <a:pt x="2096387" y="296064"/>
                  </a:lnTo>
                  <a:lnTo>
                    <a:pt x="2205527" y="313205"/>
                  </a:lnTo>
                  <a:cubicBezTo>
                    <a:pt x="2454921" y="366576"/>
                    <a:pt x="2629912" y="491521"/>
                    <a:pt x="2629912" y="637144"/>
                  </a:cubicBezTo>
                  <a:cubicBezTo>
                    <a:pt x="2629912" y="782768"/>
                    <a:pt x="2454921" y="907713"/>
                    <a:pt x="2205527" y="961083"/>
                  </a:cubicBezTo>
                  <a:lnTo>
                    <a:pt x="2096387" y="978225"/>
                  </a:lnTo>
                  <a:lnTo>
                    <a:pt x="2096387" y="1029191"/>
                  </a:lnTo>
                  <a:cubicBezTo>
                    <a:pt x="2096387" y="1142875"/>
                    <a:pt x="2004228" y="1235034"/>
                    <a:pt x="1890544" y="1235034"/>
                  </a:cubicBezTo>
                  <a:lnTo>
                    <a:pt x="205843" y="1235034"/>
                  </a:lnTo>
                  <a:cubicBezTo>
                    <a:pt x="92159" y="1235034"/>
                    <a:pt x="0" y="1142875"/>
                    <a:pt x="0" y="1029191"/>
                  </a:cubicBezTo>
                  <a:lnTo>
                    <a:pt x="0" y="205843"/>
                  </a:lnTo>
                  <a:cubicBezTo>
                    <a:pt x="0" y="92159"/>
                    <a:pt x="92159" y="0"/>
                    <a:pt x="205843"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4" name="Picture 53" descr="Text&#10;&#10;Description automatically generated with low confidence">
              <a:extLst>
                <a:ext uri="{FF2B5EF4-FFF2-40B4-BE49-F238E27FC236}">
                  <a16:creationId xmlns:a16="http://schemas.microsoft.com/office/drawing/2014/main" id="{786D95CD-744D-1444-AB6F-972B156DC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38" y="4456847"/>
              <a:ext cx="770968" cy="742350"/>
            </a:xfrm>
            <a:prstGeom prst="rect">
              <a:avLst/>
            </a:prstGeom>
          </p:spPr>
        </p:pic>
        <p:pic>
          <p:nvPicPr>
            <p:cNvPr id="55" name="Picture 54" descr="Icon&#10;&#10;Description automatically generated">
              <a:extLst>
                <a:ext uri="{FF2B5EF4-FFF2-40B4-BE49-F238E27FC236}">
                  <a16:creationId xmlns:a16="http://schemas.microsoft.com/office/drawing/2014/main" id="{3B35FDB3-8C6C-5C4F-B1E4-8BB5F0E04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6752" y="4438464"/>
              <a:ext cx="573797" cy="742350"/>
            </a:xfrm>
            <a:prstGeom prst="rect">
              <a:avLst/>
            </a:prstGeom>
          </p:spPr>
        </p:pic>
      </p:grpSp>
      <p:grpSp>
        <p:nvGrpSpPr>
          <p:cNvPr id="9" name="Group 8">
            <a:extLst>
              <a:ext uri="{FF2B5EF4-FFF2-40B4-BE49-F238E27FC236}">
                <a16:creationId xmlns:a16="http://schemas.microsoft.com/office/drawing/2014/main" id="{5D1F1E8F-8461-9542-ABDB-17E4D0436E41}"/>
              </a:ext>
            </a:extLst>
          </p:cNvPr>
          <p:cNvGrpSpPr/>
          <p:nvPr/>
        </p:nvGrpSpPr>
        <p:grpSpPr>
          <a:xfrm>
            <a:off x="5951782" y="3088590"/>
            <a:ext cx="2598433" cy="1235034"/>
            <a:chOff x="5538077" y="4210505"/>
            <a:chExt cx="2598433" cy="1235034"/>
          </a:xfrm>
        </p:grpSpPr>
        <p:sp>
          <p:nvSpPr>
            <p:cNvPr id="51" name="Freeform 50">
              <a:extLst>
                <a:ext uri="{FF2B5EF4-FFF2-40B4-BE49-F238E27FC236}">
                  <a16:creationId xmlns:a16="http://schemas.microsoft.com/office/drawing/2014/main" id="{A0B14409-33F4-054B-A550-5C6843129BA7}"/>
                </a:ext>
              </a:extLst>
            </p:cNvPr>
            <p:cNvSpPr/>
            <p:nvPr/>
          </p:nvSpPr>
          <p:spPr>
            <a:xfrm>
              <a:off x="5538077" y="4210505"/>
              <a:ext cx="2598433" cy="1235034"/>
            </a:xfrm>
            <a:custGeom>
              <a:avLst/>
              <a:gdLst>
                <a:gd name="connsiteX0" fmla="*/ 707889 w 2598433"/>
                <a:gd name="connsiteY0" fmla="*/ 0 h 1235034"/>
                <a:gd name="connsiteX1" fmla="*/ 2392590 w 2598433"/>
                <a:gd name="connsiteY1" fmla="*/ 0 h 1235034"/>
                <a:gd name="connsiteX2" fmla="*/ 2598433 w 2598433"/>
                <a:gd name="connsiteY2" fmla="*/ 205843 h 1235034"/>
                <a:gd name="connsiteX3" fmla="*/ 2598433 w 2598433"/>
                <a:gd name="connsiteY3" fmla="*/ 1029191 h 1235034"/>
                <a:gd name="connsiteX4" fmla="*/ 2392590 w 2598433"/>
                <a:gd name="connsiteY4" fmla="*/ 1235034 h 1235034"/>
                <a:gd name="connsiteX5" fmla="*/ 707889 w 2598433"/>
                <a:gd name="connsiteY5" fmla="*/ 1235034 h 1235034"/>
                <a:gd name="connsiteX6" fmla="*/ 502046 w 2598433"/>
                <a:gd name="connsiteY6" fmla="*/ 1029191 h 1235034"/>
                <a:gd name="connsiteX7" fmla="*/ 502046 w 2598433"/>
                <a:gd name="connsiteY7" fmla="*/ 953654 h 1235034"/>
                <a:gd name="connsiteX8" fmla="*/ 424385 w 2598433"/>
                <a:gd name="connsiteY8" fmla="*/ 941456 h 1235034"/>
                <a:gd name="connsiteX9" fmla="*/ 0 w 2598433"/>
                <a:gd name="connsiteY9" fmla="*/ 617517 h 1235034"/>
                <a:gd name="connsiteX10" fmla="*/ 424385 w 2598433"/>
                <a:gd name="connsiteY10" fmla="*/ 293578 h 1235034"/>
                <a:gd name="connsiteX11" fmla="*/ 502046 w 2598433"/>
                <a:gd name="connsiteY11" fmla="*/ 281381 h 1235034"/>
                <a:gd name="connsiteX12" fmla="*/ 502046 w 2598433"/>
                <a:gd name="connsiteY12" fmla="*/ 205843 h 1235034"/>
                <a:gd name="connsiteX13" fmla="*/ 707889 w 2598433"/>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8433" h="1235034">
                  <a:moveTo>
                    <a:pt x="707889" y="0"/>
                  </a:moveTo>
                  <a:lnTo>
                    <a:pt x="2392590" y="0"/>
                  </a:lnTo>
                  <a:cubicBezTo>
                    <a:pt x="2506274" y="0"/>
                    <a:pt x="2598433" y="92159"/>
                    <a:pt x="2598433" y="205843"/>
                  </a:cubicBezTo>
                  <a:lnTo>
                    <a:pt x="2598433" y="1029191"/>
                  </a:lnTo>
                  <a:cubicBezTo>
                    <a:pt x="2598433" y="1142875"/>
                    <a:pt x="2506274" y="1235034"/>
                    <a:pt x="2392590" y="1235034"/>
                  </a:cubicBezTo>
                  <a:lnTo>
                    <a:pt x="707889" y="1235034"/>
                  </a:lnTo>
                  <a:cubicBezTo>
                    <a:pt x="594205" y="1235034"/>
                    <a:pt x="502046" y="1142875"/>
                    <a:pt x="502046" y="1029191"/>
                  </a:cubicBezTo>
                  <a:lnTo>
                    <a:pt x="502046" y="953654"/>
                  </a:lnTo>
                  <a:lnTo>
                    <a:pt x="424385" y="941456"/>
                  </a:lnTo>
                  <a:cubicBezTo>
                    <a:pt x="174992" y="888086"/>
                    <a:pt x="0" y="763141"/>
                    <a:pt x="0" y="617517"/>
                  </a:cubicBezTo>
                  <a:cubicBezTo>
                    <a:pt x="0" y="471894"/>
                    <a:pt x="174992" y="346949"/>
                    <a:pt x="424385" y="293578"/>
                  </a:cubicBezTo>
                  <a:lnTo>
                    <a:pt x="502046" y="281381"/>
                  </a:lnTo>
                  <a:lnTo>
                    <a:pt x="502046" y="205843"/>
                  </a:lnTo>
                  <a:cubicBezTo>
                    <a:pt x="502046" y="92159"/>
                    <a:pt x="594205" y="0"/>
                    <a:pt x="707889"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6" name="Picture 55" descr="Icon&#10;&#10;Description automatically generated">
              <a:extLst>
                <a:ext uri="{FF2B5EF4-FFF2-40B4-BE49-F238E27FC236}">
                  <a16:creationId xmlns:a16="http://schemas.microsoft.com/office/drawing/2014/main" id="{C2CC47E4-C388-2745-B76E-9BD94F414F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094" y="4438464"/>
              <a:ext cx="573797" cy="742350"/>
            </a:xfrm>
            <a:prstGeom prst="rect">
              <a:avLst/>
            </a:prstGeom>
          </p:spPr>
        </p:pic>
        <p:pic>
          <p:nvPicPr>
            <p:cNvPr id="58" name="Picture 57" descr="Icon&#10;&#10;Description automatically generated">
              <a:extLst>
                <a:ext uri="{FF2B5EF4-FFF2-40B4-BE49-F238E27FC236}">
                  <a16:creationId xmlns:a16="http://schemas.microsoft.com/office/drawing/2014/main" id="{6C8B9B8A-2112-B040-A3ED-D6C5B3344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111" y="4438464"/>
              <a:ext cx="573797" cy="742350"/>
            </a:xfrm>
            <a:prstGeom prst="rect">
              <a:avLst/>
            </a:prstGeom>
          </p:spPr>
        </p:pic>
      </p:grpSp>
      <p:sp>
        <p:nvSpPr>
          <p:cNvPr id="61" name="TextBox 60">
            <a:extLst>
              <a:ext uri="{FF2B5EF4-FFF2-40B4-BE49-F238E27FC236}">
                <a16:creationId xmlns:a16="http://schemas.microsoft.com/office/drawing/2014/main" id="{9DD74AB8-A8A0-754B-AFD5-0DE60A77C070}"/>
              </a:ext>
            </a:extLst>
          </p:cNvPr>
          <p:cNvSpPr txBox="1"/>
          <p:nvPr/>
        </p:nvSpPr>
        <p:spPr>
          <a:xfrm>
            <a:off x="922674" y="1114100"/>
            <a:ext cx="6234259" cy="646331"/>
          </a:xfrm>
          <a:prstGeom prst="rect">
            <a:avLst/>
          </a:prstGeom>
          <a:noFill/>
        </p:spPr>
        <p:txBody>
          <a:bodyPr wrap="square" rtlCol="0">
            <a:spAutoFit/>
          </a:bodyPr>
          <a:lstStyle/>
          <a:p>
            <a:r>
              <a:rPr lang="en-US" dirty="0"/>
              <a:t>What is the home stadium of Lebron James in the NBA season suspended by COVID? </a:t>
            </a:r>
          </a:p>
        </p:txBody>
      </p:sp>
      <p:cxnSp>
        <p:nvCxnSpPr>
          <p:cNvPr id="26" name="Straight Arrow Connector 25">
            <a:extLst>
              <a:ext uri="{FF2B5EF4-FFF2-40B4-BE49-F238E27FC236}">
                <a16:creationId xmlns:a16="http://schemas.microsoft.com/office/drawing/2014/main" id="{EC4B9FED-3D41-EB44-9EC9-D22441A78B1D}"/>
              </a:ext>
            </a:extLst>
          </p:cNvPr>
          <p:cNvCxnSpPr>
            <a:cxnSpLocks/>
            <a:stCxn id="72" idx="2"/>
            <a:endCxn id="52" idx="1"/>
          </p:cNvCxnSpPr>
          <p:nvPr/>
        </p:nvCxnSpPr>
        <p:spPr>
          <a:xfrm flipH="1">
            <a:off x="2582303" y="2454204"/>
            <a:ext cx="2014306" cy="6527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8871CC1-0436-C845-8084-946C15A66255}"/>
              </a:ext>
            </a:extLst>
          </p:cNvPr>
          <p:cNvCxnSpPr>
            <a:cxnSpLocks/>
            <a:stCxn id="72" idx="2"/>
            <a:endCxn id="51" idx="0"/>
          </p:cNvCxnSpPr>
          <p:nvPr/>
        </p:nvCxnSpPr>
        <p:spPr>
          <a:xfrm>
            <a:off x="4596609" y="2454204"/>
            <a:ext cx="2063062" cy="63438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BBCCCFA-E5DE-EE45-A390-873363DF42E3}"/>
              </a:ext>
            </a:extLst>
          </p:cNvPr>
          <p:cNvSpPr txBox="1"/>
          <p:nvPr/>
        </p:nvSpPr>
        <p:spPr>
          <a:xfrm>
            <a:off x="4039803" y="2649450"/>
            <a:ext cx="973343" cy="369332"/>
          </a:xfrm>
          <a:prstGeom prst="rect">
            <a:avLst/>
          </a:prstGeom>
          <a:noFill/>
        </p:spPr>
        <p:txBody>
          <a:bodyPr wrap="none" rtlCol="0">
            <a:spAutoFit/>
          </a:bodyPr>
          <a:lstStyle/>
          <a:p>
            <a:r>
              <a:rPr lang="en-US" dirty="0"/>
              <a:t>retrieve</a:t>
            </a:r>
          </a:p>
        </p:txBody>
      </p:sp>
      <p:grpSp>
        <p:nvGrpSpPr>
          <p:cNvPr id="37" name="Group 36">
            <a:extLst>
              <a:ext uri="{FF2B5EF4-FFF2-40B4-BE49-F238E27FC236}">
                <a16:creationId xmlns:a16="http://schemas.microsoft.com/office/drawing/2014/main" id="{F0A793B2-88C0-5247-A9F7-790BEB934B17}"/>
              </a:ext>
            </a:extLst>
          </p:cNvPr>
          <p:cNvGrpSpPr/>
          <p:nvPr/>
        </p:nvGrpSpPr>
        <p:grpSpPr>
          <a:xfrm>
            <a:off x="1425556" y="3086356"/>
            <a:ext cx="6452519" cy="1256031"/>
            <a:chOff x="1300214" y="3071160"/>
            <a:chExt cx="6452519" cy="1256031"/>
          </a:xfrm>
        </p:grpSpPr>
        <p:grpSp>
          <p:nvGrpSpPr>
            <p:cNvPr id="36" name="Group 35">
              <a:extLst>
                <a:ext uri="{FF2B5EF4-FFF2-40B4-BE49-F238E27FC236}">
                  <a16:creationId xmlns:a16="http://schemas.microsoft.com/office/drawing/2014/main" id="{71771D9E-ACED-F04F-9CF5-18DD76006405}"/>
                </a:ext>
              </a:extLst>
            </p:cNvPr>
            <p:cNvGrpSpPr/>
            <p:nvPr/>
          </p:nvGrpSpPr>
          <p:grpSpPr>
            <a:xfrm>
              <a:off x="1300214" y="3071160"/>
              <a:ext cx="6452519" cy="1254390"/>
              <a:chOff x="872276" y="4436527"/>
              <a:chExt cx="6452519" cy="1254390"/>
            </a:xfrm>
          </p:grpSpPr>
          <p:grpSp>
            <p:nvGrpSpPr>
              <p:cNvPr id="79" name="Group 78">
                <a:extLst>
                  <a:ext uri="{FF2B5EF4-FFF2-40B4-BE49-F238E27FC236}">
                    <a16:creationId xmlns:a16="http://schemas.microsoft.com/office/drawing/2014/main" id="{4AC25AF6-7711-3A4B-9730-97936DEFD9D4}"/>
                  </a:ext>
                </a:extLst>
              </p:cNvPr>
              <p:cNvGrpSpPr/>
              <p:nvPr/>
            </p:nvGrpSpPr>
            <p:grpSpPr>
              <a:xfrm>
                <a:off x="872276" y="4436527"/>
                <a:ext cx="2629912" cy="1235034"/>
                <a:chOff x="738177" y="4210505"/>
                <a:chExt cx="2629912" cy="1235034"/>
              </a:xfrm>
            </p:grpSpPr>
            <p:sp>
              <p:nvSpPr>
                <p:cNvPr id="80" name="Freeform 79">
                  <a:extLst>
                    <a:ext uri="{FF2B5EF4-FFF2-40B4-BE49-F238E27FC236}">
                      <a16:creationId xmlns:a16="http://schemas.microsoft.com/office/drawing/2014/main" id="{44D50761-0609-9342-817B-ADC5E53CC325}"/>
                    </a:ext>
                  </a:extLst>
                </p:cNvPr>
                <p:cNvSpPr/>
                <p:nvPr/>
              </p:nvSpPr>
              <p:spPr>
                <a:xfrm>
                  <a:off x="738177" y="4210505"/>
                  <a:ext cx="2629912" cy="1235034"/>
                </a:xfrm>
                <a:custGeom>
                  <a:avLst/>
                  <a:gdLst>
                    <a:gd name="connsiteX0" fmla="*/ 205843 w 2629912"/>
                    <a:gd name="connsiteY0" fmla="*/ 0 h 1235034"/>
                    <a:gd name="connsiteX1" fmla="*/ 1890544 w 2629912"/>
                    <a:gd name="connsiteY1" fmla="*/ 0 h 1235034"/>
                    <a:gd name="connsiteX2" fmla="*/ 2096387 w 2629912"/>
                    <a:gd name="connsiteY2" fmla="*/ 205843 h 1235034"/>
                    <a:gd name="connsiteX3" fmla="*/ 2096387 w 2629912"/>
                    <a:gd name="connsiteY3" fmla="*/ 296064 h 1235034"/>
                    <a:gd name="connsiteX4" fmla="*/ 2205527 w 2629912"/>
                    <a:gd name="connsiteY4" fmla="*/ 313205 h 1235034"/>
                    <a:gd name="connsiteX5" fmla="*/ 2629912 w 2629912"/>
                    <a:gd name="connsiteY5" fmla="*/ 637144 h 1235034"/>
                    <a:gd name="connsiteX6" fmla="*/ 2205527 w 2629912"/>
                    <a:gd name="connsiteY6" fmla="*/ 961083 h 1235034"/>
                    <a:gd name="connsiteX7" fmla="*/ 2096387 w 2629912"/>
                    <a:gd name="connsiteY7" fmla="*/ 978225 h 1235034"/>
                    <a:gd name="connsiteX8" fmla="*/ 2096387 w 2629912"/>
                    <a:gd name="connsiteY8" fmla="*/ 1029191 h 1235034"/>
                    <a:gd name="connsiteX9" fmla="*/ 1890544 w 2629912"/>
                    <a:gd name="connsiteY9" fmla="*/ 1235034 h 1235034"/>
                    <a:gd name="connsiteX10" fmla="*/ 205843 w 2629912"/>
                    <a:gd name="connsiteY10" fmla="*/ 1235034 h 1235034"/>
                    <a:gd name="connsiteX11" fmla="*/ 0 w 2629912"/>
                    <a:gd name="connsiteY11" fmla="*/ 1029191 h 1235034"/>
                    <a:gd name="connsiteX12" fmla="*/ 0 w 2629912"/>
                    <a:gd name="connsiteY12" fmla="*/ 205843 h 1235034"/>
                    <a:gd name="connsiteX13" fmla="*/ 205843 w 2629912"/>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29912" h="1235034">
                      <a:moveTo>
                        <a:pt x="205843" y="0"/>
                      </a:moveTo>
                      <a:lnTo>
                        <a:pt x="1890544" y="0"/>
                      </a:lnTo>
                      <a:cubicBezTo>
                        <a:pt x="2004228" y="0"/>
                        <a:pt x="2096387" y="92159"/>
                        <a:pt x="2096387" y="205843"/>
                      </a:cubicBezTo>
                      <a:lnTo>
                        <a:pt x="2096387" y="296064"/>
                      </a:lnTo>
                      <a:lnTo>
                        <a:pt x="2205527" y="313205"/>
                      </a:lnTo>
                      <a:cubicBezTo>
                        <a:pt x="2454921" y="366576"/>
                        <a:pt x="2629912" y="491521"/>
                        <a:pt x="2629912" y="637144"/>
                      </a:cubicBezTo>
                      <a:cubicBezTo>
                        <a:pt x="2629912" y="782768"/>
                        <a:pt x="2454921" y="907713"/>
                        <a:pt x="2205527" y="961083"/>
                      </a:cubicBezTo>
                      <a:lnTo>
                        <a:pt x="2096387" y="978225"/>
                      </a:lnTo>
                      <a:lnTo>
                        <a:pt x="2096387" y="1029191"/>
                      </a:lnTo>
                      <a:cubicBezTo>
                        <a:pt x="2096387" y="1142875"/>
                        <a:pt x="2004228" y="1235034"/>
                        <a:pt x="1890544" y="1235034"/>
                      </a:cubicBezTo>
                      <a:lnTo>
                        <a:pt x="205843" y="1235034"/>
                      </a:lnTo>
                      <a:cubicBezTo>
                        <a:pt x="92159" y="1235034"/>
                        <a:pt x="0" y="1142875"/>
                        <a:pt x="0" y="1029191"/>
                      </a:cubicBezTo>
                      <a:lnTo>
                        <a:pt x="0" y="205843"/>
                      </a:lnTo>
                      <a:cubicBezTo>
                        <a:pt x="0" y="92159"/>
                        <a:pt x="92159" y="0"/>
                        <a:pt x="205843"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 name="Picture 80" descr="Text&#10;&#10;Description automatically generated with low confidence">
                  <a:extLst>
                    <a:ext uri="{FF2B5EF4-FFF2-40B4-BE49-F238E27FC236}">
                      <a16:creationId xmlns:a16="http://schemas.microsoft.com/office/drawing/2014/main" id="{FAB7C3A1-B179-404F-B41C-9E03382A8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38" y="4456847"/>
                  <a:ext cx="770968" cy="742350"/>
                </a:xfrm>
                <a:prstGeom prst="rect">
                  <a:avLst/>
                </a:prstGeom>
              </p:spPr>
            </p:pic>
            <p:pic>
              <p:nvPicPr>
                <p:cNvPr id="82" name="Picture 81" descr="Icon&#10;&#10;Description automatically generated">
                  <a:extLst>
                    <a:ext uri="{FF2B5EF4-FFF2-40B4-BE49-F238E27FC236}">
                      <a16:creationId xmlns:a16="http://schemas.microsoft.com/office/drawing/2014/main" id="{CF887E81-A8F4-5A43-970B-DEBCDCA649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6752" y="4438464"/>
                  <a:ext cx="573797" cy="742350"/>
                </a:xfrm>
                <a:prstGeom prst="rect">
                  <a:avLst/>
                </a:prstGeom>
              </p:spPr>
            </p:pic>
          </p:grpSp>
          <p:grpSp>
            <p:nvGrpSpPr>
              <p:cNvPr id="83" name="Group 82">
                <a:extLst>
                  <a:ext uri="{FF2B5EF4-FFF2-40B4-BE49-F238E27FC236}">
                    <a16:creationId xmlns:a16="http://schemas.microsoft.com/office/drawing/2014/main" id="{C41F870A-90D0-D141-BE18-FF4A675AC6A3}"/>
                  </a:ext>
                </a:extLst>
              </p:cNvPr>
              <p:cNvGrpSpPr/>
              <p:nvPr/>
            </p:nvGrpSpPr>
            <p:grpSpPr>
              <a:xfrm>
                <a:off x="3053971" y="4455883"/>
                <a:ext cx="2096386" cy="1235034"/>
                <a:chOff x="3603623" y="2393467"/>
                <a:chExt cx="2096386" cy="1235034"/>
              </a:xfrm>
            </p:grpSpPr>
            <p:sp>
              <p:nvSpPr>
                <p:cNvPr id="84" name="Freeform 83">
                  <a:extLst>
                    <a:ext uri="{FF2B5EF4-FFF2-40B4-BE49-F238E27FC236}">
                      <a16:creationId xmlns:a16="http://schemas.microsoft.com/office/drawing/2014/main" id="{D565C18B-BA1E-7A45-B5F3-AC83537E7254}"/>
                    </a:ext>
                  </a:extLst>
                </p:cNvPr>
                <p:cNvSpPr/>
                <p:nvPr/>
              </p:nvSpPr>
              <p:spPr>
                <a:xfrm>
                  <a:off x="3603623" y="2393467"/>
                  <a:ext cx="2096386" cy="1235034"/>
                </a:xfrm>
                <a:custGeom>
                  <a:avLst/>
                  <a:gdLst>
                    <a:gd name="connsiteX0" fmla="*/ 205843 w 2096386"/>
                    <a:gd name="connsiteY0" fmla="*/ 0 h 1235034"/>
                    <a:gd name="connsiteX1" fmla="*/ 1890543 w 2096386"/>
                    <a:gd name="connsiteY1" fmla="*/ 0 h 1235034"/>
                    <a:gd name="connsiteX2" fmla="*/ 2096386 w 2096386"/>
                    <a:gd name="connsiteY2" fmla="*/ 205843 h 1235034"/>
                    <a:gd name="connsiteX3" fmla="*/ 2096386 w 2096386"/>
                    <a:gd name="connsiteY3" fmla="*/ 299175 h 1235034"/>
                    <a:gd name="connsiteX4" fmla="*/ 1998735 w 2096386"/>
                    <a:gd name="connsiteY4" fmla="*/ 325992 h 1235034"/>
                    <a:gd name="connsiteX5" fmla="*/ 1692381 w 2096386"/>
                    <a:gd name="connsiteY5" fmla="*/ 617517 h 1235034"/>
                    <a:gd name="connsiteX6" fmla="*/ 1998735 w 2096386"/>
                    <a:gd name="connsiteY6" fmla="*/ 909042 h 1235034"/>
                    <a:gd name="connsiteX7" fmla="*/ 2096386 w 2096386"/>
                    <a:gd name="connsiteY7" fmla="*/ 935860 h 1235034"/>
                    <a:gd name="connsiteX8" fmla="*/ 2096386 w 2096386"/>
                    <a:gd name="connsiteY8" fmla="*/ 1029191 h 1235034"/>
                    <a:gd name="connsiteX9" fmla="*/ 1890543 w 2096386"/>
                    <a:gd name="connsiteY9" fmla="*/ 1235034 h 1235034"/>
                    <a:gd name="connsiteX10" fmla="*/ 205843 w 2096386"/>
                    <a:gd name="connsiteY10" fmla="*/ 1235034 h 1235034"/>
                    <a:gd name="connsiteX11" fmla="*/ 0 w 2096386"/>
                    <a:gd name="connsiteY11" fmla="*/ 1029191 h 1235034"/>
                    <a:gd name="connsiteX12" fmla="*/ 0 w 2096386"/>
                    <a:gd name="connsiteY12" fmla="*/ 945461 h 1235034"/>
                    <a:gd name="connsiteX13" fmla="*/ 25500 w 2096386"/>
                    <a:gd name="connsiteY13" fmla="*/ 941456 h 1235034"/>
                    <a:gd name="connsiteX14" fmla="*/ 449885 w 2096386"/>
                    <a:gd name="connsiteY14" fmla="*/ 617517 h 1235034"/>
                    <a:gd name="connsiteX15" fmla="*/ 25500 w 2096386"/>
                    <a:gd name="connsiteY15" fmla="*/ 293578 h 1235034"/>
                    <a:gd name="connsiteX16" fmla="*/ 0 w 2096386"/>
                    <a:gd name="connsiteY16" fmla="*/ 289573 h 1235034"/>
                    <a:gd name="connsiteX17" fmla="*/ 0 w 2096386"/>
                    <a:gd name="connsiteY17" fmla="*/ 205843 h 1235034"/>
                    <a:gd name="connsiteX18" fmla="*/ 205843 w 2096386"/>
                    <a:gd name="connsiteY18"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6386" h="1235034">
                      <a:moveTo>
                        <a:pt x="205843" y="0"/>
                      </a:moveTo>
                      <a:lnTo>
                        <a:pt x="1890543" y="0"/>
                      </a:lnTo>
                      <a:cubicBezTo>
                        <a:pt x="2004227" y="0"/>
                        <a:pt x="2096386" y="92159"/>
                        <a:pt x="2096386" y="205843"/>
                      </a:cubicBezTo>
                      <a:lnTo>
                        <a:pt x="2096386" y="299175"/>
                      </a:lnTo>
                      <a:lnTo>
                        <a:pt x="1998735" y="325992"/>
                      </a:lnTo>
                      <a:cubicBezTo>
                        <a:pt x="1813903" y="389172"/>
                        <a:pt x="1692381" y="496164"/>
                        <a:pt x="1692381" y="617517"/>
                      </a:cubicBezTo>
                      <a:cubicBezTo>
                        <a:pt x="1692381" y="738870"/>
                        <a:pt x="1813903" y="845863"/>
                        <a:pt x="1998735" y="909042"/>
                      </a:cubicBezTo>
                      <a:lnTo>
                        <a:pt x="2096386" y="935860"/>
                      </a:lnTo>
                      <a:lnTo>
                        <a:pt x="2096386" y="1029191"/>
                      </a:lnTo>
                      <a:cubicBezTo>
                        <a:pt x="2096386" y="1142875"/>
                        <a:pt x="2004227" y="1235034"/>
                        <a:pt x="1890543" y="1235034"/>
                      </a:cubicBezTo>
                      <a:lnTo>
                        <a:pt x="205843" y="1235034"/>
                      </a:lnTo>
                      <a:cubicBezTo>
                        <a:pt x="92159" y="1235034"/>
                        <a:pt x="0" y="1142875"/>
                        <a:pt x="0" y="1029191"/>
                      </a:cubicBezTo>
                      <a:lnTo>
                        <a:pt x="0" y="945461"/>
                      </a:lnTo>
                      <a:lnTo>
                        <a:pt x="25500" y="941456"/>
                      </a:lnTo>
                      <a:cubicBezTo>
                        <a:pt x="274894" y="888086"/>
                        <a:pt x="449885" y="763141"/>
                        <a:pt x="449885" y="617517"/>
                      </a:cubicBezTo>
                      <a:cubicBezTo>
                        <a:pt x="449885" y="471894"/>
                        <a:pt x="274894" y="346949"/>
                        <a:pt x="25500" y="293578"/>
                      </a:cubicBezTo>
                      <a:lnTo>
                        <a:pt x="0" y="289573"/>
                      </a:lnTo>
                      <a:lnTo>
                        <a:pt x="0" y="205843"/>
                      </a:lnTo>
                      <a:cubicBezTo>
                        <a:pt x="0" y="92159"/>
                        <a:pt x="92159" y="0"/>
                        <a:pt x="205843"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7" name="Picture 86" descr="Text&#10;&#10;Description automatically generated with low confidence">
                  <a:extLst>
                    <a:ext uri="{FF2B5EF4-FFF2-40B4-BE49-F238E27FC236}">
                      <a16:creationId xmlns:a16="http://schemas.microsoft.com/office/drawing/2014/main" id="{3E8DA7C2-DE1E-FE41-A38F-3F8508D6D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332" y="2601751"/>
                  <a:ext cx="770968" cy="742350"/>
                </a:xfrm>
                <a:prstGeom prst="rect">
                  <a:avLst/>
                </a:prstGeom>
              </p:spPr>
            </p:pic>
          </p:grpSp>
          <p:grpSp>
            <p:nvGrpSpPr>
              <p:cNvPr id="88" name="Group 87">
                <a:extLst>
                  <a:ext uri="{FF2B5EF4-FFF2-40B4-BE49-F238E27FC236}">
                    <a16:creationId xmlns:a16="http://schemas.microsoft.com/office/drawing/2014/main" id="{1C575B63-BC93-C74E-91BC-2D60AFAB075B}"/>
                  </a:ext>
                </a:extLst>
              </p:cNvPr>
              <p:cNvGrpSpPr/>
              <p:nvPr/>
            </p:nvGrpSpPr>
            <p:grpSpPr>
              <a:xfrm>
                <a:off x="4726362" y="4455883"/>
                <a:ext cx="2598433" cy="1235034"/>
                <a:chOff x="5538077" y="4210505"/>
                <a:chExt cx="2598433" cy="1235034"/>
              </a:xfrm>
            </p:grpSpPr>
            <p:sp>
              <p:nvSpPr>
                <p:cNvPr id="89" name="Freeform 88">
                  <a:extLst>
                    <a:ext uri="{FF2B5EF4-FFF2-40B4-BE49-F238E27FC236}">
                      <a16:creationId xmlns:a16="http://schemas.microsoft.com/office/drawing/2014/main" id="{F9DC8275-C101-6144-B34A-3EDEE5583FF5}"/>
                    </a:ext>
                  </a:extLst>
                </p:cNvPr>
                <p:cNvSpPr/>
                <p:nvPr/>
              </p:nvSpPr>
              <p:spPr>
                <a:xfrm>
                  <a:off x="5538077" y="4210505"/>
                  <a:ext cx="2598433" cy="1235034"/>
                </a:xfrm>
                <a:custGeom>
                  <a:avLst/>
                  <a:gdLst>
                    <a:gd name="connsiteX0" fmla="*/ 707889 w 2598433"/>
                    <a:gd name="connsiteY0" fmla="*/ 0 h 1235034"/>
                    <a:gd name="connsiteX1" fmla="*/ 2392590 w 2598433"/>
                    <a:gd name="connsiteY1" fmla="*/ 0 h 1235034"/>
                    <a:gd name="connsiteX2" fmla="*/ 2598433 w 2598433"/>
                    <a:gd name="connsiteY2" fmla="*/ 205843 h 1235034"/>
                    <a:gd name="connsiteX3" fmla="*/ 2598433 w 2598433"/>
                    <a:gd name="connsiteY3" fmla="*/ 1029191 h 1235034"/>
                    <a:gd name="connsiteX4" fmla="*/ 2392590 w 2598433"/>
                    <a:gd name="connsiteY4" fmla="*/ 1235034 h 1235034"/>
                    <a:gd name="connsiteX5" fmla="*/ 707889 w 2598433"/>
                    <a:gd name="connsiteY5" fmla="*/ 1235034 h 1235034"/>
                    <a:gd name="connsiteX6" fmla="*/ 502046 w 2598433"/>
                    <a:gd name="connsiteY6" fmla="*/ 1029191 h 1235034"/>
                    <a:gd name="connsiteX7" fmla="*/ 502046 w 2598433"/>
                    <a:gd name="connsiteY7" fmla="*/ 953654 h 1235034"/>
                    <a:gd name="connsiteX8" fmla="*/ 424385 w 2598433"/>
                    <a:gd name="connsiteY8" fmla="*/ 941456 h 1235034"/>
                    <a:gd name="connsiteX9" fmla="*/ 0 w 2598433"/>
                    <a:gd name="connsiteY9" fmla="*/ 617517 h 1235034"/>
                    <a:gd name="connsiteX10" fmla="*/ 424385 w 2598433"/>
                    <a:gd name="connsiteY10" fmla="*/ 293578 h 1235034"/>
                    <a:gd name="connsiteX11" fmla="*/ 502046 w 2598433"/>
                    <a:gd name="connsiteY11" fmla="*/ 281381 h 1235034"/>
                    <a:gd name="connsiteX12" fmla="*/ 502046 w 2598433"/>
                    <a:gd name="connsiteY12" fmla="*/ 205843 h 1235034"/>
                    <a:gd name="connsiteX13" fmla="*/ 707889 w 2598433"/>
                    <a:gd name="connsiteY13" fmla="*/ 0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8433" h="1235034">
                      <a:moveTo>
                        <a:pt x="707889" y="0"/>
                      </a:moveTo>
                      <a:lnTo>
                        <a:pt x="2392590" y="0"/>
                      </a:lnTo>
                      <a:cubicBezTo>
                        <a:pt x="2506274" y="0"/>
                        <a:pt x="2598433" y="92159"/>
                        <a:pt x="2598433" y="205843"/>
                      </a:cubicBezTo>
                      <a:lnTo>
                        <a:pt x="2598433" y="1029191"/>
                      </a:lnTo>
                      <a:cubicBezTo>
                        <a:pt x="2598433" y="1142875"/>
                        <a:pt x="2506274" y="1235034"/>
                        <a:pt x="2392590" y="1235034"/>
                      </a:cubicBezTo>
                      <a:lnTo>
                        <a:pt x="707889" y="1235034"/>
                      </a:lnTo>
                      <a:cubicBezTo>
                        <a:pt x="594205" y="1235034"/>
                        <a:pt x="502046" y="1142875"/>
                        <a:pt x="502046" y="1029191"/>
                      </a:cubicBezTo>
                      <a:lnTo>
                        <a:pt x="502046" y="953654"/>
                      </a:lnTo>
                      <a:lnTo>
                        <a:pt x="424385" y="941456"/>
                      </a:lnTo>
                      <a:cubicBezTo>
                        <a:pt x="174992" y="888086"/>
                        <a:pt x="0" y="763141"/>
                        <a:pt x="0" y="617517"/>
                      </a:cubicBezTo>
                      <a:cubicBezTo>
                        <a:pt x="0" y="471894"/>
                        <a:pt x="174992" y="346949"/>
                        <a:pt x="424385" y="293578"/>
                      </a:cubicBezTo>
                      <a:lnTo>
                        <a:pt x="502046" y="281381"/>
                      </a:lnTo>
                      <a:lnTo>
                        <a:pt x="502046" y="205843"/>
                      </a:lnTo>
                      <a:cubicBezTo>
                        <a:pt x="502046" y="92159"/>
                        <a:pt x="594205" y="0"/>
                        <a:pt x="707889"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0" name="Picture 89" descr="Icon&#10;&#10;Description automatically generated">
                  <a:extLst>
                    <a:ext uri="{FF2B5EF4-FFF2-40B4-BE49-F238E27FC236}">
                      <a16:creationId xmlns:a16="http://schemas.microsoft.com/office/drawing/2014/main" id="{C16BE754-278F-F946-A344-842645129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094" y="4438464"/>
                  <a:ext cx="573797" cy="742350"/>
                </a:xfrm>
                <a:prstGeom prst="rect">
                  <a:avLst/>
                </a:prstGeom>
              </p:spPr>
            </p:pic>
            <p:pic>
              <p:nvPicPr>
                <p:cNvPr id="91" name="Picture 90" descr="Icon&#10;&#10;Description automatically generated">
                  <a:extLst>
                    <a:ext uri="{FF2B5EF4-FFF2-40B4-BE49-F238E27FC236}">
                      <a16:creationId xmlns:a16="http://schemas.microsoft.com/office/drawing/2014/main" id="{6BB2FFCA-0A45-8947-B83F-68D6C0080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111" y="4438464"/>
                  <a:ext cx="573797" cy="742350"/>
                </a:xfrm>
                <a:prstGeom prst="rect">
                  <a:avLst/>
                </a:prstGeom>
              </p:spPr>
            </p:pic>
          </p:grpSp>
        </p:grpSp>
        <p:sp>
          <p:nvSpPr>
            <p:cNvPr id="92" name="TextBox 91">
              <a:extLst>
                <a:ext uri="{FF2B5EF4-FFF2-40B4-BE49-F238E27FC236}">
                  <a16:creationId xmlns:a16="http://schemas.microsoft.com/office/drawing/2014/main" id="{116FD4ED-E72A-F74F-B5F8-C706DA8FD395}"/>
                </a:ext>
              </a:extLst>
            </p:cNvPr>
            <p:cNvSpPr txBox="1"/>
            <p:nvPr/>
          </p:nvSpPr>
          <p:spPr>
            <a:xfrm>
              <a:off x="4016704" y="3957859"/>
              <a:ext cx="1101584" cy="369332"/>
            </a:xfrm>
            <a:prstGeom prst="rect">
              <a:avLst/>
            </a:prstGeom>
            <a:noFill/>
          </p:spPr>
          <p:txBody>
            <a:bodyPr wrap="none" rtlCol="0">
              <a:spAutoFit/>
            </a:bodyPr>
            <a:lstStyle/>
            <a:p>
              <a:r>
                <a:rPr lang="en-US" dirty="0"/>
                <a:t>integrate</a:t>
              </a:r>
            </a:p>
          </p:txBody>
        </p:sp>
      </p:grpSp>
      <p:sp>
        <p:nvSpPr>
          <p:cNvPr id="93" name="Rectangle 92">
            <a:extLst>
              <a:ext uri="{FF2B5EF4-FFF2-40B4-BE49-F238E27FC236}">
                <a16:creationId xmlns:a16="http://schemas.microsoft.com/office/drawing/2014/main" id="{179E77AE-D942-224C-8662-ED666557E330}"/>
              </a:ext>
            </a:extLst>
          </p:cNvPr>
          <p:cNvSpPr/>
          <p:nvPr/>
        </p:nvSpPr>
        <p:spPr>
          <a:xfrm>
            <a:off x="3783444" y="4726636"/>
            <a:ext cx="1519968" cy="369332"/>
          </a:xfrm>
          <a:prstGeom prst="rect">
            <a:avLst/>
          </a:prstGeom>
        </p:spPr>
        <p:txBody>
          <a:bodyPr wrap="none">
            <a:spAutoFit/>
          </a:bodyPr>
          <a:lstStyle/>
          <a:p>
            <a:r>
              <a:rPr lang="en-US" dirty="0"/>
              <a:t>Answer: 25.3</a:t>
            </a:r>
          </a:p>
        </p:txBody>
      </p:sp>
      <p:sp>
        <p:nvSpPr>
          <p:cNvPr id="95" name="Right Arrow 94">
            <a:extLst>
              <a:ext uri="{FF2B5EF4-FFF2-40B4-BE49-F238E27FC236}">
                <a16:creationId xmlns:a16="http://schemas.microsoft.com/office/drawing/2014/main" id="{4C44A114-5F09-9347-8CCF-7002230A0CBE}"/>
              </a:ext>
            </a:extLst>
          </p:cNvPr>
          <p:cNvSpPr/>
          <p:nvPr/>
        </p:nvSpPr>
        <p:spPr>
          <a:xfrm rot="5400000">
            <a:off x="4403535" y="4470338"/>
            <a:ext cx="327923" cy="23433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descr="Image result for fusion icon">
            <a:extLst>
              <a:ext uri="{FF2B5EF4-FFF2-40B4-BE49-F238E27FC236}">
                <a16:creationId xmlns:a16="http://schemas.microsoft.com/office/drawing/2014/main" id="{708AAA74-5353-6245-89F0-6B2C7A733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4787" y="5280697"/>
            <a:ext cx="740649" cy="74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97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linds(horizont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blinds(horizontal)">
                                      <p:cBhvr>
                                        <p:cTn id="23" dur="500"/>
                                        <p:tgtEl>
                                          <p:spTgt spid="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blinds(horizontal)">
                                      <p:cBhvr>
                                        <p:cTn id="26" dur="500"/>
                                        <p:tgtEl>
                                          <p:spTgt spid="9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par>
                                <p:cTn id="35" presetID="3" presetClass="entr" presetSubtype="1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par>
                                <p:cTn id="38" presetID="3" presetClass="entr" presetSubtype="1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blinds(horizontal)">
                                      <p:cBhvr>
                                        <p:cTn id="4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93" grpId="0"/>
      <p:bldP spid="9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35FEC-D036-114A-898A-B147053ECA01}"/>
              </a:ext>
            </a:extLst>
          </p:cNvPr>
          <p:cNvSpPr>
            <a:spLocks noGrp="1"/>
          </p:cNvSpPr>
          <p:nvPr>
            <p:ph type="title"/>
          </p:nvPr>
        </p:nvSpPr>
        <p:spPr/>
        <p:txBody>
          <a:bodyPr/>
          <a:lstStyle/>
          <a:p>
            <a:r>
              <a:rPr lang="en-US" dirty="0"/>
              <a:t>OTT-QA (Open-Table-Text) Dataset</a:t>
            </a:r>
          </a:p>
        </p:txBody>
      </p:sp>
      <p:sp>
        <p:nvSpPr>
          <p:cNvPr id="4" name="Slide Number Placeholder 3">
            <a:extLst>
              <a:ext uri="{FF2B5EF4-FFF2-40B4-BE49-F238E27FC236}">
                <a16:creationId xmlns:a16="http://schemas.microsoft.com/office/drawing/2014/main" id="{08A2A7D2-87C5-B94A-A8A7-6D69201A570E}"/>
              </a:ext>
            </a:extLst>
          </p:cNvPr>
          <p:cNvSpPr>
            <a:spLocks noGrp="1"/>
          </p:cNvSpPr>
          <p:nvPr>
            <p:ph type="sldNum" sz="quarter" idx="12"/>
          </p:nvPr>
        </p:nvSpPr>
        <p:spPr/>
        <p:txBody>
          <a:bodyPr/>
          <a:lstStyle/>
          <a:p>
            <a:fld id="{4FAB73BC-B049-4115-A692-8D63A059BFB8}" type="slidenum">
              <a:rPr lang="en-US" smtClean="0"/>
              <a:t>12</a:t>
            </a:fld>
            <a:endParaRPr lang="en-US"/>
          </a:p>
        </p:txBody>
      </p:sp>
      <p:pic>
        <p:nvPicPr>
          <p:cNvPr id="39" name="Picture 2" descr="Tutorial 6. Amazon Mechanical Turk | Tutorials | Brains, Minds and Machines  Summer Course | MIT OpenCourseWare">
            <a:extLst>
              <a:ext uri="{FF2B5EF4-FFF2-40B4-BE49-F238E27FC236}">
                <a16:creationId xmlns:a16="http://schemas.microsoft.com/office/drawing/2014/main" id="{A068F664-25D9-3A44-B729-C688B42C9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38" y="5199448"/>
            <a:ext cx="969513" cy="68436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Amazon MTurk (@amazonmturk) | Twitter">
            <a:extLst>
              <a:ext uri="{FF2B5EF4-FFF2-40B4-BE49-F238E27FC236}">
                <a16:creationId xmlns:a16="http://schemas.microsoft.com/office/drawing/2014/main" id="{6F3EA207-9C9E-1949-85D8-B2EC3D6F35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75" b="24181"/>
          <a:stretch/>
        </p:blipFill>
        <p:spPr bwMode="auto">
          <a:xfrm>
            <a:off x="4914104" y="4355146"/>
            <a:ext cx="990291" cy="461913"/>
          </a:xfrm>
          <a:prstGeom prst="rect">
            <a:avLst/>
          </a:prstGeom>
          <a:noFill/>
          <a:extLst>
            <a:ext uri="{909E8E84-426E-40DD-AFC4-6F175D3DCCD1}">
              <a14:hiddenFill xmlns:a14="http://schemas.microsoft.com/office/drawing/2010/main">
                <a:solidFill>
                  <a:srgbClr val="FFFFFF"/>
                </a:solidFill>
              </a14:hiddenFill>
            </a:ext>
          </a:extLst>
        </p:spPr>
      </p:pic>
      <p:sp>
        <p:nvSpPr>
          <p:cNvPr id="41" name="Right Arrow 40">
            <a:extLst>
              <a:ext uri="{FF2B5EF4-FFF2-40B4-BE49-F238E27FC236}">
                <a16:creationId xmlns:a16="http://schemas.microsoft.com/office/drawing/2014/main" id="{64254E40-AAD6-7542-90A5-C3496DD13269}"/>
              </a:ext>
            </a:extLst>
          </p:cNvPr>
          <p:cNvSpPr/>
          <p:nvPr/>
        </p:nvSpPr>
        <p:spPr>
          <a:xfrm rot="5400000">
            <a:off x="4387333" y="4366896"/>
            <a:ext cx="369333" cy="43841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105FA7CE-DEFD-3045-9FF5-B4385B2041A9}"/>
              </a:ext>
            </a:extLst>
          </p:cNvPr>
          <p:cNvGraphicFramePr>
            <a:graphicFrameLocks noGrp="1"/>
          </p:cNvGraphicFramePr>
          <p:nvPr>
            <p:extLst>
              <p:ext uri="{D42A27DB-BD31-4B8C-83A1-F6EECF244321}">
                <p14:modId xmlns:p14="http://schemas.microsoft.com/office/powerpoint/2010/main" val="3471755525"/>
              </p:ext>
            </p:extLst>
          </p:nvPr>
        </p:nvGraphicFramePr>
        <p:xfrm>
          <a:off x="696194" y="1800084"/>
          <a:ext cx="4565288" cy="2194560"/>
        </p:xfrm>
        <a:graphic>
          <a:graphicData uri="http://schemas.openxmlformats.org/drawingml/2006/table">
            <a:tbl>
              <a:tblPr/>
              <a:tblGrid>
                <a:gridCol w="1197800">
                  <a:extLst>
                    <a:ext uri="{9D8B030D-6E8A-4147-A177-3AD203B41FA5}">
                      <a16:colId xmlns:a16="http://schemas.microsoft.com/office/drawing/2014/main" val="358060570"/>
                    </a:ext>
                  </a:extLst>
                </a:gridCol>
                <a:gridCol w="1612235">
                  <a:extLst>
                    <a:ext uri="{9D8B030D-6E8A-4147-A177-3AD203B41FA5}">
                      <a16:colId xmlns:a16="http://schemas.microsoft.com/office/drawing/2014/main" val="4280746904"/>
                    </a:ext>
                  </a:extLst>
                </a:gridCol>
                <a:gridCol w="858125">
                  <a:extLst>
                    <a:ext uri="{9D8B030D-6E8A-4147-A177-3AD203B41FA5}">
                      <a16:colId xmlns:a16="http://schemas.microsoft.com/office/drawing/2014/main" val="4068094567"/>
                    </a:ext>
                  </a:extLst>
                </a:gridCol>
                <a:gridCol w="897128">
                  <a:extLst>
                    <a:ext uri="{9D8B030D-6E8A-4147-A177-3AD203B41FA5}">
                      <a16:colId xmlns:a16="http://schemas.microsoft.com/office/drawing/2014/main" val="858332448"/>
                    </a:ext>
                  </a:extLst>
                </a:gridCol>
              </a:tblGrid>
              <a:tr h="217348">
                <a:tc>
                  <a:txBody>
                    <a:bodyPr/>
                    <a:lstStyle/>
                    <a:p>
                      <a:pPr algn="ctr"/>
                      <a:r>
                        <a:rPr lang="en-US"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effectLst/>
                        </a:rPr>
                        <a:t>BPG</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effectLst/>
                        </a:rPr>
                        <a:t>PPG</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57046455"/>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strike="noStrike" dirty="0">
                          <a:solidFill>
                            <a:schemeClr val="accent1"/>
                          </a:solidFill>
                          <a:effectLst/>
                        </a:rPr>
                        <a:t>2015–16</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dirty="0">
                          <a:solidFill>
                            <a:schemeClr val="accent1"/>
                          </a:solidFill>
                          <a:effectLst/>
                          <a:hlinkClick r:id="rId5">
                            <a:extLst>
                              <a:ext uri="{A12FA001-AC4F-418D-AE19-62706E023703}">
                                <ahyp:hlinkClr xmlns:ahyp="http://schemas.microsoft.com/office/drawing/2018/hyperlinkcolor" val="tx"/>
                              </a:ext>
                            </a:extLst>
                          </a:hlinkClick>
                        </a:rPr>
                        <a:t>Cleveland</a:t>
                      </a:r>
                      <a:endParaRPr lang="en-US"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660755"/>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strike="noStrike" dirty="0">
                          <a:solidFill>
                            <a:schemeClr val="accent1"/>
                          </a:solidFill>
                          <a:effectLst/>
                        </a:rPr>
                        <a:t>2016–17</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dirty="0">
                          <a:solidFill>
                            <a:schemeClr val="accent1"/>
                          </a:solidFill>
                          <a:effectLst/>
                          <a:hlinkClick r:id="rId5">
                            <a:extLst>
                              <a:ext uri="{A12FA001-AC4F-418D-AE19-62706E023703}">
                                <ahyp:hlinkClr xmlns:ahyp="http://schemas.microsoft.com/office/drawing/2018/hyperlinkcolor" val="tx"/>
                              </a:ext>
                            </a:extLst>
                          </a:hlinkClick>
                        </a:rPr>
                        <a:t>Cleveland</a:t>
                      </a:r>
                      <a:endParaRPr lang="en-US"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4988177"/>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strike="noStrike" dirty="0">
                          <a:solidFill>
                            <a:schemeClr val="accent1"/>
                          </a:solidFill>
                          <a:effectLst/>
                        </a:rPr>
                        <a:t>2017–18</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dirty="0">
                          <a:solidFill>
                            <a:schemeClr val="accent1"/>
                          </a:solidFill>
                          <a:effectLst/>
                          <a:hlinkClick r:id="rId5">
                            <a:extLst>
                              <a:ext uri="{A12FA001-AC4F-418D-AE19-62706E023703}">
                                <ahyp:hlinkClr xmlns:ahyp="http://schemas.microsoft.com/office/drawing/2018/hyperlinkcolor" val="tx"/>
                              </a:ext>
                            </a:extLst>
                          </a:hlinkClick>
                        </a:rPr>
                        <a:t>Cleveland</a:t>
                      </a:r>
                      <a:endParaRPr lang="en-US"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5075122"/>
                  </a:ext>
                </a:extLst>
              </a:tr>
              <a:tr h="242962">
                <a:tc>
                  <a:txBody>
                    <a:bodyPr/>
                    <a:lstStyle/>
                    <a:p>
                      <a:pPr algn="l"/>
                      <a:r>
                        <a:rPr lang="en-US" u="sng" strike="noStrike" dirty="0">
                          <a:solidFill>
                            <a:schemeClr val="accent1"/>
                          </a:solidFill>
                          <a:effectLst/>
                        </a:rPr>
                        <a:t>2018–19</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strike="noStrike" dirty="0">
                          <a:solidFill>
                            <a:schemeClr val="accent1"/>
                          </a:solidFill>
                          <a:effectLst/>
                        </a:rPr>
                        <a:t>L.A. Lakers</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3159516"/>
                  </a:ext>
                </a:extLst>
              </a:tr>
              <a:tr h="242962">
                <a:tc>
                  <a:txBody>
                    <a:bodyPr/>
                    <a:lstStyle/>
                    <a:p>
                      <a:pPr algn="l"/>
                      <a:r>
                        <a:rPr lang="en-US" u="sng" strike="noStrike" dirty="0">
                          <a:solidFill>
                            <a:schemeClr val="accent1"/>
                          </a:solidFill>
                          <a:effectLst/>
                        </a:rPr>
                        <a:t>2019–20</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u="sng" strike="noStrike" dirty="0">
                          <a:solidFill>
                            <a:schemeClr val="accent1"/>
                          </a:solidFill>
                          <a:effectLst/>
                        </a:rPr>
                        <a:t>L.A. Lakers</a:t>
                      </a:r>
                      <a:endParaRPr lang="en-US" u="sng" dirty="0">
                        <a:solidFill>
                          <a:schemeClr val="accent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u="none" dirty="0">
                          <a:solidFill>
                            <a:schemeClr val="tx1"/>
                          </a:solidFill>
                          <a:effectLst/>
                        </a:rPr>
                        <a:t>25.3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1843029"/>
                  </a:ext>
                </a:extLst>
              </a:tr>
            </a:tbl>
          </a:graphicData>
        </a:graphic>
      </p:graphicFrame>
      <p:sp>
        <p:nvSpPr>
          <p:cNvPr id="7" name="Rectangle 6">
            <a:extLst>
              <a:ext uri="{FF2B5EF4-FFF2-40B4-BE49-F238E27FC236}">
                <a16:creationId xmlns:a16="http://schemas.microsoft.com/office/drawing/2014/main" id="{3C28679C-1410-674A-A507-A3CDD84973D8}"/>
              </a:ext>
            </a:extLst>
          </p:cNvPr>
          <p:cNvSpPr/>
          <p:nvPr/>
        </p:nvSpPr>
        <p:spPr>
          <a:xfrm>
            <a:off x="1122432" y="1391943"/>
            <a:ext cx="3594648" cy="369332"/>
          </a:xfrm>
          <a:prstGeom prst="rect">
            <a:avLst/>
          </a:prstGeom>
        </p:spPr>
        <p:txBody>
          <a:bodyPr wrap="square">
            <a:spAutoFit/>
          </a:bodyPr>
          <a:lstStyle/>
          <a:p>
            <a:r>
              <a:rPr lang="en-US" i="1" dirty="0">
                <a:solidFill>
                  <a:srgbClr val="000000"/>
                </a:solidFill>
                <a:latin typeface="Arial" panose="020B0604020202020204" pitchFamily="34" charset="0"/>
              </a:rPr>
              <a:t>Lebron James Career Statistics</a:t>
            </a:r>
          </a:p>
        </p:txBody>
      </p:sp>
      <p:cxnSp>
        <p:nvCxnSpPr>
          <p:cNvPr id="34" name="Straight Arrow Connector 33">
            <a:extLst>
              <a:ext uri="{FF2B5EF4-FFF2-40B4-BE49-F238E27FC236}">
                <a16:creationId xmlns:a16="http://schemas.microsoft.com/office/drawing/2014/main" id="{0057073C-9E06-7C49-9118-DBEAA4AA16AC}"/>
              </a:ext>
            </a:extLst>
          </p:cNvPr>
          <p:cNvCxnSpPr>
            <a:cxnSpLocks/>
            <a:stCxn id="39" idx="3"/>
            <a:endCxn id="36" idx="1"/>
          </p:cNvCxnSpPr>
          <p:nvPr/>
        </p:nvCxnSpPr>
        <p:spPr>
          <a:xfrm>
            <a:off x="1674851" y="5541629"/>
            <a:ext cx="358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5798655-2688-184F-AD73-00BA9B844BE4}"/>
              </a:ext>
            </a:extLst>
          </p:cNvPr>
          <p:cNvSpPr/>
          <p:nvPr/>
        </p:nvSpPr>
        <p:spPr>
          <a:xfrm>
            <a:off x="2033633" y="5003272"/>
            <a:ext cx="1358934" cy="1076714"/>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 A)</a:t>
            </a:r>
          </a:p>
          <a:p>
            <a:pPr algn="ctr"/>
            <a:r>
              <a:rPr lang="en-US" dirty="0">
                <a:solidFill>
                  <a:schemeClr val="tx1"/>
                </a:solidFill>
              </a:rPr>
              <a:t>Annotation</a:t>
            </a:r>
          </a:p>
        </p:txBody>
      </p:sp>
      <p:sp>
        <p:nvSpPr>
          <p:cNvPr id="44" name="Rectangle 43">
            <a:extLst>
              <a:ext uri="{FF2B5EF4-FFF2-40B4-BE49-F238E27FC236}">
                <a16:creationId xmlns:a16="http://schemas.microsoft.com/office/drawing/2014/main" id="{60809275-C852-7248-85DC-75C5BA033361}"/>
              </a:ext>
            </a:extLst>
          </p:cNvPr>
          <p:cNvSpPr/>
          <p:nvPr/>
        </p:nvSpPr>
        <p:spPr>
          <a:xfrm>
            <a:off x="6849189" y="5003272"/>
            <a:ext cx="1396448" cy="1076714"/>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OTT-QA</a:t>
            </a:r>
          </a:p>
          <a:p>
            <a:pPr algn="ctr"/>
            <a:r>
              <a:rPr lang="en-US" dirty="0">
                <a:solidFill>
                  <a:schemeClr val="tx1"/>
                </a:solidFill>
              </a:rPr>
              <a:t>Size: 45K</a:t>
            </a:r>
          </a:p>
        </p:txBody>
      </p:sp>
      <p:cxnSp>
        <p:nvCxnSpPr>
          <p:cNvPr id="45" name="Straight Arrow Connector 44">
            <a:extLst>
              <a:ext uri="{FF2B5EF4-FFF2-40B4-BE49-F238E27FC236}">
                <a16:creationId xmlns:a16="http://schemas.microsoft.com/office/drawing/2014/main" id="{1A1AEBBD-1491-B64E-88FD-330D43AB265D}"/>
              </a:ext>
            </a:extLst>
          </p:cNvPr>
          <p:cNvCxnSpPr>
            <a:cxnSpLocks/>
            <a:stCxn id="36" idx="3"/>
            <a:endCxn id="5" idx="1"/>
          </p:cNvCxnSpPr>
          <p:nvPr/>
        </p:nvCxnSpPr>
        <p:spPr>
          <a:xfrm>
            <a:off x="3392567" y="5541629"/>
            <a:ext cx="3390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6BA145F-C522-B940-8DEB-E9845FE67AC2}"/>
              </a:ext>
            </a:extLst>
          </p:cNvPr>
          <p:cNvGrpSpPr/>
          <p:nvPr/>
        </p:nvGrpSpPr>
        <p:grpSpPr>
          <a:xfrm>
            <a:off x="3731569" y="5003272"/>
            <a:ext cx="2751527" cy="1076714"/>
            <a:chOff x="3521257" y="5003272"/>
            <a:chExt cx="2751527" cy="1076714"/>
          </a:xfrm>
        </p:grpSpPr>
        <p:sp>
          <p:nvSpPr>
            <p:cNvPr id="5" name="Rectangle 4">
              <a:extLst>
                <a:ext uri="{FF2B5EF4-FFF2-40B4-BE49-F238E27FC236}">
                  <a16:creationId xmlns:a16="http://schemas.microsoft.com/office/drawing/2014/main" id="{0A0FCA36-4E36-0544-871B-513349C61E86}"/>
                </a:ext>
              </a:extLst>
            </p:cNvPr>
            <p:cNvSpPr/>
            <p:nvPr/>
          </p:nvSpPr>
          <p:spPr>
            <a:xfrm>
              <a:off x="3521257" y="5003272"/>
              <a:ext cx="2751527" cy="107671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solidFill>
                    <a:schemeClr val="tx1"/>
                  </a:solidFill>
                </a:rPr>
                <a:t>Quality Control</a:t>
              </a:r>
            </a:p>
          </p:txBody>
        </p:sp>
        <p:sp>
          <p:nvSpPr>
            <p:cNvPr id="38" name="Rectangle 37">
              <a:extLst>
                <a:ext uri="{FF2B5EF4-FFF2-40B4-BE49-F238E27FC236}">
                  <a16:creationId xmlns:a16="http://schemas.microsoft.com/office/drawing/2014/main" id="{3FC4D2C0-8659-FF43-B540-8DFD2B8DCC4E}"/>
                </a:ext>
              </a:extLst>
            </p:cNvPr>
            <p:cNvSpPr/>
            <p:nvPr/>
          </p:nvSpPr>
          <p:spPr>
            <a:xfrm>
              <a:off x="3742879" y="5183666"/>
              <a:ext cx="899832" cy="427415"/>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a:t>
              </a:r>
            </a:p>
          </p:txBody>
        </p:sp>
        <p:sp>
          <p:nvSpPr>
            <p:cNvPr id="43" name="Rectangle 42">
              <a:extLst>
                <a:ext uri="{FF2B5EF4-FFF2-40B4-BE49-F238E27FC236}">
                  <a16:creationId xmlns:a16="http://schemas.microsoft.com/office/drawing/2014/main" id="{BCFFE31E-B262-5E4F-A5E4-1F6E9E0510A3}"/>
                </a:ext>
              </a:extLst>
            </p:cNvPr>
            <p:cNvSpPr/>
            <p:nvPr/>
          </p:nvSpPr>
          <p:spPr>
            <a:xfrm>
              <a:off x="5139327" y="5183666"/>
              <a:ext cx="1016338" cy="427415"/>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a:t>
              </a:r>
            </a:p>
          </p:txBody>
        </p:sp>
        <p:cxnSp>
          <p:nvCxnSpPr>
            <p:cNvPr id="54" name="Straight Arrow Connector 53">
              <a:extLst>
                <a:ext uri="{FF2B5EF4-FFF2-40B4-BE49-F238E27FC236}">
                  <a16:creationId xmlns:a16="http://schemas.microsoft.com/office/drawing/2014/main" id="{15332E37-F316-1047-BB31-E5A807112B47}"/>
                </a:ext>
              </a:extLst>
            </p:cNvPr>
            <p:cNvCxnSpPr>
              <a:cxnSpLocks/>
              <a:stCxn id="38" idx="3"/>
            </p:cNvCxnSpPr>
            <p:nvPr/>
          </p:nvCxnSpPr>
          <p:spPr>
            <a:xfrm>
              <a:off x="4642711" y="5397374"/>
              <a:ext cx="49661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D465A00C-424B-774B-8CE8-F4895EB8FE69}"/>
              </a:ext>
            </a:extLst>
          </p:cNvPr>
          <p:cNvCxnSpPr>
            <a:cxnSpLocks/>
            <a:stCxn id="5" idx="3"/>
            <a:endCxn id="44" idx="1"/>
          </p:cNvCxnSpPr>
          <p:nvPr/>
        </p:nvCxnSpPr>
        <p:spPr>
          <a:xfrm>
            <a:off x="6483096" y="5541629"/>
            <a:ext cx="3660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99C369F-26F8-0F49-82B6-82459E7A32EB}"/>
              </a:ext>
            </a:extLst>
          </p:cNvPr>
          <p:cNvGrpSpPr/>
          <p:nvPr/>
        </p:nvGrpSpPr>
        <p:grpSpPr>
          <a:xfrm>
            <a:off x="5674412" y="1391369"/>
            <a:ext cx="2599141" cy="2662704"/>
            <a:chOff x="5674412" y="1391369"/>
            <a:chExt cx="2599141" cy="2662704"/>
          </a:xfrm>
        </p:grpSpPr>
        <p:sp>
          <p:nvSpPr>
            <p:cNvPr id="32" name="Rectangle 31">
              <a:extLst>
                <a:ext uri="{FF2B5EF4-FFF2-40B4-BE49-F238E27FC236}">
                  <a16:creationId xmlns:a16="http://schemas.microsoft.com/office/drawing/2014/main" id="{AE82AA20-3BA3-694E-A732-887E27208468}"/>
                </a:ext>
              </a:extLst>
            </p:cNvPr>
            <p:cNvSpPr/>
            <p:nvPr/>
          </p:nvSpPr>
          <p:spPr>
            <a:xfrm>
              <a:off x="6155666" y="1482574"/>
              <a:ext cx="2085827" cy="338554"/>
            </a:xfrm>
            <a:prstGeom prst="rect">
              <a:avLst/>
            </a:prstGeom>
          </p:spPr>
          <p:txBody>
            <a:bodyPr wrap="none">
              <a:spAutoFit/>
            </a:bodyPr>
            <a:lstStyle/>
            <a:p>
              <a:r>
                <a:rPr lang="en-US" sz="1600" u="sng" dirty="0"/>
                <a:t>NBA 2018-19 Season</a:t>
              </a:r>
            </a:p>
          </p:txBody>
        </p:sp>
        <p:sp>
          <p:nvSpPr>
            <p:cNvPr id="33" name="Rectangle 32">
              <a:extLst>
                <a:ext uri="{FF2B5EF4-FFF2-40B4-BE49-F238E27FC236}">
                  <a16:creationId xmlns:a16="http://schemas.microsoft.com/office/drawing/2014/main" id="{0FDC8C66-C6FB-FD4D-94CB-8094C907D83D}"/>
                </a:ext>
              </a:extLst>
            </p:cNvPr>
            <p:cNvSpPr/>
            <p:nvPr/>
          </p:nvSpPr>
          <p:spPr>
            <a:xfrm>
              <a:off x="6155666" y="2005773"/>
              <a:ext cx="2117887" cy="338554"/>
            </a:xfrm>
            <a:prstGeom prst="rect">
              <a:avLst/>
            </a:prstGeom>
          </p:spPr>
          <p:txBody>
            <a:bodyPr wrap="none">
              <a:spAutoFit/>
            </a:bodyPr>
            <a:lstStyle/>
            <a:p>
              <a:r>
                <a:rPr lang="en-US" sz="1600" u="sng" dirty="0"/>
                <a:t>NBA 2019-20 Season</a:t>
              </a:r>
            </a:p>
          </p:txBody>
        </p:sp>
        <p:sp>
          <p:nvSpPr>
            <p:cNvPr id="29" name="Rectangle 28">
              <a:extLst>
                <a:ext uri="{FF2B5EF4-FFF2-40B4-BE49-F238E27FC236}">
                  <a16:creationId xmlns:a16="http://schemas.microsoft.com/office/drawing/2014/main" id="{D4368324-5EDF-E74E-A63A-EB1DE102D07E}"/>
                </a:ext>
              </a:extLst>
            </p:cNvPr>
            <p:cNvSpPr/>
            <p:nvPr/>
          </p:nvSpPr>
          <p:spPr>
            <a:xfrm>
              <a:off x="6155666" y="2563734"/>
              <a:ext cx="1963999" cy="338554"/>
            </a:xfrm>
            <a:prstGeom prst="rect">
              <a:avLst/>
            </a:prstGeom>
          </p:spPr>
          <p:txBody>
            <a:bodyPr wrap="none">
              <a:spAutoFit/>
            </a:bodyPr>
            <a:lstStyle/>
            <a:p>
              <a:r>
                <a:rPr lang="en-US" sz="1600" u="sng" dirty="0"/>
                <a:t>Cleveland Cavaliers</a:t>
              </a:r>
            </a:p>
          </p:txBody>
        </p:sp>
        <p:sp>
          <p:nvSpPr>
            <p:cNvPr id="30" name="Rectangle 29">
              <a:extLst>
                <a:ext uri="{FF2B5EF4-FFF2-40B4-BE49-F238E27FC236}">
                  <a16:creationId xmlns:a16="http://schemas.microsoft.com/office/drawing/2014/main" id="{0D31CD6C-CDFF-E441-85D0-614F58D39AD2}"/>
                </a:ext>
              </a:extLst>
            </p:cNvPr>
            <p:cNvSpPr/>
            <p:nvPr/>
          </p:nvSpPr>
          <p:spPr>
            <a:xfrm>
              <a:off x="6155666" y="3069797"/>
              <a:ext cx="1217000" cy="338554"/>
            </a:xfrm>
            <a:prstGeom prst="rect">
              <a:avLst/>
            </a:prstGeom>
          </p:spPr>
          <p:txBody>
            <a:bodyPr wrap="none">
              <a:spAutoFit/>
            </a:bodyPr>
            <a:lstStyle/>
            <a:p>
              <a:r>
                <a:rPr lang="en-US" sz="1600" u="sng" dirty="0"/>
                <a:t>L.A. Lakers</a:t>
              </a:r>
            </a:p>
          </p:txBody>
        </p:sp>
        <p:sp>
          <p:nvSpPr>
            <p:cNvPr id="31" name="Rectangle 30">
              <a:extLst>
                <a:ext uri="{FF2B5EF4-FFF2-40B4-BE49-F238E27FC236}">
                  <a16:creationId xmlns:a16="http://schemas.microsoft.com/office/drawing/2014/main" id="{D6A408C5-073F-104C-8AF3-52B8BCBD53A8}"/>
                </a:ext>
              </a:extLst>
            </p:cNvPr>
            <p:cNvSpPr/>
            <p:nvPr/>
          </p:nvSpPr>
          <p:spPr>
            <a:xfrm>
              <a:off x="6155665" y="3614900"/>
              <a:ext cx="2073003" cy="338554"/>
            </a:xfrm>
            <a:prstGeom prst="rect">
              <a:avLst/>
            </a:prstGeom>
          </p:spPr>
          <p:txBody>
            <a:bodyPr wrap="none">
              <a:spAutoFit/>
            </a:bodyPr>
            <a:lstStyle/>
            <a:p>
              <a:r>
                <a:rPr lang="en-US" sz="1600" u="sng" dirty="0"/>
                <a:t>NBA 2017-18 Season</a:t>
              </a:r>
            </a:p>
          </p:txBody>
        </p:sp>
        <p:pic>
          <p:nvPicPr>
            <p:cNvPr id="27" name="Picture 26" descr="Icon&#10;&#10;Description automatically generated">
              <a:extLst>
                <a:ext uri="{FF2B5EF4-FFF2-40B4-BE49-F238E27FC236}">
                  <a16:creationId xmlns:a16="http://schemas.microsoft.com/office/drawing/2014/main" id="{272F0564-2A6F-5A43-A43D-250DA4B68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413" y="1391369"/>
              <a:ext cx="401707" cy="520964"/>
            </a:xfrm>
            <a:prstGeom prst="rect">
              <a:avLst/>
            </a:prstGeom>
            <a:solidFill>
              <a:schemeClr val="bg1"/>
            </a:solidFill>
          </p:spPr>
        </p:pic>
        <p:pic>
          <p:nvPicPr>
            <p:cNvPr id="28" name="Picture 27" descr="Icon&#10;&#10;Description automatically generated">
              <a:extLst>
                <a:ext uri="{FF2B5EF4-FFF2-40B4-BE49-F238E27FC236}">
                  <a16:creationId xmlns:a16="http://schemas.microsoft.com/office/drawing/2014/main" id="{6D3A9C4D-6ADB-5E4C-A275-C4F7E9307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0451" y="1921397"/>
              <a:ext cx="401707" cy="520964"/>
            </a:xfrm>
            <a:prstGeom prst="rect">
              <a:avLst/>
            </a:prstGeom>
            <a:solidFill>
              <a:schemeClr val="bg1"/>
            </a:solidFill>
          </p:spPr>
        </p:pic>
        <p:pic>
          <p:nvPicPr>
            <p:cNvPr id="35" name="Picture 34" descr="Icon&#10;&#10;Description automatically generated">
              <a:extLst>
                <a:ext uri="{FF2B5EF4-FFF2-40B4-BE49-F238E27FC236}">
                  <a16:creationId xmlns:a16="http://schemas.microsoft.com/office/drawing/2014/main" id="{C9F9E509-12D1-0B4D-A36E-A7291A8D28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413" y="2453783"/>
              <a:ext cx="401707" cy="520964"/>
            </a:xfrm>
            <a:prstGeom prst="rect">
              <a:avLst/>
            </a:prstGeom>
            <a:solidFill>
              <a:schemeClr val="bg1"/>
            </a:solidFill>
          </p:spPr>
        </p:pic>
        <p:pic>
          <p:nvPicPr>
            <p:cNvPr id="37" name="Picture 36" descr="Icon&#10;&#10;Description automatically generated">
              <a:extLst>
                <a:ext uri="{FF2B5EF4-FFF2-40B4-BE49-F238E27FC236}">
                  <a16:creationId xmlns:a16="http://schemas.microsoft.com/office/drawing/2014/main" id="{FA3F8396-3E1F-F649-A40D-B09DB26E28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412" y="2985209"/>
              <a:ext cx="401707" cy="520964"/>
            </a:xfrm>
            <a:prstGeom prst="rect">
              <a:avLst/>
            </a:prstGeom>
            <a:solidFill>
              <a:schemeClr val="bg1"/>
            </a:solidFill>
          </p:spPr>
        </p:pic>
        <p:pic>
          <p:nvPicPr>
            <p:cNvPr id="46" name="Picture 45" descr="Icon&#10;&#10;Description automatically generated">
              <a:extLst>
                <a:ext uri="{FF2B5EF4-FFF2-40B4-BE49-F238E27FC236}">
                  <a16:creationId xmlns:a16="http://schemas.microsoft.com/office/drawing/2014/main" id="{5D24BB8E-DDC2-8B4B-8490-15A5116C37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110" y="3533109"/>
              <a:ext cx="401707" cy="520964"/>
            </a:xfrm>
            <a:prstGeom prst="rect">
              <a:avLst/>
            </a:prstGeom>
            <a:solidFill>
              <a:schemeClr val="bg1"/>
            </a:solidFill>
          </p:spPr>
        </p:pic>
      </p:grpSp>
    </p:spTree>
    <p:extLst>
      <p:ext uri="{BB962C8B-B14F-4D97-AF65-F5344CB8AC3E}">
        <p14:creationId xmlns:p14="http://schemas.microsoft.com/office/powerpoint/2010/main" val="55013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blinds(horizontal)">
                                      <p:cBhvr>
                                        <p:cTn id="20" dur="500"/>
                                        <p:tgtEl>
                                          <p:spTgt spid="4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linds(horizontal)">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blinds(horizontal)">
                                      <p:cBhvr>
                                        <p:cTn id="28" dur="500"/>
                                        <p:tgtEl>
                                          <p:spTgt spid="39"/>
                                        </p:tgtEl>
                                      </p:cBhvr>
                                    </p:animEffect>
                                  </p:childTnLst>
                                </p:cTn>
                              </p:par>
                              <p:par>
                                <p:cTn id="29" presetID="3" presetClass="entr" presetSubtype="1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linds(horizontal)">
                                      <p:cBhvr>
                                        <p:cTn id="31" dur="500"/>
                                        <p:tgtEl>
                                          <p:spTgt spid="3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linds(horizontal)">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linds(horizontal)">
                                      <p:cBhvr>
                                        <p:cTn id="39" dur="500"/>
                                        <p:tgtEl>
                                          <p:spTgt spid="45"/>
                                        </p:tgtEl>
                                      </p:cBhvr>
                                    </p:animEffect>
                                  </p:childTnLst>
                                </p:cTn>
                              </p:par>
                              <p:par>
                                <p:cTn id="40" presetID="3" presetClass="entr" presetSubtype="10"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blinds(horizontal)">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blinds(horizontal)">
                                      <p:cBhvr>
                                        <p:cTn id="47" dur="500"/>
                                        <p:tgtEl>
                                          <p:spTgt spid="44"/>
                                        </p:tgtEl>
                                      </p:cBhvr>
                                    </p:animEffect>
                                  </p:childTnLst>
                                </p:cTn>
                              </p:par>
                              <p:par>
                                <p:cTn id="48" presetID="3" presetClass="entr" presetSubtype="10" fill="hold"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blinds(horizontal)">
                                      <p:cBhvr>
                                        <p:cTn id="5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7" grpId="0"/>
      <p:bldP spid="36"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0C2C-25C9-6041-A56F-551AB171E8C3}"/>
              </a:ext>
            </a:extLst>
          </p:cNvPr>
          <p:cNvSpPr>
            <a:spLocks noGrp="1"/>
          </p:cNvSpPr>
          <p:nvPr>
            <p:ph type="title"/>
          </p:nvPr>
        </p:nvSpPr>
        <p:spPr/>
        <p:txBody>
          <a:bodyPr/>
          <a:lstStyle/>
          <a:p>
            <a:r>
              <a:rPr lang="en-US" dirty="0"/>
              <a:t>Retriever-Reader Framework</a:t>
            </a:r>
          </a:p>
        </p:txBody>
      </p:sp>
      <p:sp>
        <p:nvSpPr>
          <p:cNvPr id="4" name="Slide Number Placeholder 3">
            <a:extLst>
              <a:ext uri="{FF2B5EF4-FFF2-40B4-BE49-F238E27FC236}">
                <a16:creationId xmlns:a16="http://schemas.microsoft.com/office/drawing/2014/main" id="{4E510D57-1EA6-F742-BA72-5A8CA1507DDB}"/>
              </a:ext>
            </a:extLst>
          </p:cNvPr>
          <p:cNvSpPr>
            <a:spLocks noGrp="1"/>
          </p:cNvSpPr>
          <p:nvPr>
            <p:ph type="sldNum" sz="quarter" idx="12"/>
          </p:nvPr>
        </p:nvSpPr>
        <p:spPr/>
        <p:txBody>
          <a:bodyPr/>
          <a:lstStyle/>
          <a:p>
            <a:fld id="{4FAB73BC-B049-4115-A692-8D63A059BFB8}" type="slidenum">
              <a:rPr lang="en-US" smtClean="0"/>
              <a:t>13</a:t>
            </a:fld>
            <a:endParaRPr lang="en-US"/>
          </a:p>
        </p:txBody>
      </p:sp>
      <p:sp>
        <p:nvSpPr>
          <p:cNvPr id="5" name="Rectangle 4">
            <a:extLst>
              <a:ext uri="{FF2B5EF4-FFF2-40B4-BE49-F238E27FC236}">
                <a16:creationId xmlns:a16="http://schemas.microsoft.com/office/drawing/2014/main" id="{C27B539C-696D-D642-856F-89C11C05F5A2}"/>
              </a:ext>
            </a:extLst>
          </p:cNvPr>
          <p:cNvSpPr/>
          <p:nvPr/>
        </p:nvSpPr>
        <p:spPr>
          <a:xfrm>
            <a:off x="1078623" y="2883703"/>
            <a:ext cx="1736161" cy="60560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Retriever</a:t>
            </a:r>
          </a:p>
        </p:txBody>
      </p:sp>
      <p:sp>
        <p:nvSpPr>
          <p:cNvPr id="6" name="Rectangle 5">
            <a:extLst>
              <a:ext uri="{FF2B5EF4-FFF2-40B4-BE49-F238E27FC236}">
                <a16:creationId xmlns:a16="http://schemas.microsoft.com/office/drawing/2014/main" id="{06A58962-EDD4-1645-8179-546488CC63D9}"/>
              </a:ext>
            </a:extLst>
          </p:cNvPr>
          <p:cNvSpPr/>
          <p:nvPr/>
        </p:nvSpPr>
        <p:spPr>
          <a:xfrm>
            <a:off x="4906742" y="2883703"/>
            <a:ext cx="1765227" cy="57594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Reader</a:t>
            </a:r>
          </a:p>
        </p:txBody>
      </p:sp>
      <p:sp>
        <p:nvSpPr>
          <p:cNvPr id="9" name="Rectangle 8">
            <a:extLst>
              <a:ext uri="{FF2B5EF4-FFF2-40B4-BE49-F238E27FC236}">
                <a16:creationId xmlns:a16="http://schemas.microsoft.com/office/drawing/2014/main" id="{9AC3F537-F9F5-7049-A2A0-D987F9733C13}"/>
              </a:ext>
            </a:extLst>
          </p:cNvPr>
          <p:cNvSpPr/>
          <p:nvPr/>
        </p:nvSpPr>
        <p:spPr>
          <a:xfrm>
            <a:off x="3457025" y="2130023"/>
            <a:ext cx="830677" cy="369332"/>
          </a:xfrm>
          <a:prstGeom prst="rect">
            <a:avLst/>
          </a:prstGeom>
        </p:spPr>
        <p:txBody>
          <a:bodyPr wrap="none">
            <a:spAutoFit/>
          </a:bodyPr>
          <a:lstStyle/>
          <a:p>
            <a:r>
              <a:rPr lang="en-US" dirty="0"/>
              <a:t>Top-K</a:t>
            </a:r>
          </a:p>
        </p:txBody>
      </p:sp>
      <p:sp>
        <p:nvSpPr>
          <p:cNvPr id="10" name="Right Arrow 9">
            <a:extLst>
              <a:ext uri="{FF2B5EF4-FFF2-40B4-BE49-F238E27FC236}">
                <a16:creationId xmlns:a16="http://schemas.microsoft.com/office/drawing/2014/main" id="{F77ECB09-C518-D244-9BAA-E6FF426DD4A5}"/>
              </a:ext>
            </a:extLst>
          </p:cNvPr>
          <p:cNvSpPr/>
          <p:nvPr/>
        </p:nvSpPr>
        <p:spPr>
          <a:xfrm>
            <a:off x="3010446" y="2949811"/>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F8B0AF1-A4A0-894D-A63C-CCC473705FCF}"/>
              </a:ext>
            </a:extLst>
          </p:cNvPr>
          <p:cNvSpPr/>
          <p:nvPr/>
        </p:nvSpPr>
        <p:spPr>
          <a:xfrm>
            <a:off x="4532740" y="2966803"/>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A6CA7B27-3AFE-7044-9A76-6FFAACF4520D}"/>
              </a:ext>
            </a:extLst>
          </p:cNvPr>
          <p:cNvSpPr/>
          <p:nvPr/>
        </p:nvSpPr>
        <p:spPr>
          <a:xfrm>
            <a:off x="6829056" y="2950843"/>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03BC3B-5126-8840-AF8D-6460DFC191FA}"/>
              </a:ext>
            </a:extLst>
          </p:cNvPr>
          <p:cNvSpPr/>
          <p:nvPr/>
        </p:nvSpPr>
        <p:spPr>
          <a:xfrm>
            <a:off x="7168057" y="2974181"/>
            <a:ext cx="952505" cy="369332"/>
          </a:xfrm>
          <a:prstGeom prst="rect">
            <a:avLst/>
          </a:prstGeom>
        </p:spPr>
        <p:txBody>
          <a:bodyPr wrap="none">
            <a:spAutoFit/>
          </a:bodyPr>
          <a:lstStyle/>
          <a:p>
            <a:r>
              <a:rPr lang="en-US" dirty="0"/>
              <a:t>Answer</a:t>
            </a:r>
          </a:p>
        </p:txBody>
      </p:sp>
      <p:grpSp>
        <p:nvGrpSpPr>
          <p:cNvPr id="14" name="Group 13">
            <a:extLst>
              <a:ext uri="{FF2B5EF4-FFF2-40B4-BE49-F238E27FC236}">
                <a16:creationId xmlns:a16="http://schemas.microsoft.com/office/drawing/2014/main" id="{6E74A7C6-89A9-654F-AF68-C1F0D8A74DC0}"/>
              </a:ext>
            </a:extLst>
          </p:cNvPr>
          <p:cNvGrpSpPr/>
          <p:nvPr/>
        </p:nvGrpSpPr>
        <p:grpSpPr>
          <a:xfrm>
            <a:off x="3339630" y="2544709"/>
            <a:ext cx="1087088" cy="1241285"/>
            <a:chOff x="3228419" y="3655994"/>
            <a:chExt cx="1087088" cy="1241285"/>
          </a:xfrm>
        </p:grpSpPr>
        <p:sp>
          <p:nvSpPr>
            <p:cNvPr id="20" name="Oval 19">
              <a:extLst>
                <a:ext uri="{FF2B5EF4-FFF2-40B4-BE49-F238E27FC236}">
                  <a16:creationId xmlns:a16="http://schemas.microsoft.com/office/drawing/2014/main" id="{F9AB37F6-38E9-4F45-B139-71D73AA450E9}"/>
                </a:ext>
              </a:extLst>
            </p:cNvPr>
            <p:cNvSpPr/>
            <p:nvPr/>
          </p:nvSpPr>
          <p:spPr>
            <a:xfrm>
              <a:off x="3228419" y="3655994"/>
              <a:ext cx="1087088" cy="12412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ext&#10;&#10;Description automatically generated with low confidence">
              <a:extLst>
                <a:ext uri="{FF2B5EF4-FFF2-40B4-BE49-F238E27FC236}">
                  <a16:creationId xmlns:a16="http://schemas.microsoft.com/office/drawing/2014/main" id="{08003DCC-8E0C-F144-A601-B6C73442D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411" y="3849862"/>
              <a:ext cx="327673" cy="327673"/>
            </a:xfrm>
            <a:prstGeom prst="rect">
              <a:avLst/>
            </a:prstGeom>
          </p:spPr>
        </p:pic>
        <p:pic>
          <p:nvPicPr>
            <p:cNvPr id="17" name="Picture 16" descr="Icon&#10;&#10;Description automatically generated">
              <a:extLst>
                <a:ext uri="{FF2B5EF4-FFF2-40B4-BE49-F238E27FC236}">
                  <a16:creationId xmlns:a16="http://schemas.microsoft.com/office/drawing/2014/main" id="{8CCFD83F-1A5E-3D49-B25C-3D39DF139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632" y="4254643"/>
              <a:ext cx="327673" cy="424951"/>
            </a:xfrm>
            <a:prstGeom prst="rect">
              <a:avLst/>
            </a:prstGeom>
            <a:solidFill>
              <a:schemeClr val="bg1"/>
            </a:solidFill>
          </p:spPr>
        </p:pic>
        <p:pic>
          <p:nvPicPr>
            <p:cNvPr id="18" name="Picture 17" descr="Icon&#10;&#10;Description automatically generated">
              <a:extLst>
                <a:ext uri="{FF2B5EF4-FFF2-40B4-BE49-F238E27FC236}">
                  <a16:creationId xmlns:a16="http://schemas.microsoft.com/office/drawing/2014/main" id="{8E2F5051-0246-FA45-BC00-C39B432D7E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447" y="4251743"/>
              <a:ext cx="327673" cy="424951"/>
            </a:xfrm>
            <a:prstGeom prst="rect">
              <a:avLst/>
            </a:prstGeom>
            <a:solidFill>
              <a:schemeClr val="bg1"/>
            </a:solidFill>
          </p:spPr>
        </p:pic>
      </p:grpSp>
      <p:sp>
        <p:nvSpPr>
          <p:cNvPr id="39" name="Right Arrow 38">
            <a:extLst>
              <a:ext uri="{FF2B5EF4-FFF2-40B4-BE49-F238E27FC236}">
                <a16:creationId xmlns:a16="http://schemas.microsoft.com/office/drawing/2014/main" id="{54E1BE70-2ECA-074B-9903-4E566FA0F8AE}"/>
              </a:ext>
            </a:extLst>
          </p:cNvPr>
          <p:cNvSpPr/>
          <p:nvPr/>
        </p:nvSpPr>
        <p:spPr>
          <a:xfrm rot="16200000">
            <a:off x="1818958" y="3973817"/>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15692877-E9D6-4B4E-B689-66A2CA62649B}"/>
              </a:ext>
            </a:extLst>
          </p:cNvPr>
          <p:cNvSpPr/>
          <p:nvPr/>
        </p:nvSpPr>
        <p:spPr>
          <a:xfrm rot="5400000">
            <a:off x="1818958" y="2013951"/>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499E5A7F-A154-A848-A4AE-6AFA73B51B46}"/>
              </a:ext>
            </a:extLst>
          </p:cNvPr>
          <p:cNvGrpSpPr/>
          <p:nvPr/>
        </p:nvGrpSpPr>
        <p:grpSpPr>
          <a:xfrm>
            <a:off x="815282" y="4661034"/>
            <a:ext cx="7084120" cy="1573767"/>
            <a:chOff x="815282" y="4661034"/>
            <a:chExt cx="7084120" cy="1573767"/>
          </a:xfrm>
        </p:grpSpPr>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F5D766-3545-194D-9486-9830D43F8866}"/>
                    </a:ext>
                  </a:extLst>
                </p:cNvPr>
                <p:cNvSpPr txBox="1"/>
                <p:nvPr/>
              </p:nvSpPr>
              <p:spPr>
                <a:xfrm>
                  <a:off x="1755320" y="5858662"/>
                  <a:ext cx="1459054"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5</m:t>
                      </m:r>
                      <m:r>
                        <m:rPr>
                          <m:sty m:val="p"/>
                        </m:rPr>
                        <a:rPr lang="en-US" i="0" dirty="0" smtClean="0">
                          <a:latin typeface="Cambria Math" panose="02040503050406030204" pitchFamily="18" charset="0"/>
                        </a:rPr>
                        <m:t>M</m:t>
                      </m:r>
                    </m:oMath>
                  </a14:m>
                  <a:r>
                    <a:rPr lang="en-US" dirty="0"/>
                    <a:t> Passages</a:t>
                  </a:r>
                </a:p>
              </p:txBody>
            </p:sp>
          </mc:Choice>
          <mc:Fallback xmlns="">
            <p:sp>
              <p:nvSpPr>
                <p:cNvPr id="57" name="TextBox 56">
                  <a:extLst>
                    <a:ext uri="{FF2B5EF4-FFF2-40B4-BE49-F238E27FC236}">
                      <a16:creationId xmlns:a16="http://schemas.microsoft.com/office/drawing/2014/main" id="{7DF5D766-3545-194D-9486-9830D43F8866}"/>
                    </a:ext>
                  </a:extLst>
                </p:cNvPr>
                <p:cNvSpPr txBox="1">
                  <a:spLocks noRot="1" noChangeAspect="1" noMove="1" noResize="1" noEditPoints="1" noAdjustHandles="1" noChangeArrowheads="1" noChangeShapeType="1" noTextEdit="1"/>
                </p:cNvSpPr>
                <p:nvPr/>
              </p:nvSpPr>
              <p:spPr>
                <a:xfrm>
                  <a:off x="1755320" y="5858662"/>
                  <a:ext cx="1459054" cy="369332"/>
                </a:xfrm>
                <a:prstGeom prst="rect">
                  <a:avLst/>
                </a:prstGeom>
                <a:blipFill>
                  <a:blip r:embed="rId4"/>
                  <a:stretch>
                    <a:fillRect t="-6667" r="-260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A00A872-1A01-3E40-B71F-3CF74E2ED7D8}"/>
                    </a:ext>
                  </a:extLst>
                </p:cNvPr>
                <p:cNvSpPr txBox="1"/>
                <p:nvPr/>
              </p:nvSpPr>
              <p:spPr>
                <a:xfrm>
                  <a:off x="5813044" y="5858662"/>
                  <a:ext cx="1250663" cy="369332"/>
                </a:xfrm>
                <a:prstGeom prst="rect">
                  <a:avLst/>
                </a:prstGeom>
                <a:noFill/>
              </p:spPr>
              <p:txBody>
                <a:bodyPr wrap="none" rtlCol="0">
                  <a:spAutoFit/>
                </a:bodyPr>
                <a:lstStyle/>
                <a:p>
                  <a14:m>
                    <m:oMath xmlns:m="http://schemas.openxmlformats.org/officeDocument/2006/math">
                      <m:r>
                        <m:rPr>
                          <m:nor/>
                        </m:rPr>
                        <a:rPr lang="en-US" dirty="0"/>
                        <m:t>2</m:t>
                      </m:r>
                      <m:r>
                        <m:rPr>
                          <m:nor/>
                        </m:rPr>
                        <a:rPr lang="en-US" dirty="0"/>
                        <m:t>M</m:t>
                      </m:r>
                    </m:oMath>
                  </a14:m>
                  <a:r>
                    <a:rPr lang="en-US" dirty="0"/>
                    <a:t> Tables</a:t>
                  </a:r>
                </a:p>
              </p:txBody>
            </p:sp>
          </mc:Choice>
          <mc:Fallback xmlns="">
            <p:sp>
              <p:nvSpPr>
                <p:cNvPr id="58" name="TextBox 57">
                  <a:extLst>
                    <a:ext uri="{FF2B5EF4-FFF2-40B4-BE49-F238E27FC236}">
                      <a16:creationId xmlns:a16="http://schemas.microsoft.com/office/drawing/2014/main" id="{1A00A872-1A01-3E40-B71F-3CF74E2ED7D8}"/>
                    </a:ext>
                  </a:extLst>
                </p:cNvPr>
                <p:cNvSpPr txBox="1">
                  <a:spLocks noRot="1" noChangeAspect="1" noMove="1" noResize="1" noEditPoints="1" noAdjustHandles="1" noChangeArrowheads="1" noChangeShapeType="1" noTextEdit="1"/>
                </p:cNvSpPr>
                <p:nvPr/>
              </p:nvSpPr>
              <p:spPr>
                <a:xfrm>
                  <a:off x="5813044" y="5858662"/>
                  <a:ext cx="1250663" cy="369332"/>
                </a:xfrm>
                <a:prstGeom prst="rect">
                  <a:avLst/>
                </a:prstGeom>
                <a:blipFill>
                  <a:blip r:embed="rId5"/>
                  <a:stretch>
                    <a:fillRect t="-6667" r="-3000" b="-23333"/>
                  </a:stretch>
                </a:blipFill>
              </p:spPr>
              <p:txBody>
                <a:bodyPr/>
                <a:lstStyle/>
                <a:p>
                  <a:r>
                    <a:rPr lang="en-US">
                      <a:noFill/>
                    </a:rPr>
                    <a:t> </a:t>
                  </a:r>
                </a:p>
              </p:txBody>
            </p:sp>
          </mc:Fallback>
        </mc:AlternateContent>
        <p:pic>
          <p:nvPicPr>
            <p:cNvPr id="59" name="Picture 58" descr="Icon&#10;&#10;Description automatically generated">
              <a:extLst>
                <a:ext uri="{FF2B5EF4-FFF2-40B4-BE49-F238E27FC236}">
                  <a16:creationId xmlns:a16="http://schemas.microsoft.com/office/drawing/2014/main" id="{EEA3F9E2-5FD1-594A-A348-2FEE5C74C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666" y="5125936"/>
              <a:ext cx="629853" cy="816841"/>
            </a:xfrm>
            <a:prstGeom prst="rect">
              <a:avLst/>
            </a:prstGeom>
            <a:solidFill>
              <a:schemeClr val="bg1"/>
            </a:solidFill>
          </p:spPr>
        </p:pic>
        <p:pic>
          <p:nvPicPr>
            <p:cNvPr id="60" name="Picture 59" descr="Icon&#10;&#10;Description automatically generated">
              <a:extLst>
                <a:ext uri="{FF2B5EF4-FFF2-40B4-BE49-F238E27FC236}">
                  <a16:creationId xmlns:a16="http://schemas.microsoft.com/office/drawing/2014/main" id="{30807BB9-9561-BA4D-860E-FA8709BE1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391" y="5125936"/>
              <a:ext cx="629853" cy="816841"/>
            </a:xfrm>
            <a:prstGeom prst="rect">
              <a:avLst/>
            </a:prstGeom>
            <a:solidFill>
              <a:schemeClr val="bg1"/>
            </a:solidFill>
          </p:spPr>
        </p:pic>
        <p:pic>
          <p:nvPicPr>
            <p:cNvPr id="61" name="Picture 60" descr="Text&#10;&#10;Description automatically generated with low confidence">
              <a:extLst>
                <a:ext uri="{FF2B5EF4-FFF2-40B4-BE49-F238E27FC236}">
                  <a16:creationId xmlns:a16="http://schemas.microsoft.com/office/drawing/2014/main" id="{65662E87-928E-E248-98E7-17EAB6FF6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841" y="5171809"/>
              <a:ext cx="770968" cy="770968"/>
            </a:xfrm>
            <a:prstGeom prst="rect">
              <a:avLst/>
            </a:prstGeom>
          </p:spPr>
        </p:pic>
        <p:pic>
          <p:nvPicPr>
            <p:cNvPr id="62" name="Picture 61" descr="Text&#10;&#10;Description automatically generated with low confidence">
              <a:extLst>
                <a:ext uri="{FF2B5EF4-FFF2-40B4-BE49-F238E27FC236}">
                  <a16:creationId xmlns:a16="http://schemas.microsoft.com/office/drawing/2014/main" id="{F9BD9CD7-B14D-6A42-8366-E2EB08EC472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854681" y="5171809"/>
              <a:ext cx="770968" cy="770968"/>
            </a:xfrm>
            <a:prstGeom prst="rect">
              <a:avLst/>
            </a:prstGeom>
          </p:spPr>
        </p:pic>
        <p:pic>
          <p:nvPicPr>
            <p:cNvPr id="54" name="Picture 53" descr="Icon&#10;&#10;Description automatically generated">
              <a:extLst>
                <a:ext uri="{FF2B5EF4-FFF2-40B4-BE49-F238E27FC236}">
                  <a16:creationId xmlns:a16="http://schemas.microsoft.com/office/drawing/2014/main" id="{38F986FB-0451-934F-A0DF-F13D6E39C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116" y="5125936"/>
              <a:ext cx="629853" cy="816841"/>
            </a:xfrm>
            <a:prstGeom prst="rect">
              <a:avLst/>
            </a:prstGeom>
            <a:solidFill>
              <a:schemeClr val="bg1"/>
            </a:solidFill>
          </p:spPr>
        </p:pic>
        <p:pic>
          <p:nvPicPr>
            <p:cNvPr id="55" name="Picture 54" descr="Text&#10;&#10;Description automatically generated with low confidence">
              <a:extLst>
                <a:ext uri="{FF2B5EF4-FFF2-40B4-BE49-F238E27FC236}">
                  <a16:creationId xmlns:a16="http://schemas.microsoft.com/office/drawing/2014/main" id="{83185967-0945-2341-B7FA-E8BC60B13D1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948523" y="5171809"/>
              <a:ext cx="770968" cy="770968"/>
            </a:xfrm>
            <a:prstGeom prst="rect">
              <a:avLst/>
            </a:prstGeom>
          </p:spPr>
        </p:pic>
        <p:pic>
          <p:nvPicPr>
            <p:cNvPr id="52" name="Picture 51" descr="Icon&#10;&#10;Description automatically generated">
              <a:extLst>
                <a:ext uri="{FF2B5EF4-FFF2-40B4-BE49-F238E27FC236}">
                  <a16:creationId xmlns:a16="http://schemas.microsoft.com/office/drawing/2014/main" id="{D3D86BD3-09AB-164F-8017-AFA05C397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941" y="5125936"/>
              <a:ext cx="629853" cy="816841"/>
            </a:xfrm>
            <a:prstGeom prst="rect">
              <a:avLst/>
            </a:prstGeom>
            <a:solidFill>
              <a:schemeClr val="bg1"/>
            </a:solidFill>
          </p:spPr>
        </p:pic>
        <p:pic>
          <p:nvPicPr>
            <p:cNvPr id="47" name="Picture 46" descr="Logo&#10;&#10;Description automatically generated">
              <a:extLst>
                <a:ext uri="{FF2B5EF4-FFF2-40B4-BE49-F238E27FC236}">
                  <a16:creationId xmlns:a16="http://schemas.microsoft.com/office/drawing/2014/main" id="{3C431C54-938F-9042-8306-F194464DCE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48" name="Picture 47" descr="Icon&#10;&#10;Description automatically generated">
              <a:extLst>
                <a:ext uri="{FF2B5EF4-FFF2-40B4-BE49-F238E27FC236}">
                  <a16:creationId xmlns:a16="http://schemas.microsoft.com/office/drawing/2014/main" id="{411863A2-BFCD-A04C-92A6-7FDF0246D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49" name="Picture 48" descr="A person holding a basketball&#10;&#10;Description automatically generated">
              <a:extLst>
                <a:ext uri="{FF2B5EF4-FFF2-40B4-BE49-F238E27FC236}">
                  <a16:creationId xmlns:a16="http://schemas.microsoft.com/office/drawing/2014/main" id="{79DB30C7-3953-1341-8C97-9CA88D312A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50" name="Picture 49" descr="Logo&#10;&#10;Description automatically generated">
              <a:extLst>
                <a:ext uri="{FF2B5EF4-FFF2-40B4-BE49-F238E27FC236}">
                  <a16:creationId xmlns:a16="http://schemas.microsoft.com/office/drawing/2014/main" id="{1168F11E-F008-ED45-A276-74E803FC67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sp>
          <p:nvSpPr>
            <p:cNvPr id="64" name="Rounded Rectangle 63">
              <a:extLst>
                <a:ext uri="{FF2B5EF4-FFF2-40B4-BE49-F238E27FC236}">
                  <a16:creationId xmlns:a16="http://schemas.microsoft.com/office/drawing/2014/main" id="{5C3B8830-DCFA-2446-9F5B-D65B809547BE}"/>
                </a:ext>
              </a:extLst>
            </p:cNvPr>
            <p:cNvSpPr/>
            <p:nvPr/>
          </p:nvSpPr>
          <p:spPr>
            <a:xfrm>
              <a:off x="835225" y="4676274"/>
              <a:ext cx="7028616" cy="1558527"/>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827BE46-20F5-1B4D-9111-96EA87DB4429}"/>
                </a:ext>
              </a:extLst>
            </p:cNvPr>
            <p:cNvSpPr txBox="1"/>
            <p:nvPr/>
          </p:nvSpPr>
          <p:spPr>
            <a:xfrm>
              <a:off x="815282" y="4661034"/>
              <a:ext cx="7084120" cy="369332"/>
            </a:xfrm>
            <a:custGeom>
              <a:avLst/>
              <a:gdLst>
                <a:gd name="connsiteX0" fmla="*/ 131582 w 7028616"/>
                <a:gd name="connsiteY0" fmla="*/ 0 h 369332"/>
                <a:gd name="connsiteX1" fmla="*/ 6897035 w 7028616"/>
                <a:gd name="connsiteY1" fmla="*/ 0 h 369332"/>
                <a:gd name="connsiteX2" fmla="*/ 6907450 w 7028616"/>
                <a:gd name="connsiteY2" fmla="*/ 3234 h 369332"/>
                <a:gd name="connsiteX3" fmla="*/ 7028616 w 7028616"/>
                <a:gd name="connsiteY3" fmla="*/ 186030 h 369332"/>
                <a:gd name="connsiteX4" fmla="*/ 7028616 w 7028616"/>
                <a:gd name="connsiteY4" fmla="*/ 369332 h 369332"/>
                <a:gd name="connsiteX5" fmla="*/ 0 w 7028616"/>
                <a:gd name="connsiteY5" fmla="*/ 369332 h 369332"/>
                <a:gd name="connsiteX6" fmla="*/ 0 w 7028616"/>
                <a:gd name="connsiteY6" fmla="*/ 186030 h 369332"/>
                <a:gd name="connsiteX7" fmla="*/ 121166 w 7028616"/>
                <a:gd name="connsiteY7" fmla="*/ 3234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8616" h="369332">
                  <a:moveTo>
                    <a:pt x="131582" y="0"/>
                  </a:moveTo>
                  <a:lnTo>
                    <a:pt x="6897035" y="0"/>
                  </a:lnTo>
                  <a:lnTo>
                    <a:pt x="6907450" y="3234"/>
                  </a:lnTo>
                  <a:cubicBezTo>
                    <a:pt x="6978654" y="33350"/>
                    <a:pt x="7028616" y="103856"/>
                    <a:pt x="7028616" y="186030"/>
                  </a:cubicBezTo>
                  <a:lnTo>
                    <a:pt x="7028616" y="369332"/>
                  </a:lnTo>
                  <a:lnTo>
                    <a:pt x="0" y="369332"/>
                  </a:lnTo>
                  <a:lnTo>
                    <a:pt x="0" y="186030"/>
                  </a:lnTo>
                  <a:cubicBezTo>
                    <a:pt x="0" y="103856"/>
                    <a:pt x="49962" y="33350"/>
                    <a:pt x="121166" y="3234"/>
                  </a:cubicBezTo>
                  <a:close/>
                </a:path>
              </a:pathLst>
            </a:custGeom>
            <a:solidFill>
              <a:schemeClr val="accent4">
                <a:lumMod val="20000"/>
                <a:lumOff val="80000"/>
              </a:schemeClr>
            </a:solidFill>
          </p:spPr>
          <p:txBody>
            <a:bodyPr wrap="square" rtlCol="0">
              <a:noAutofit/>
            </a:bodyPr>
            <a:lstStyle/>
            <a:p>
              <a:pPr algn="ctr"/>
              <a:r>
                <a:rPr lang="en-US" dirty="0"/>
                <a:t>Wikipedia Candidate Pool</a:t>
              </a:r>
            </a:p>
          </p:txBody>
        </p:sp>
      </p:grpSp>
      <p:sp>
        <p:nvSpPr>
          <p:cNvPr id="66" name="TextBox 65">
            <a:extLst>
              <a:ext uri="{FF2B5EF4-FFF2-40B4-BE49-F238E27FC236}">
                <a16:creationId xmlns:a16="http://schemas.microsoft.com/office/drawing/2014/main" id="{4C5A6B45-C634-DC44-AD83-1472783856AA}"/>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sp>
        <p:nvSpPr>
          <p:cNvPr id="67" name="Footer Placeholder 8">
            <a:extLst>
              <a:ext uri="{FF2B5EF4-FFF2-40B4-BE49-F238E27FC236}">
                <a16:creationId xmlns:a16="http://schemas.microsoft.com/office/drawing/2014/main" id="{6C06F5F3-3E43-BB45-A39A-CED69F472E21}"/>
              </a:ext>
            </a:extLst>
          </p:cNvPr>
          <p:cNvSpPr>
            <a:spLocks noGrp="1"/>
          </p:cNvSpPr>
          <p:nvPr>
            <p:ph type="ftr" sz="quarter" idx="11"/>
          </p:nvPr>
        </p:nvSpPr>
        <p:spPr>
          <a:xfrm>
            <a:off x="628649" y="6356351"/>
            <a:ext cx="7045779" cy="365125"/>
          </a:xfrm>
        </p:spPr>
        <p:txBody>
          <a:bodyPr/>
          <a:lstStyle/>
          <a:p>
            <a:r>
              <a:rPr lang="en-US" dirty="0"/>
              <a:t>Chen et al. 2017, Clark et al. 2018, Wang et al. 2019</a:t>
            </a:r>
          </a:p>
        </p:txBody>
      </p:sp>
    </p:spTree>
    <p:extLst>
      <p:ext uri="{BB962C8B-B14F-4D97-AF65-F5344CB8AC3E}">
        <p14:creationId xmlns:p14="http://schemas.microsoft.com/office/powerpoint/2010/main" val="427227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animBg="1"/>
      <p:bldP spid="11" grpId="0" animBg="1"/>
      <p:bldP spid="12" grpId="0" animBg="1"/>
      <p:bldP spid="13" grpId="0"/>
      <p:bldP spid="39"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EE86-F84F-EF4A-AC78-FD301A5D6FD0}"/>
              </a:ext>
            </a:extLst>
          </p:cNvPr>
          <p:cNvSpPr>
            <a:spLocks noGrp="1"/>
          </p:cNvSpPr>
          <p:nvPr>
            <p:ph type="title"/>
          </p:nvPr>
        </p:nvSpPr>
        <p:spPr/>
        <p:txBody>
          <a:bodyPr/>
          <a:lstStyle/>
          <a:p>
            <a:r>
              <a:rPr lang="en-US" dirty="0"/>
              <a:t>Multi-Hop Retriever [Baseline]</a:t>
            </a:r>
          </a:p>
        </p:txBody>
      </p:sp>
      <p:sp>
        <p:nvSpPr>
          <p:cNvPr id="4" name="Slide Number Placeholder 3">
            <a:extLst>
              <a:ext uri="{FF2B5EF4-FFF2-40B4-BE49-F238E27FC236}">
                <a16:creationId xmlns:a16="http://schemas.microsoft.com/office/drawing/2014/main" id="{3BAE4A98-254F-2D40-8F84-EECA46D05D59}"/>
              </a:ext>
            </a:extLst>
          </p:cNvPr>
          <p:cNvSpPr>
            <a:spLocks noGrp="1"/>
          </p:cNvSpPr>
          <p:nvPr>
            <p:ph type="sldNum" sz="quarter" idx="12"/>
          </p:nvPr>
        </p:nvSpPr>
        <p:spPr/>
        <p:txBody>
          <a:bodyPr/>
          <a:lstStyle/>
          <a:p>
            <a:fld id="{4FAB73BC-B049-4115-A692-8D63A059BFB8}" type="slidenum">
              <a:rPr lang="en-US" smtClean="0"/>
              <a:t>14</a:t>
            </a:fld>
            <a:endParaRPr lang="en-US"/>
          </a:p>
        </p:txBody>
      </p:sp>
      <p:sp>
        <p:nvSpPr>
          <p:cNvPr id="63" name="TextBox 62">
            <a:extLst>
              <a:ext uri="{FF2B5EF4-FFF2-40B4-BE49-F238E27FC236}">
                <a16:creationId xmlns:a16="http://schemas.microsoft.com/office/drawing/2014/main" id="{F4F6CEE2-474A-2848-9058-A175CBBAD590}"/>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grpSp>
        <p:nvGrpSpPr>
          <p:cNvPr id="1066" name="Group 1065">
            <a:extLst>
              <a:ext uri="{FF2B5EF4-FFF2-40B4-BE49-F238E27FC236}">
                <a16:creationId xmlns:a16="http://schemas.microsoft.com/office/drawing/2014/main" id="{9E853F63-A16B-6645-B616-F615A26B5D05}"/>
              </a:ext>
            </a:extLst>
          </p:cNvPr>
          <p:cNvGrpSpPr/>
          <p:nvPr/>
        </p:nvGrpSpPr>
        <p:grpSpPr>
          <a:xfrm>
            <a:off x="835225" y="4288582"/>
            <a:ext cx="7028616" cy="690985"/>
            <a:chOff x="835225" y="4288582"/>
            <a:chExt cx="7028616" cy="690985"/>
          </a:xfrm>
        </p:grpSpPr>
        <p:sp>
          <p:nvSpPr>
            <p:cNvPr id="191" name="Rectangle 190">
              <a:extLst>
                <a:ext uri="{FF2B5EF4-FFF2-40B4-BE49-F238E27FC236}">
                  <a16:creationId xmlns:a16="http://schemas.microsoft.com/office/drawing/2014/main" id="{423C9C25-CAFF-6943-AC1D-38A8BDAECF72}"/>
                </a:ext>
              </a:extLst>
            </p:cNvPr>
            <p:cNvSpPr/>
            <p:nvPr/>
          </p:nvSpPr>
          <p:spPr>
            <a:xfrm>
              <a:off x="835225" y="4288582"/>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58" name="Up Arrow 1057">
              <a:extLst>
                <a:ext uri="{FF2B5EF4-FFF2-40B4-BE49-F238E27FC236}">
                  <a16:creationId xmlns:a16="http://schemas.microsoft.com/office/drawing/2014/main" id="{741028B8-FDD1-4149-BF9C-C1AF864BB8B1}"/>
                </a:ext>
              </a:extLst>
            </p:cNvPr>
            <p:cNvSpPr/>
            <p:nvPr/>
          </p:nvSpPr>
          <p:spPr>
            <a:xfrm>
              <a:off x="1111074"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Up Arrow 192">
              <a:extLst>
                <a:ext uri="{FF2B5EF4-FFF2-40B4-BE49-F238E27FC236}">
                  <a16:creationId xmlns:a16="http://schemas.microsoft.com/office/drawing/2014/main" id="{2ECD210D-9E2E-6841-9EBF-C2E94113413A}"/>
                </a:ext>
              </a:extLst>
            </p:cNvPr>
            <p:cNvSpPr/>
            <p:nvPr/>
          </p:nvSpPr>
          <p:spPr>
            <a:xfrm>
              <a:off x="205037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Up Arrow 193">
              <a:extLst>
                <a:ext uri="{FF2B5EF4-FFF2-40B4-BE49-F238E27FC236}">
                  <a16:creationId xmlns:a16="http://schemas.microsoft.com/office/drawing/2014/main" id="{DF2FADBC-2B1E-7944-9F82-0AB737707D0F}"/>
                </a:ext>
              </a:extLst>
            </p:cNvPr>
            <p:cNvSpPr/>
            <p:nvPr/>
          </p:nvSpPr>
          <p:spPr>
            <a:xfrm>
              <a:off x="3010005"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Up Arrow 194">
              <a:extLst>
                <a:ext uri="{FF2B5EF4-FFF2-40B4-BE49-F238E27FC236}">
                  <a16:creationId xmlns:a16="http://schemas.microsoft.com/office/drawing/2014/main" id="{1A166B89-4F38-8945-B63B-B3188737DFB9}"/>
                </a:ext>
              </a:extLst>
            </p:cNvPr>
            <p:cNvSpPr/>
            <p:nvPr/>
          </p:nvSpPr>
          <p:spPr>
            <a:xfrm>
              <a:off x="3936812"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Up Arrow 195">
              <a:extLst>
                <a:ext uri="{FF2B5EF4-FFF2-40B4-BE49-F238E27FC236}">
                  <a16:creationId xmlns:a16="http://schemas.microsoft.com/office/drawing/2014/main" id="{9A27A0E0-83B8-934F-83ED-809F2CF1BA27}"/>
                </a:ext>
              </a:extLst>
            </p:cNvPr>
            <p:cNvSpPr/>
            <p:nvPr/>
          </p:nvSpPr>
          <p:spPr>
            <a:xfrm>
              <a:off x="497798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Up Arrow 196">
              <a:extLst>
                <a:ext uri="{FF2B5EF4-FFF2-40B4-BE49-F238E27FC236}">
                  <a16:creationId xmlns:a16="http://schemas.microsoft.com/office/drawing/2014/main" id="{741DD7CB-DB44-534F-9DF7-26CC74F0A8A6}"/>
                </a:ext>
              </a:extLst>
            </p:cNvPr>
            <p:cNvSpPr/>
            <p:nvPr/>
          </p:nvSpPr>
          <p:spPr>
            <a:xfrm>
              <a:off x="6055250"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Up Arrow 197">
              <a:extLst>
                <a:ext uri="{FF2B5EF4-FFF2-40B4-BE49-F238E27FC236}">
                  <a16:creationId xmlns:a16="http://schemas.microsoft.com/office/drawing/2014/main" id="{91E39382-A550-114B-B987-CE8A6DCEB30D}"/>
                </a:ext>
              </a:extLst>
            </p:cNvPr>
            <p:cNvSpPr/>
            <p:nvPr/>
          </p:nvSpPr>
          <p:spPr>
            <a:xfrm>
              <a:off x="7186689"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2" name="Rectangle 271">
            <a:extLst>
              <a:ext uri="{FF2B5EF4-FFF2-40B4-BE49-F238E27FC236}">
                <a16:creationId xmlns:a16="http://schemas.microsoft.com/office/drawing/2014/main" id="{37EEA186-610E-224B-A96B-A7016DFB73D0}"/>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61" name="Oval 1060">
            <a:extLst>
              <a:ext uri="{FF2B5EF4-FFF2-40B4-BE49-F238E27FC236}">
                <a16:creationId xmlns:a16="http://schemas.microsoft.com/office/drawing/2014/main" id="{5E6AFDA5-1DE1-7B42-AE72-70A4B407FF06}"/>
              </a:ext>
            </a:extLst>
          </p:cNvPr>
          <p:cNvSpPr/>
          <p:nvPr/>
        </p:nvSpPr>
        <p:spPr>
          <a:xfrm>
            <a:off x="803394" y="3799075"/>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3" name="Straight Arrow Connector 1062">
            <a:extLst>
              <a:ext uri="{FF2B5EF4-FFF2-40B4-BE49-F238E27FC236}">
                <a16:creationId xmlns:a16="http://schemas.microsoft.com/office/drawing/2014/main" id="{E0006B90-58FC-234B-B669-F18ECA7B254B}"/>
              </a:ext>
            </a:extLst>
          </p:cNvPr>
          <p:cNvCxnSpPr>
            <a:cxnSpLocks/>
            <a:stCxn id="286" idx="2"/>
            <a:endCxn id="1061" idx="7"/>
          </p:cNvCxnSpPr>
          <p:nvPr/>
        </p:nvCxnSpPr>
        <p:spPr>
          <a:xfrm flipH="1">
            <a:off x="1588744" y="2500122"/>
            <a:ext cx="2489837" cy="1364013"/>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8" name="Rectangle 277">
            <a:extLst>
              <a:ext uri="{FF2B5EF4-FFF2-40B4-BE49-F238E27FC236}">
                <a16:creationId xmlns:a16="http://schemas.microsoft.com/office/drawing/2014/main" id="{598CC4E1-1C86-5B4E-BEC7-9FA7DD103EEF}"/>
              </a:ext>
            </a:extLst>
          </p:cNvPr>
          <p:cNvSpPr/>
          <p:nvPr/>
        </p:nvSpPr>
        <p:spPr>
          <a:xfrm>
            <a:off x="583376" y="2783262"/>
            <a:ext cx="2177123" cy="646331"/>
          </a:xfrm>
          <a:prstGeom prst="rect">
            <a:avLst/>
          </a:prstGeom>
          <a:ln w="12700">
            <a:noFill/>
          </a:ln>
        </p:spPr>
        <p:txBody>
          <a:bodyPr wrap="square">
            <a:spAutoFit/>
          </a:bodyPr>
          <a:lstStyle/>
          <a:p>
            <a:r>
              <a:rPr lang="en-US" sz="1200" dirty="0">
                <a:solidFill>
                  <a:schemeClr val="accent2"/>
                </a:solidFill>
                <a:latin typeface="Arial" panose="020B0604020202020204" pitchFamily="34" charset="0"/>
              </a:rPr>
              <a:t>The 2019–20 NBA season </a:t>
            </a:r>
            <a:r>
              <a:rPr lang="en-US" sz="1200" dirty="0">
                <a:latin typeface="Arial" panose="020B0604020202020204" pitchFamily="34" charset="0"/>
              </a:rPr>
              <a:t>was.... Suspended by </a:t>
            </a:r>
            <a:r>
              <a:rPr lang="en-US" sz="1200" dirty="0">
                <a:solidFill>
                  <a:schemeClr val="accent2"/>
                </a:solidFill>
                <a:latin typeface="Arial" panose="020B0604020202020204" pitchFamily="34" charset="0"/>
              </a:rPr>
              <a:t>COVID-19 pandemic</a:t>
            </a:r>
            <a:r>
              <a:rPr lang="en-US" sz="1200" dirty="0">
                <a:latin typeface="Arial" panose="020B0604020202020204" pitchFamily="34" charset="0"/>
              </a:rPr>
              <a:t>.</a:t>
            </a:r>
            <a:endParaRPr lang="en-US" sz="1200" dirty="0"/>
          </a:p>
        </p:txBody>
      </p:sp>
      <p:grpSp>
        <p:nvGrpSpPr>
          <p:cNvPr id="283" name="Group 282">
            <a:extLst>
              <a:ext uri="{FF2B5EF4-FFF2-40B4-BE49-F238E27FC236}">
                <a16:creationId xmlns:a16="http://schemas.microsoft.com/office/drawing/2014/main" id="{B4F38290-B3F2-FE41-8144-3B901E86D9CB}"/>
              </a:ext>
            </a:extLst>
          </p:cNvPr>
          <p:cNvGrpSpPr/>
          <p:nvPr/>
        </p:nvGrpSpPr>
        <p:grpSpPr>
          <a:xfrm>
            <a:off x="3880762" y="2253632"/>
            <a:ext cx="395640" cy="246490"/>
            <a:chOff x="1075006" y="3663165"/>
            <a:chExt cx="395640" cy="246490"/>
          </a:xfrm>
        </p:grpSpPr>
        <p:sp>
          <p:nvSpPr>
            <p:cNvPr id="284" name="Rectangle 283">
              <a:extLst>
                <a:ext uri="{FF2B5EF4-FFF2-40B4-BE49-F238E27FC236}">
                  <a16:creationId xmlns:a16="http://schemas.microsoft.com/office/drawing/2014/main" id="{F296E99C-0EBC-3B42-B5B4-28228623693E}"/>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73A0FF10-3BF7-AE47-A58C-2A2FA74B8F39}"/>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CAE4349F-BDA3-414F-A343-C0832A22DF2A}"/>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27CA78B4-2EFD-E74D-B5CD-E31EFA0265BB}"/>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A19BFD62-ACE9-AB49-8B31-1C98AD122A71}"/>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9" name="Group 1068">
            <a:extLst>
              <a:ext uri="{FF2B5EF4-FFF2-40B4-BE49-F238E27FC236}">
                <a16:creationId xmlns:a16="http://schemas.microsoft.com/office/drawing/2014/main" id="{3AAE6EA7-7B45-304E-BC1E-16F3C9A34560}"/>
              </a:ext>
            </a:extLst>
          </p:cNvPr>
          <p:cNvGrpSpPr/>
          <p:nvPr/>
        </p:nvGrpSpPr>
        <p:grpSpPr>
          <a:xfrm>
            <a:off x="1075006" y="3888094"/>
            <a:ext cx="6455722" cy="256013"/>
            <a:chOff x="1075006" y="3888094"/>
            <a:chExt cx="6455722" cy="256013"/>
          </a:xfrm>
        </p:grpSpPr>
        <p:grpSp>
          <p:nvGrpSpPr>
            <p:cNvPr id="289" name="Group 288">
              <a:extLst>
                <a:ext uri="{FF2B5EF4-FFF2-40B4-BE49-F238E27FC236}">
                  <a16:creationId xmlns:a16="http://schemas.microsoft.com/office/drawing/2014/main" id="{A2ED7983-ECDE-1146-A3D5-99FCE75AB5D8}"/>
                </a:ext>
              </a:extLst>
            </p:cNvPr>
            <p:cNvGrpSpPr/>
            <p:nvPr/>
          </p:nvGrpSpPr>
          <p:grpSpPr>
            <a:xfrm>
              <a:off x="1075006" y="3897617"/>
              <a:ext cx="395640" cy="246490"/>
              <a:chOff x="1075006" y="3663165"/>
              <a:chExt cx="395640" cy="246490"/>
            </a:xfrm>
          </p:grpSpPr>
          <p:sp>
            <p:nvSpPr>
              <p:cNvPr id="290" name="Rectangle 289">
                <a:extLst>
                  <a:ext uri="{FF2B5EF4-FFF2-40B4-BE49-F238E27FC236}">
                    <a16:creationId xmlns:a16="http://schemas.microsoft.com/office/drawing/2014/main" id="{E27C16EC-3DA4-8449-A6B2-082F469477CE}"/>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572518B2-822B-1C40-AEB9-F0FEE2F4253D}"/>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76250D21-ACA8-5F4B-853E-77BCC56A30F0}"/>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06CDD399-E3DA-5045-96BD-297EA4065A23}"/>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F55176F8-1265-0843-9D6D-9F26B4B7CDA7}"/>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 name="Group 294">
              <a:extLst>
                <a:ext uri="{FF2B5EF4-FFF2-40B4-BE49-F238E27FC236}">
                  <a16:creationId xmlns:a16="http://schemas.microsoft.com/office/drawing/2014/main" id="{6D7FF1DD-FBCB-A74B-948C-09777E75B1A7}"/>
                </a:ext>
              </a:extLst>
            </p:cNvPr>
            <p:cNvGrpSpPr/>
            <p:nvPr/>
          </p:nvGrpSpPr>
          <p:grpSpPr>
            <a:xfrm>
              <a:off x="2016012" y="3894330"/>
              <a:ext cx="395640" cy="246490"/>
              <a:chOff x="1075006" y="3663165"/>
              <a:chExt cx="395640" cy="246490"/>
            </a:xfrm>
          </p:grpSpPr>
          <p:sp>
            <p:nvSpPr>
              <p:cNvPr id="296" name="Rectangle 295">
                <a:extLst>
                  <a:ext uri="{FF2B5EF4-FFF2-40B4-BE49-F238E27FC236}">
                    <a16:creationId xmlns:a16="http://schemas.microsoft.com/office/drawing/2014/main" id="{CAA5444D-CC84-D54D-BBCC-8B44D64EC384}"/>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70420E49-0343-6848-9599-085CC6FE806B}"/>
                  </a:ext>
                </a:extLst>
              </p:cNvPr>
              <p:cNvSpPr/>
              <p:nvPr/>
            </p:nvSpPr>
            <p:spPr>
              <a:xfrm>
                <a:off x="1153510"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Rectangle 297">
                <a:extLst>
                  <a:ext uri="{FF2B5EF4-FFF2-40B4-BE49-F238E27FC236}">
                    <a16:creationId xmlns:a16="http://schemas.microsoft.com/office/drawing/2014/main" id="{8750E2B7-B552-0448-941C-319C4C31B1D8}"/>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D3B9EF9F-201E-DA47-88A0-7D2A842BA710}"/>
                  </a:ext>
                </a:extLst>
              </p:cNvPr>
              <p:cNvSpPr/>
              <p:nvPr/>
            </p:nvSpPr>
            <p:spPr>
              <a:xfrm>
                <a:off x="1310519" y="3663165"/>
                <a:ext cx="81622" cy="24649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85483C4B-152C-1142-A21D-8C296F25EB48}"/>
                  </a:ext>
                </a:extLst>
              </p:cNvPr>
              <p:cNvSpPr/>
              <p:nvPr/>
            </p:nvSpPr>
            <p:spPr>
              <a:xfrm>
                <a:off x="1389024"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EB5DDA04-96DD-C94E-9069-51E3B433DD3F}"/>
                </a:ext>
              </a:extLst>
            </p:cNvPr>
            <p:cNvGrpSpPr/>
            <p:nvPr/>
          </p:nvGrpSpPr>
          <p:grpSpPr>
            <a:xfrm>
              <a:off x="2965640" y="3895208"/>
              <a:ext cx="395640" cy="246490"/>
              <a:chOff x="1075006" y="3663165"/>
              <a:chExt cx="395640" cy="246490"/>
            </a:xfrm>
          </p:grpSpPr>
          <p:sp>
            <p:nvSpPr>
              <p:cNvPr id="302" name="Rectangle 301">
                <a:extLst>
                  <a:ext uri="{FF2B5EF4-FFF2-40B4-BE49-F238E27FC236}">
                    <a16:creationId xmlns:a16="http://schemas.microsoft.com/office/drawing/2014/main" id="{D7275A1C-9D8E-4940-B792-DCFDFBC1B936}"/>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0004A081-7CBD-A44F-8C2E-8D983D1C5508}"/>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B4E04DF9-7FEA-B742-9D68-484D099EBF37}"/>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20D114D4-9723-9249-BDB3-56AD5CE1C36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F88220FB-0447-744F-BE93-21B2ADFE1C00}"/>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7" name="Group 306">
              <a:extLst>
                <a:ext uri="{FF2B5EF4-FFF2-40B4-BE49-F238E27FC236}">
                  <a16:creationId xmlns:a16="http://schemas.microsoft.com/office/drawing/2014/main" id="{00097C1E-97F3-4E48-9F14-11F1E6BD0E80}"/>
                </a:ext>
              </a:extLst>
            </p:cNvPr>
            <p:cNvGrpSpPr/>
            <p:nvPr/>
          </p:nvGrpSpPr>
          <p:grpSpPr>
            <a:xfrm>
              <a:off x="3880762" y="3888094"/>
              <a:ext cx="395640" cy="246490"/>
              <a:chOff x="1075006" y="3663165"/>
              <a:chExt cx="395640" cy="246490"/>
            </a:xfrm>
          </p:grpSpPr>
          <p:sp>
            <p:nvSpPr>
              <p:cNvPr id="308" name="Rectangle 307">
                <a:extLst>
                  <a:ext uri="{FF2B5EF4-FFF2-40B4-BE49-F238E27FC236}">
                    <a16:creationId xmlns:a16="http://schemas.microsoft.com/office/drawing/2014/main" id="{CDFF621F-65C2-0449-A679-F2321FFA62A7}"/>
                  </a:ext>
                </a:extLst>
              </p:cNvPr>
              <p:cNvSpPr/>
              <p:nvPr/>
            </p:nvSpPr>
            <p:spPr>
              <a:xfrm>
                <a:off x="1075006"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06759192-118E-7C4E-9389-78C9CD0606A6}"/>
                  </a:ext>
                </a:extLst>
              </p:cNvPr>
              <p:cNvSpPr/>
              <p:nvPr/>
            </p:nvSpPr>
            <p:spPr>
              <a:xfrm>
                <a:off x="1153510"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9ECEFED7-BF03-3D45-B62E-71900981ACD0}"/>
                  </a:ext>
                </a:extLst>
              </p:cNvPr>
              <p:cNvSpPr/>
              <p:nvPr/>
            </p:nvSpPr>
            <p:spPr>
              <a:xfrm>
                <a:off x="123201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62415082-C839-AF4D-92B7-4FA7A3DB9C6D}"/>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586C96EA-309E-3144-9E14-7460CE7DA948}"/>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3" name="Group 312">
              <a:extLst>
                <a:ext uri="{FF2B5EF4-FFF2-40B4-BE49-F238E27FC236}">
                  <a16:creationId xmlns:a16="http://schemas.microsoft.com/office/drawing/2014/main" id="{6546D534-C12B-2A4B-89ED-10D5879173F3}"/>
                </a:ext>
              </a:extLst>
            </p:cNvPr>
            <p:cNvGrpSpPr/>
            <p:nvPr/>
          </p:nvGrpSpPr>
          <p:grpSpPr>
            <a:xfrm>
              <a:off x="4942536" y="3891250"/>
              <a:ext cx="395640" cy="246490"/>
              <a:chOff x="1075006" y="3663165"/>
              <a:chExt cx="395640" cy="246490"/>
            </a:xfrm>
          </p:grpSpPr>
          <p:sp>
            <p:nvSpPr>
              <p:cNvPr id="314" name="Rectangle 313">
                <a:extLst>
                  <a:ext uri="{FF2B5EF4-FFF2-40B4-BE49-F238E27FC236}">
                    <a16:creationId xmlns:a16="http://schemas.microsoft.com/office/drawing/2014/main" id="{EBEDCDEA-313B-2B4B-8128-F6208B88A695}"/>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FF66D860-0EF3-0A42-AA9B-46172B9B8672}"/>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85293B33-8796-5B4C-A686-3F7B435F5BAD}"/>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EFCD0155-09E1-C146-92DA-B02E0D7914DD}"/>
                  </a:ext>
                </a:extLst>
              </p:cNvPr>
              <p:cNvSpPr/>
              <p:nvPr/>
            </p:nvSpPr>
            <p:spPr>
              <a:xfrm>
                <a:off x="1310519"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B8919E61-3DB9-F049-8516-70C51E5E7591}"/>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Group 318">
              <a:extLst>
                <a:ext uri="{FF2B5EF4-FFF2-40B4-BE49-F238E27FC236}">
                  <a16:creationId xmlns:a16="http://schemas.microsoft.com/office/drawing/2014/main" id="{81BC7399-21EC-8344-97EC-FFFE7E9C964B}"/>
                </a:ext>
              </a:extLst>
            </p:cNvPr>
            <p:cNvGrpSpPr/>
            <p:nvPr/>
          </p:nvGrpSpPr>
          <p:grpSpPr>
            <a:xfrm>
              <a:off x="6012934" y="3888094"/>
              <a:ext cx="395640" cy="246490"/>
              <a:chOff x="1075006" y="3663165"/>
              <a:chExt cx="395640" cy="246490"/>
            </a:xfrm>
          </p:grpSpPr>
          <p:sp>
            <p:nvSpPr>
              <p:cNvPr id="320" name="Rectangle 319">
                <a:extLst>
                  <a:ext uri="{FF2B5EF4-FFF2-40B4-BE49-F238E27FC236}">
                    <a16:creationId xmlns:a16="http://schemas.microsoft.com/office/drawing/2014/main" id="{AC77D4D8-7880-8749-A6B5-84A50B60EA1D}"/>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0B139303-891A-4A47-870C-A2C2E77D5A27}"/>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3B69A3AE-121C-974B-A923-C7B1095416DF}"/>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ACBA2767-3ADB-064E-BF0C-1B69AE26064E}"/>
                  </a:ext>
                </a:extLst>
              </p:cNvPr>
              <p:cNvSpPr/>
              <p:nvPr/>
            </p:nvSpPr>
            <p:spPr>
              <a:xfrm>
                <a:off x="1310519"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192F22FD-2F0F-0440-930D-6D98C16F4432}"/>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5" name="Group 324">
              <a:extLst>
                <a:ext uri="{FF2B5EF4-FFF2-40B4-BE49-F238E27FC236}">
                  <a16:creationId xmlns:a16="http://schemas.microsoft.com/office/drawing/2014/main" id="{BA018708-9643-2F4A-9237-70E31DB720E1}"/>
                </a:ext>
              </a:extLst>
            </p:cNvPr>
            <p:cNvGrpSpPr/>
            <p:nvPr/>
          </p:nvGrpSpPr>
          <p:grpSpPr>
            <a:xfrm>
              <a:off x="7135088" y="3888094"/>
              <a:ext cx="395640" cy="246490"/>
              <a:chOff x="1075006" y="3663165"/>
              <a:chExt cx="395640" cy="246490"/>
            </a:xfrm>
          </p:grpSpPr>
          <p:sp>
            <p:nvSpPr>
              <p:cNvPr id="326" name="Rectangle 325">
                <a:extLst>
                  <a:ext uri="{FF2B5EF4-FFF2-40B4-BE49-F238E27FC236}">
                    <a16:creationId xmlns:a16="http://schemas.microsoft.com/office/drawing/2014/main" id="{5CAA586F-5EC0-FA43-B85D-6DE73AA12143}"/>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5A31D4CC-6703-7E49-A99A-9012DB019A96}"/>
                  </a:ext>
                </a:extLst>
              </p:cNvPr>
              <p:cNvSpPr/>
              <p:nvPr/>
            </p:nvSpPr>
            <p:spPr>
              <a:xfrm>
                <a:off x="1153510"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98B497B5-FBF7-B348-BB4B-02EF090268D7}"/>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0EFCD540-12D8-E045-9D33-DCEDB76BA7FF}"/>
                  </a:ext>
                </a:extLst>
              </p:cNvPr>
              <p:cNvSpPr/>
              <p:nvPr/>
            </p:nvSpPr>
            <p:spPr>
              <a:xfrm>
                <a:off x="1310519"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29AEFEA1-297B-5F4E-AA84-31EC8B64C1B2}"/>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3" name="Group 332">
            <a:extLst>
              <a:ext uri="{FF2B5EF4-FFF2-40B4-BE49-F238E27FC236}">
                <a16:creationId xmlns:a16="http://schemas.microsoft.com/office/drawing/2014/main" id="{8EC6CB1A-C6F5-5F4F-82A3-A87C86E933E6}"/>
              </a:ext>
            </a:extLst>
          </p:cNvPr>
          <p:cNvGrpSpPr/>
          <p:nvPr/>
        </p:nvGrpSpPr>
        <p:grpSpPr>
          <a:xfrm>
            <a:off x="835225" y="5034471"/>
            <a:ext cx="7028616" cy="1200330"/>
            <a:chOff x="835225" y="5034471"/>
            <a:chExt cx="7028616" cy="1200330"/>
          </a:xfrm>
        </p:grpSpPr>
        <p:grpSp>
          <p:nvGrpSpPr>
            <p:cNvPr id="334" name="Group 333">
              <a:extLst>
                <a:ext uri="{FF2B5EF4-FFF2-40B4-BE49-F238E27FC236}">
                  <a16:creationId xmlns:a16="http://schemas.microsoft.com/office/drawing/2014/main" id="{AAD1AC56-8856-3E46-A501-0281DF0DBCDB}"/>
                </a:ext>
              </a:extLst>
            </p:cNvPr>
            <p:cNvGrpSpPr/>
            <p:nvPr/>
          </p:nvGrpSpPr>
          <p:grpSpPr>
            <a:xfrm>
              <a:off x="835225" y="5034471"/>
              <a:ext cx="7028616" cy="1200330"/>
              <a:chOff x="743784" y="5034471"/>
              <a:chExt cx="7028616" cy="1200330"/>
            </a:xfrm>
          </p:grpSpPr>
          <p:grpSp>
            <p:nvGrpSpPr>
              <p:cNvPr id="339" name="Group 338">
                <a:extLst>
                  <a:ext uri="{FF2B5EF4-FFF2-40B4-BE49-F238E27FC236}">
                    <a16:creationId xmlns:a16="http://schemas.microsoft.com/office/drawing/2014/main" id="{A2EDE416-B392-F24C-AD32-09E753ED59BD}"/>
                  </a:ext>
                </a:extLst>
              </p:cNvPr>
              <p:cNvGrpSpPr/>
              <p:nvPr/>
            </p:nvGrpSpPr>
            <p:grpSpPr>
              <a:xfrm>
                <a:off x="743784" y="5034471"/>
                <a:ext cx="7028616" cy="1200330"/>
                <a:chOff x="299642" y="5034471"/>
                <a:chExt cx="7028616" cy="1200330"/>
              </a:xfrm>
            </p:grpSpPr>
            <p:grpSp>
              <p:nvGrpSpPr>
                <p:cNvPr id="341" name="Group 340">
                  <a:extLst>
                    <a:ext uri="{FF2B5EF4-FFF2-40B4-BE49-F238E27FC236}">
                      <a16:creationId xmlns:a16="http://schemas.microsoft.com/office/drawing/2014/main" id="{D5EC5AF4-35C0-794F-A852-52FCB1454E22}"/>
                    </a:ext>
                  </a:extLst>
                </p:cNvPr>
                <p:cNvGrpSpPr/>
                <p:nvPr/>
              </p:nvGrpSpPr>
              <p:grpSpPr>
                <a:xfrm>
                  <a:off x="299642" y="5034471"/>
                  <a:ext cx="7028616" cy="1200330"/>
                  <a:chOff x="1355975" y="1209301"/>
                  <a:chExt cx="7028616" cy="1200330"/>
                </a:xfrm>
              </p:grpSpPr>
              <p:sp>
                <p:nvSpPr>
                  <p:cNvPr id="344" name="Rounded Rectangle 343">
                    <a:extLst>
                      <a:ext uri="{FF2B5EF4-FFF2-40B4-BE49-F238E27FC236}">
                        <a16:creationId xmlns:a16="http://schemas.microsoft.com/office/drawing/2014/main" id="{044A304D-C7D4-1444-BF2B-8C84B63D4134}"/>
                      </a:ext>
                    </a:extLst>
                  </p:cNvPr>
                  <p:cNvSpPr/>
                  <p:nvPr/>
                </p:nvSpPr>
                <p:spPr>
                  <a:xfrm>
                    <a:off x="1355975" y="1209301"/>
                    <a:ext cx="7028616" cy="1200330"/>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5" name="TextBox 344">
                        <a:extLst>
                          <a:ext uri="{FF2B5EF4-FFF2-40B4-BE49-F238E27FC236}">
                            <a16:creationId xmlns:a16="http://schemas.microsoft.com/office/drawing/2014/main" id="{1D481CE9-2492-F248-ACB3-127A9693002D}"/>
                          </a:ext>
                        </a:extLst>
                      </p:cNvPr>
                      <p:cNvSpPr txBox="1"/>
                      <p:nvPr/>
                    </p:nvSpPr>
                    <p:spPr>
                      <a:xfrm>
                        <a:off x="2276070" y="2033492"/>
                        <a:ext cx="1459054"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5</m:t>
                            </m:r>
                            <m:r>
                              <m:rPr>
                                <m:sty m:val="p"/>
                              </m:rPr>
                              <a:rPr lang="en-US" i="0" dirty="0" smtClean="0">
                                <a:latin typeface="Cambria Math" panose="02040503050406030204" pitchFamily="18" charset="0"/>
                              </a:rPr>
                              <m:t>M</m:t>
                            </m:r>
                          </m:oMath>
                        </a14:m>
                        <a:r>
                          <a:rPr lang="en-US" dirty="0"/>
                          <a:t> Passages</a:t>
                        </a:r>
                      </a:p>
                    </p:txBody>
                  </p:sp>
                </mc:Choice>
                <mc:Fallback xmlns="">
                  <p:sp>
                    <p:nvSpPr>
                      <p:cNvPr id="98" name="TextBox 97">
                        <a:extLst>
                          <a:ext uri="{FF2B5EF4-FFF2-40B4-BE49-F238E27FC236}">
                            <a16:creationId xmlns:a16="http://schemas.microsoft.com/office/drawing/2014/main" id="{1772E99E-D9E3-504C-8F04-28CBF71D3D2B}"/>
                          </a:ext>
                        </a:extLst>
                      </p:cNvPr>
                      <p:cNvSpPr txBox="1">
                        <a:spLocks noRot="1" noChangeAspect="1" noMove="1" noResize="1" noEditPoints="1" noAdjustHandles="1" noChangeArrowheads="1" noChangeShapeType="1" noTextEdit="1"/>
                      </p:cNvSpPr>
                      <p:nvPr/>
                    </p:nvSpPr>
                    <p:spPr>
                      <a:xfrm>
                        <a:off x="2276070" y="2033492"/>
                        <a:ext cx="1459054" cy="369332"/>
                      </a:xfrm>
                      <a:prstGeom prst="rect">
                        <a:avLst/>
                      </a:prstGeom>
                      <a:blipFill>
                        <a:blip r:embed="rId11"/>
                        <a:stretch>
                          <a:fillRect t="-6667" r="-260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6" name="TextBox 345">
                        <a:extLst>
                          <a:ext uri="{FF2B5EF4-FFF2-40B4-BE49-F238E27FC236}">
                            <a16:creationId xmlns:a16="http://schemas.microsoft.com/office/drawing/2014/main" id="{FD2E8278-6056-E14A-8353-289F83C93A93}"/>
                          </a:ext>
                        </a:extLst>
                      </p:cNvPr>
                      <p:cNvSpPr txBox="1"/>
                      <p:nvPr/>
                    </p:nvSpPr>
                    <p:spPr>
                      <a:xfrm>
                        <a:off x="6333794" y="2033492"/>
                        <a:ext cx="1250663" cy="369332"/>
                      </a:xfrm>
                      <a:prstGeom prst="rect">
                        <a:avLst/>
                      </a:prstGeom>
                      <a:noFill/>
                    </p:spPr>
                    <p:txBody>
                      <a:bodyPr wrap="none" rtlCol="0">
                        <a:spAutoFit/>
                      </a:bodyPr>
                      <a:lstStyle/>
                      <a:p>
                        <a14:m>
                          <m:oMath xmlns:m="http://schemas.openxmlformats.org/officeDocument/2006/math">
                            <m:r>
                              <m:rPr>
                                <m:nor/>
                              </m:rPr>
                              <a:rPr lang="en-US" dirty="0"/>
                              <m:t>2</m:t>
                            </m:r>
                            <m:r>
                              <m:rPr>
                                <m:nor/>
                              </m:rPr>
                              <a:rPr lang="en-US" dirty="0"/>
                              <m:t>M</m:t>
                            </m:r>
                          </m:oMath>
                        </a14:m>
                        <a:r>
                          <a:rPr lang="en-US" dirty="0"/>
                          <a:t> Tables</a:t>
                        </a:r>
                      </a:p>
                    </p:txBody>
                  </p:sp>
                </mc:Choice>
                <mc:Fallback xmlns="">
                  <p:sp>
                    <p:nvSpPr>
                      <p:cNvPr id="99" name="TextBox 98">
                        <a:extLst>
                          <a:ext uri="{FF2B5EF4-FFF2-40B4-BE49-F238E27FC236}">
                            <a16:creationId xmlns:a16="http://schemas.microsoft.com/office/drawing/2014/main" id="{A291E60E-B786-AA42-96AC-0E920F5D0C52}"/>
                          </a:ext>
                        </a:extLst>
                      </p:cNvPr>
                      <p:cNvSpPr txBox="1">
                        <a:spLocks noRot="1" noChangeAspect="1" noMove="1" noResize="1" noEditPoints="1" noAdjustHandles="1" noChangeArrowheads="1" noChangeShapeType="1" noTextEdit="1"/>
                      </p:cNvSpPr>
                      <p:nvPr/>
                    </p:nvSpPr>
                    <p:spPr>
                      <a:xfrm>
                        <a:off x="6333794" y="2033492"/>
                        <a:ext cx="1250663" cy="369332"/>
                      </a:xfrm>
                      <a:prstGeom prst="rect">
                        <a:avLst/>
                      </a:prstGeom>
                      <a:blipFill>
                        <a:blip r:embed="rId12"/>
                        <a:stretch>
                          <a:fillRect t="-6667" r="-3000" b="-23333"/>
                        </a:stretch>
                      </a:blipFill>
                    </p:spPr>
                    <p:txBody>
                      <a:bodyPr/>
                      <a:lstStyle/>
                      <a:p>
                        <a:r>
                          <a:rPr lang="en-US">
                            <a:noFill/>
                          </a:rPr>
                          <a:t> </a:t>
                        </a:r>
                      </a:p>
                    </p:txBody>
                  </p:sp>
                </mc:Fallback>
              </mc:AlternateContent>
              <p:pic>
                <p:nvPicPr>
                  <p:cNvPr id="347" name="Picture 346" descr="Icon&#10;&#10;Description automatically generated">
                    <a:extLst>
                      <a:ext uri="{FF2B5EF4-FFF2-40B4-BE49-F238E27FC236}">
                        <a16:creationId xmlns:a16="http://schemas.microsoft.com/office/drawing/2014/main" id="{5EC1D205-2A8D-3949-B5DF-9ECE3F62BDA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23416" y="1300766"/>
                    <a:ext cx="629853" cy="816841"/>
                  </a:xfrm>
                  <a:prstGeom prst="rect">
                    <a:avLst/>
                  </a:prstGeom>
                  <a:solidFill>
                    <a:schemeClr val="bg1"/>
                  </a:solidFill>
                </p:spPr>
              </p:pic>
              <p:pic>
                <p:nvPicPr>
                  <p:cNvPr id="348" name="Picture 347" descr="Icon&#10;&#10;Description automatically generated">
                    <a:extLst>
                      <a:ext uri="{FF2B5EF4-FFF2-40B4-BE49-F238E27FC236}">
                        <a16:creationId xmlns:a16="http://schemas.microsoft.com/office/drawing/2014/main" id="{CFA3B10F-A996-CB44-ADC0-8F8CF532E9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76141" y="1300766"/>
                    <a:ext cx="629853" cy="816841"/>
                  </a:xfrm>
                  <a:prstGeom prst="rect">
                    <a:avLst/>
                  </a:prstGeom>
                  <a:solidFill>
                    <a:schemeClr val="bg1"/>
                  </a:solidFill>
                </p:spPr>
              </p:pic>
              <p:pic>
                <p:nvPicPr>
                  <p:cNvPr id="349" name="Picture 348" descr="Text&#10;&#10;Description automatically generated with low confidence">
                    <a:extLst>
                      <a:ext uri="{FF2B5EF4-FFF2-40B4-BE49-F238E27FC236}">
                        <a16:creationId xmlns:a16="http://schemas.microsoft.com/office/drawing/2014/main" id="{D0E955F5-AF19-FA46-BC47-C03515F1D45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81591" y="1346639"/>
                    <a:ext cx="770968" cy="770968"/>
                  </a:xfrm>
                  <a:prstGeom prst="rect">
                    <a:avLst/>
                  </a:prstGeom>
                </p:spPr>
              </p:pic>
              <p:pic>
                <p:nvPicPr>
                  <p:cNvPr id="350" name="Picture 349" descr="Text&#10;&#10;Description automatically generated with low confidence">
                    <a:extLst>
                      <a:ext uri="{FF2B5EF4-FFF2-40B4-BE49-F238E27FC236}">
                        <a16:creationId xmlns:a16="http://schemas.microsoft.com/office/drawing/2014/main" id="{6C0F9CD2-67E0-644A-98BC-C0C5F989AF15}"/>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375431" y="1346639"/>
                    <a:ext cx="770968" cy="770968"/>
                  </a:xfrm>
                  <a:prstGeom prst="rect">
                    <a:avLst/>
                  </a:prstGeom>
                </p:spPr>
              </p:pic>
            </p:grpSp>
            <p:pic>
              <p:nvPicPr>
                <p:cNvPr id="342" name="Picture 341" descr="Icon&#10;&#10;Description automatically generated">
                  <a:extLst>
                    <a:ext uri="{FF2B5EF4-FFF2-40B4-BE49-F238E27FC236}">
                      <a16:creationId xmlns:a16="http://schemas.microsoft.com/office/drawing/2014/main" id="{8882D27A-FD45-9645-B5B7-44205C1FBE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72533" y="5125936"/>
                  <a:ext cx="629853" cy="816841"/>
                </a:xfrm>
                <a:prstGeom prst="rect">
                  <a:avLst/>
                </a:prstGeom>
                <a:solidFill>
                  <a:schemeClr val="bg1"/>
                </a:solidFill>
              </p:spPr>
            </p:pic>
            <p:pic>
              <p:nvPicPr>
                <p:cNvPr id="343" name="Picture 342" descr="Text&#10;&#10;Description automatically generated with low confidence">
                  <a:extLst>
                    <a:ext uri="{FF2B5EF4-FFF2-40B4-BE49-F238E27FC236}">
                      <a16:creationId xmlns:a16="http://schemas.microsoft.com/office/drawing/2014/main" id="{F1E05F07-DE5E-AA48-A588-5B4C03F785F8}"/>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412940" y="5171809"/>
                  <a:ext cx="770968" cy="770968"/>
                </a:xfrm>
                <a:prstGeom prst="rect">
                  <a:avLst/>
                </a:prstGeom>
              </p:spPr>
            </p:pic>
          </p:grpSp>
          <p:pic>
            <p:nvPicPr>
              <p:cNvPr id="340" name="Picture 339" descr="Icon&#10;&#10;Description automatically generated">
                <a:extLst>
                  <a:ext uri="{FF2B5EF4-FFF2-40B4-BE49-F238E27FC236}">
                    <a16:creationId xmlns:a16="http://schemas.microsoft.com/office/drawing/2014/main" id="{47C9248A-24C9-8644-85CB-9EB97B3F2C2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8500" y="5125936"/>
                <a:ext cx="629853" cy="816841"/>
              </a:xfrm>
              <a:prstGeom prst="rect">
                <a:avLst/>
              </a:prstGeom>
              <a:solidFill>
                <a:schemeClr val="bg1"/>
              </a:solidFill>
            </p:spPr>
          </p:pic>
        </p:grpSp>
        <p:pic>
          <p:nvPicPr>
            <p:cNvPr id="335" name="Picture 334" descr="Logo&#10;&#10;Description automatically generated">
              <a:extLst>
                <a:ext uri="{FF2B5EF4-FFF2-40B4-BE49-F238E27FC236}">
                  <a16:creationId xmlns:a16="http://schemas.microsoft.com/office/drawing/2014/main" id="{704A2682-9F98-5441-97E1-1DFED19DC4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336" name="Picture 335" descr="Icon&#10;&#10;Description automatically generated">
              <a:extLst>
                <a:ext uri="{FF2B5EF4-FFF2-40B4-BE49-F238E27FC236}">
                  <a16:creationId xmlns:a16="http://schemas.microsoft.com/office/drawing/2014/main" id="{17F0B6DD-738F-EE4D-8829-C7D91B72D3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337" name="Picture 336" descr="A person holding a basketball&#10;&#10;Description automatically generated">
              <a:extLst>
                <a:ext uri="{FF2B5EF4-FFF2-40B4-BE49-F238E27FC236}">
                  <a16:creationId xmlns:a16="http://schemas.microsoft.com/office/drawing/2014/main" id="{3C03C4C8-968B-1F44-BEA0-FF0D86D7787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338" name="Picture 337" descr="Logo&#10;&#10;Description automatically generated">
              <a:extLst>
                <a:ext uri="{FF2B5EF4-FFF2-40B4-BE49-F238E27FC236}">
                  <a16:creationId xmlns:a16="http://schemas.microsoft.com/office/drawing/2014/main" id="{2D9724FC-64DD-814F-ADB5-BC8E1C1F55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grpSp>
      <p:sp>
        <p:nvSpPr>
          <p:cNvPr id="85" name="Oval 84">
            <a:extLst>
              <a:ext uri="{FF2B5EF4-FFF2-40B4-BE49-F238E27FC236}">
                <a16:creationId xmlns:a16="http://schemas.microsoft.com/office/drawing/2014/main" id="{EC737427-5412-DB4F-80D1-78AA42C55F06}"/>
              </a:ext>
            </a:extLst>
          </p:cNvPr>
          <p:cNvSpPr/>
          <p:nvPr/>
        </p:nvSpPr>
        <p:spPr>
          <a:xfrm>
            <a:off x="3079008" y="2851986"/>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86" name="Footer Placeholder 9">
            <a:extLst>
              <a:ext uri="{FF2B5EF4-FFF2-40B4-BE49-F238E27FC236}">
                <a16:creationId xmlns:a16="http://schemas.microsoft.com/office/drawing/2014/main" id="{BD4D193B-E333-C34D-BA8A-17DC986443C8}"/>
              </a:ext>
            </a:extLst>
          </p:cNvPr>
          <p:cNvSpPr>
            <a:spLocks noGrp="1"/>
          </p:cNvSpPr>
          <p:nvPr>
            <p:ph type="ftr" sz="quarter" idx="11"/>
          </p:nvPr>
        </p:nvSpPr>
        <p:spPr>
          <a:xfrm>
            <a:off x="628650" y="6356351"/>
            <a:ext cx="7067550" cy="365125"/>
          </a:xfrm>
        </p:spPr>
        <p:txBody>
          <a:bodyPr/>
          <a:lstStyle/>
          <a:p>
            <a:r>
              <a:rPr lang="en-US" dirty="0" err="1"/>
              <a:t>Asai</a:t>
            </a:r>
            <a:r>
              <a:rPr lang="en-US" dirty="0"/>
              <a:t> et al. 2020, </a:t>
            </a:r>
            <a:r>
              <a:rPr lang="en-US" dirty="0" err="1"/>
              <a:t>Xiong</a:t>
            </a:r>
            <a:r>
              <a:rPr lang="en-US" dirty="0"/>
              <a:t> et al. 2020</a:t>
            </a:r>
          </a:p>
        </p:txBody>
      </p:sp>
    </p:spTree>
    <p:extLst>
      <p:ext uri="{BB962C8B-B14F-4D97-AF65-F5344CB8AC3E}">
        <p14:creationId xmlns:p14="http://schemas.microsoft.com/office/powerpoint/2010/main" val="300452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66"/>
                                        </p:tgtEl>
                                        <p:attrNameLst>
                                          <p:attrName>style.visibility</p:attrName>
                                        </p:attrNameLst>
                                      </p:cBhvr>
                                      <p:to>
                                        <p:strVal val="visible"/>
                                      </p:to>
                                    </p:set>
                                    <p:animEffect transition="in" filter="blinds(horizontal)">
                                      <p:cBhvr>
                                        <p:cTn id="7" dur="500"/>
                                        <p:tgtEl>
                                          <p:spTgt spid="10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69"/>
                                        </p:tgtEl>
                                        <p:attrNameLst>
                                          <p:attrName>style.visibility</p:attrName>
                                        </p:attrNameLst>
                                      </p:cBhvr>
                                      <p:to>
                                        <p:strVal val="visible"/>
                                      </p:to>
                                    </p:set>
                                    <p:animEffect transition="in" filter="blinds(horizontal)">
                                      <p:cBhvr>
                                        <p:cTn id="12" dur="500"/>
                                        <p:tgtEl>
                                          <p:spTgt spid="10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2"/>
                                        </p:tgtEl>
                                        <p:attrNameLst>
                                          <p:attrName>style.visibility</p:attrName>
                                        </p:attrNameLst>
                                      </p:cBhvr>
                                      <p:to>
                                        <p:strVal val="visible"/>
                                      </p:to>
                                    </p:set>
                                    <p:animEffect transition="in" filter="blinds(horizontal)">
                                      <p:cBhvr>
                                        <p:cTn id="17" dur="500"/>
                                        <p:tgtEl>
                                          <p:spTgt spid="2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3"/>
                                        </p:tgtEl>
                                        <p:attrNameLst>
                                          <p:attrName>style.visibility</p:attrName>
                                        </p:attrNameLst>
                                      </p:cBhvr>
                                      <p:to>
                                        <p:strVal val="visible"/>
                                      </p:to>
                                    </p:set>
                                    <p:animEffect transition="in" filter="blinds(horizontal)">
                                      <p:cBhvr>
                                        <p:cTn id="22" dur="500"/>
                                        <p:tgtEl>
                                          <p:spTgt spid="28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63"/>
                                        </p:tgtEl>
                                        <p:attrNameLst>
                                          <p:attrName>style.visibility</p:attrName>
                                        </p:attrNameLst>
                                      </p:cBhvr>
                                      <p:to>
                                        <p:strVal val="visible"/>
                                      </p:to>
                                    </p:set>
                                    <p:animEffect transition="in" filter="blinds(horizontal)">
                                      <p:cBhvr>
                                        <p:cTn id="27" dur="500"/>
                                        <p:tgtEl>
                                          <p:spTgt spid="106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blinds(horizontal)">
                                      <p:cBhvr>
                                        <p:cTn id="30" dur="500"/>
                                        <p:tgtEl>
                                          <p:spTgt spid="8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61"/>
                                        </p:tgtEl>
                                        <p:attrNameLst>
                                          <p:attrName>style.visibility</p:attrName>
                                        </p:attrNameLst>
                                      </p:cBhvr>
                                      <p:to>
                                        <p:strVal val="visible"/>
                                      </p:to>
                                    </p:set>
                                    <p:animEffect transition="in" filter="blinds(horizontal)">
                                      <p:cBhvr>
                                        <p:cTn id="33" dur="500"/>
                                        <p:tgtEl>
                                          <p:spTgt spid="106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78"/>
                                        </p:tgtEl>
                                        <p:attrNameLst>
                                          <p:attrName>style.visibility</p:attrName>
                                        </p:attrNameLst>
                                      </p:cBhvr>
                                      <p:to>
                                        <p:strVal val="visible"/>
                                      </p:to>
                                    </p:set>
                                    <p:animEffect transition="in" filter="blinds(horizontal)">
                                      <p:cBhvr>
                                        <p:cTn id="36"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1061" grpId="0" animBg="1"/>
      <p:bldP spid="278" grpId="0"/>
      <p:bldP spid="8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EE86-F84F-EF4A-AC78-FD301A5D6FD0}"/>
              </a:ext>
            </a:extLst>
          </p:cNvPr>
          <p:cNvSpPr>
            <a:spLocks noGrp="1"/>
          </p:cNvSpPr>
          <p:nvPr>
            <p:ph type="title"/>
          </p:nvPr>
        </p:nvSpPr>
        <p:spPr/>
        <p:txBody>
          <a:bodyPr/>
          <a:lstStyle/>
          <a:p>
            <a:r>
              <a:rPr lang="en-US" dirty="0"/>
              <a:t>Multi-Hop Retriever [Baseline]</a:t>
            </a:r>
          </a:p>
        </p:txBody>
      </p:sp>
      <p:sp>
        <p:nvSpPr>
          <p:cNvPr id="4" name="Slide Number Placeholder 3">
            <a:extLst>
              <a:ext uri="{FF2B5EF4-FFF2-40B4-BE49-F238E27FC236}">
                <a16:creationId xmlns:a16="http://schemas.microsoft.com/office/drawing/2014/main" id="{3BAE4A98-254F-2D40-8F84-EECA46D05D59}"/>
              </a:ext>
            </a:extLst>
          </p:cNvPr>
          <p:cNvSpPr>
            <a:spLocks noGrp="1"/>
          </p:cNvSpPr>
          <p:nvPr>
            <p:ph type="sldNum" sz="quarter" idx="12"/>
          </p:nvPr>
        </p:nvSpPr>
        <p:spPr/>
        <p:txBody>
          <a:bodyPr/>
          <a:lstStyle/>
          <a:p>
            <a:fld id="{4FAB73BC-B049-4115-A692-8D63A059BFB8}" type="slidenum">
              <a:rPr lang="en-US" smtClean="0"/>
              <a:t>15</a:t>
            </a:fld>
            <a:endParaRPr lang="en-US"/>
          </a:p>
        </p:txBody>
      </p:sp>
      <p:sp>
        <p:nvSpPr>
          <p:cNvPr id="63" name="TextBox 62">
            <a:extLst>
              <a:ext uri="{FF2B5EF4-FFF2-40B4-BE49-F238E27FC236}">
                <a16:creationId xmlns:a16="http://schemas.microsoft.com/office/drawing/2014/main" id="{F4F6CEE2-474A-2848-9058-A175CBBAD590}"/>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sp>
        <p:nvSpPr>
          <p:cNvPr id="191" name="Rectangle 190">
            <a:extLst>
              <a:ext uri="{FF2B5EF4-FFF2-40B4-BE49-F238E27FC236}">
                <a16:creationId xmlns:a16="http://schemas.microsoft.com/office/drawing/2014/main" id="{423C9C25-CAFF-6943-AC1D-38A8BDAECF72}"/>
              </a:ext>
            </a:extLst>
          </p:cNvPr>
          <p:cNvSpPr/>
          <p:nvPr/>
        </p:nvSpPr>
        <p:spPr>
          <a:xfrm>
            <a:off x="835225" y="4288582"/>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58" name="Up Arrow 1057">
            <a:extLst>
              <a:ext uri="{FF2B5EF4-FFF2-40B4-BE49-F238E27FC236}">
                <a16:creationId xmlns:a16="http://schemas.microsoft.com/office/drawing/2014/main" id="{741028B8-FDD1-4149-BF9C-C1AF864BB8B1}"/>
              </a:ext>
            </a:extLst>
          </p:cNvPr>
          <p:cNvSpPr/>
          <p:nvPr/>
        </p:nvSpPr>
        <p:spPr>
          <a:xfrm>
            <a:off x="1111074"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Up Arrow 192">
            <a:extLst>
              <a:ext uri="{FF2B5EF4-FFF2-40B4-BE49-F238E27FC236}">
                <a16:creationId xmlns:a16="http://schemas.microsoft.com/office/drawing/2014/main" id="{2ECD210D-9E2E-6841-9EBF-C2E94113413A}"/>
              </a:ext>
            </a:extLst>
          </p:cNvPr>
          <p:cNvSpPr/>
          <p:nvPr/>
        </p:nvSpPr>
        <p:spPr>
          <a:xfrm>
            <a:off x="205037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Up Arrow 193">
            <a:extLst>
              <a:ext uri="{FF2B5EF4-FFF2-40B4-BE49-F238E27FC236}">
                <a16:creationId xmlns:a16="http://schemas.microsoft.com/office/drawing/2014/main" id="{DF2FADBC-2B1E-7944-9F82-0AB737707D0F}"/>
              </a:ext>
            </a:extLst>
          </p:cNvPr>
          <p:cNvSpPr/>
          <p:nvPr/>
        </p:nvSpPr>
        <p:spPr>
          <a:xfrm>
            <a:off x="3010005"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Up Arrow 194">
            <a:extLst>
              <a:ext uri="{FF2B5EF4-FFF2-40B4-BE49-F238E27FC236}">
                <a16:creationId xmlns:a16="http://schemas.microsoft.com/office/drawing/2014/main" id="{1A166B89-4F38-8945-B63B-B3188737DFB9}"/>
              </a:ext>
            </a:extLst>
          </p:cNvPr>
          <p:cNvSpPr/>
          <p:nvPr/>
        </p:nvSpPr>
        <p:spPr>
          <a:xfrm>
            <a:off x="3936812"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Up Arrow 195">
            <a:extLst>
              <a:ext uri="{FF2B5EF4-FFF2-40B4-BE49-F238E27FC236}">
                <a16:creationId xmlns:a16="http://schemas.microsoft.com/office/drawing/2014/main" id="{9A27A0E0-83B8-934F-83ED-809F2CF1BA27}"/>
              </a:ext>
            </a:extLst>
          </p:cNvPr>
          <p:cNvSpPr/>
          <p:nvPr/>
        </p:nvSpPr>
        <p:spPr>
          <a:xfrm>
            <a:off x="497798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Up Arrow 196">
            <a:extLst>
              <a:ext uri="{FF2B5EF4-FFF2-40B4-BE49-F238E27FC236}">
                <a16:creationId xmlns:a16="http://schemas.microsoft.com/office/drawing/2014/main" id="{741DD7CB-DB44-534F-9DF7-26CC74F0A8A6}"/>
              </a:ext>
            </a:extLst>
          </p:cNvPr>
          <p:cNvSpPr/>
          <p:nvPr/>
        </p:nvSpPr>
        <p:spPr>
          <a:xfrm>
            <a:off x="6055250"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Up Arrow 197">
            <a:extLst>
              <a:ext uri="{FF2B5EF4-FFF2-40B4-BE49-F238E27FC236}">
                <a16:creationId xmlns:a16="http://schemas.microsoft.com/office/drawing/2014/main" id="{91E39382-A550-114B-B987-CE8A6DCEB30D}"/>
              </a:ext>
            </a:extLst>
          </p:cNvPr>
          <p:cNvSpPr/>
          <p:nvPr/>
        </p:nvSpPr>
        <p:spPr>
          <a:xfrm>
            <a:off x="7186689"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E6AFDA5-1DE1-7B42-AE72-70A4B407FF06}"/>
              </a:ext>
            </a:extLst>
          </p:cNvPr>
          <p:cNvSpPr/>
          <p:nvPr/>
        </p:nvSpPr>
        <p:spPr>
          <a:xfrm>
            <a:off x="4699904" y="3797490"/>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3" name="Straight Arrow Connector 1062">
            <a:extLst>
              <a:ext uri="{FF2B5EF4-FFF2-40B4-BE49-F238E27FC236}">
                <a16:creationId xmlns:a16="http://schemas.microsoft.com/office/drawing/2014/main" id="{E0006B90-58FC-234B-B669-F18ECA7B254B}"/>
              </a:ext>
            </a:extLst>
          </p:cNvPr>
          <p:cNvCxnSpPr>
            <a:cxnSpLocks/>
            <a:stCxn id="110" idx="2"/>
            <a:endCxn id="1061" idx="0"/>
          </p:cNvCxnSpPr>
          <p:nvPr/>
        </p:nvCxnSpPr>
        <p:spPr>
          <a:xfrm>
            <a:off x="4078581" y="2500122"/>
            <a:ext cx="1081371" cy="1297368"/>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A4E0A59D-D74A-AC43-BED0-35FB7C813C53}"/>
              </a:ext>
            </a:extLst>
          </p:cNvPr>
          <p:cNvGraphicFramePr>
            <a:graphicFrameLocks noGrp="1"/>
          </p:cNvGraphicFramePr>
          <p:nvPr>
            <p:extLst>
              <p:ext uri="{D42A27DB-BD31-4B8C-83A1-F6EECF244321}">
                <p14:modId xmlns:p14="http://schemas.microsoft.com/office/powerpoint/2010/main" val="880135113"/>
              </p:ext>
            </p:extLst>
          </p:nvPr>
        </p:nvGraphicFramePr>
        <p:xfrm>
          <a:off x="5321229" y="2657103"/>
          <a:ext cx="1672389" cy="1036320"/>
        </p:xfrm>
        <a:graphic>
          <a:graphicData uri="http://schemas.openxmlformats.org/drawingml/2006/table">
            <a:tbl>
              <a:tblPr/>
              <a:tblGrid>
                <a:gridCol w="755403">
                  <a:extLst>
                    <a:ext uri="{9D8B030D-6E8A-4147-A177-3AD203B41FA5}">
                      <a16:colId xmlns:a16="http://schemas.microsoft.com/office/drawing/2014/main" val="1052091837"/>
                    </a:ext>
                  </a:extLst>
                </a:gridCol>
                <a:gridCol w="916986">
                  <a:extLst>
                    <a:ext uri="{9D8B030D-6E8A-4147-A177-3AD203B41FA5}">
                      <a16:colId xmlns:a16="http://schemas.microsoft.com/office/drawing/2014/main" val="4017386210"/>
                    </a:ext>
                  </a:extLst>
                </a:gridCol>
              </a:tblGrid>
              <a:tr h="0">
                <a:tc>
                  <a:txBody>
                    <a:bodyPr/>
                    <a:lstStyle/>
                    <a:p>
                      <a:pPr algn="ctr"/>
                      <a:r>
                        <a:rPr lang="en-US" sz="1100"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100" dirty="0">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18558680"/>
                  </a:ext>
                </a:extLst>
              </a:tr>
              <a:tr h="189323">
                <a:tc>
                  <a:txBody>
                    <a:bodyPr/>
                    <a:lstStyle/>
                    <a:p>
                      <a:pPr algn="l"/>
                      <a:r>
                        <a:rPr lang="en-US" sz="1100" dirty="0">
                          <a:solidFill>
                            <a:schemeClr val="tx1"/>
                          </a:solidFill>
                          <a:effectLst/>
                        </a:rPr>
                        <a:t>2012-11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100" b="0" i="0" u="none" kern="1200" dirty="0">
                          <a:solidFill>
                            <a:schemeClr val="tx1"/>
                          </a:solidFill>
                          <a:effectLst/>
                          <a:latin typeface="+mn-lt"/>
                          <a:ea typeface="+mn-ea"/>
                          <a:cs typeface="+mn-cs"/>
                        </a:rPr>
                        <a:t>Miami</a:t>
                      </a:r>
                      <a:endParaRPr lang="en-US" sz="1100"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376145"/>
                  </a:ext>
                </a:extLst>
              </a:tr>
              <a:tr h="189323">
                <a:tc>
                  <a:txBody>
                    <a:bodyPr/>
                    <a:lstStyle/>
                    <a:p>
                      <a:pPr algn="l"/>
                      <a:r>
                        <a:rPr lang="en-US" sz="1100" dirty="0">
                          <a:solidFill>
                            <a:schemeClr val="tx1"/>
                          </a:solidFill>
                          <a:effectLst/>
                        </a:rPr>
                        <a:t>2013-14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100" b="0" i="0" u="none" kern="1200" dirty="0">
                          <a:solidFill>
                            <a:schemeClr val="tx1"/>
                          </a:solidFill>
                          <a:effectLst/>
                          <a:latin typeface="+mn-lt"/>
                          <a:ea typeface="+mn-ea"/>
                          <a:cs typeface="+mn-cs"/>
                        </a:rPr>
                        <a:t>Miami</a:t>
                      </a:r>
                      <a:endParaRPr lang="en-US" sz="1100" u="none"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8606078"/>
                  </a:ext>
                </a:extLst>
              </a:tr>
              <a:tr h="189323">
                <a:tc>
                  <a:txBody>
                    <a:bodyPr/>
                    <a:lstStyle/>
                    <a:p>
                      <a:pPr algn="l"/>
                      <a:r>
                        <a:rPr lang="en-US" sz="1100" dirty="0">
                          <a:solidFill>
                            <a:schemeClr val="accent2"/>
                          </a:solidFill>
                          <a:effectLst/>
                        </a:rPr>
                        <a:t>2019-20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100" u="none" dirty="0">
                          <a:solidFill>
                            <a:schemeClr val="accent2"/>
                          </a:solidFill>
                          <a:effectLst/>
                        </a:rPr>
                        <a:t>LA Lakers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3802265"/>
                  </a:ext>
                </a:extLst>
              </a:tr>
            </a:tbl>
          </a:graphicData>
        </a:graphic>
      </p:graphicFrame>
      <p:grpSp>
        <p:nvGrpSpPr>
          <p:cNvPr id="107" name="Group 106">
            <a:extLst>
              <a:ext uri="{FF2B5EF4-FFF2-40B4-BE49-F238E27FC236}">
                <a16:creationId xmlns:a16="http://schemas.microsoft.com/office/drawing/2014/main" id="{BDB8D34D-8799-E543-AC01-4A69F75AF59B}"/>
              </a:ext>
            </a:extLst>
          </p:cNvPr>
          <p:cNvGrpSpPr/>
          <p:nvPr/>
        </p:nvGrpSpPr>
        <p:grpSpPr>
          <a:xfrm>
            <a:off x="3880762" y="2253632"/>
            <a:ext cx="395640" cy="246490"/>
            <a:chOff x="1075006" y="3663165"/>
            <a:chExt cx="395640" cy="246490"/>
          </a:xfrm>
        </p:grpSpPr>
        <p:sp>
          <p:nvSpPr>
            <p:cNvPr id="108" name="Rectangle 107">
              <a:extLst>
                <a:ext uri="{FF2B5EF4-FFF2-40B4-BE49-F238E27FC236}">
                  <a16:creationId xmlns:a16="http://schemas.microsoft.com/office/drawing/2014/main" id="{F34D2919-25C5-054B-9C0C-B7861B5BD135}"/>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D8CA24C-8DF1-A84B-AE1D-B8F86B93EE47}"/>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8FF2AF3-9FF8-CC45-9295-7AFFD27C9A00}"/>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CEC4768-496F-7745-AE90-6A2F9FC1D6B5}"/>
                </a:ext>
              </a:extLst>
            </p:cNvPr>
            <p:cNvSpPr/>
            <p:nvPr/>
          </p:nvSpPr>
          <p:spPr>
            <a:xfrm>
              <a:off x="1310519"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9617840-3D2A-1244-9F9F-17DE383CE102}"/>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0770E69C-91DB-0549-8B55-65E665D3EFD2}"/>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grpSp>
        <p:nvGrpSpPr>
          <p:cNvPr id="115" name="Group 114">
            <a:extLst>
              <a:ext uri="{FF2B5EF4-FFF2-40B4-BE49-F238E27FC236}">
                <a16:creationId xmlns:a16="http://schemas.microsoft.com/office/drawing/2014/main" id="{02D0E41F-043A-0D47-9576-D9BDBD4136E3}"/>
              </a:ext>
            </a:extLst>
          </p:cNvPr>
          <p:cNvGrpSpPr/>
          <p:nvPr/>
        </p:nvGrpSpPr>
        <p:grpSpPr>
          <a:xfrm>
            <a:off x="1075006" y="3897617"/>
            <a:ext cx="395640" cy="246490"/>
            <a:chOff x="1075006" y="3663165"/>
            <a:chExt cx="395640" cy="246490"/>
          </a:xfrm>
        </p:grpSpPr>
        <p:sp>
          <p:nvSpPr>
            <p:cNvPr id="116" name="Rectangle 115">
              <a:extLst>
                <a:ext uri="{FF2B5EF4-FFF2-40B4-BE49-F238E27FC236}">
                  <a16:creationId xmlns:a16="http://schemas.microsoft.com/office/drawing/2014/main" id="{DC6FA6F6-46E8-4F4B-BACF-CAF4924F214E}"/>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A6144D9-883D-1C4F-BDDD-1D97CA43098E}"/>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98E609BC-721F-704D-8ABD-C8DA301F48B6}"/>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18EFF13-AC9E-514F-96A5-60DE14314C4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09D64A0-31D7-964C-AF28-28BA37B7C26A}"/>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035FB80-833A-9742-91FE-D2A9A9CA1F99}"/>
              </a:ext>
            </a:extLst>
          </p:cNvPr>
          <p:cNvGrpSpPr/>
          <p:nvPr/>
        </p:nvGrpSpPr>
        <p:grpSpPr>
          <a:xfrm>
            <a:off x="2016012" y="3894330"/>
            <a:ext cx="395640" cy="246490"/>
            <a:chOff x="1075006" y="3663165"/>
            <a:chExt cx="395640" cy="246490"/>
          </a:xfrm>
        </p:grpSpPr>
        <p:sp>
          <p:nvSpPr>
            <p:cNvPr id="122" name="Rectangle 121">
              <a:extLst>
                <a:ext uri="{FF2B5EF4-FFF2-40B4-BE49-F238E27FC236}">
                  <a16:creationId xmlns:a16="http://schemas.microsoft.com/office/drawing/2014/main" id="{C7108A12-8C2C-4348-AF10-4DF5466A4899}"/>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6FFB5D01-F082-E04A-AF36-8B3CF9AEC47A}"/>
                </a:ext>
              </a:extLst>
            </p:cNvPr>
            <p:cNvSpPr/>
            <p:nvPr/>
          </p:nvSpPr>
          <p:spPr>
            <a:xfrm>
              <a:off x="1153510"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BCAC2D76-DE9D-3344-9BCE-80BE9D33420A}"/>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516BEA7B-88BA-114A-A53A-E7F9BC441CE8}"/>
                </a:ext>
              </a:extLst>
            </p:cNvPr>
            <p:cNvSpPr/>
            <p:nvPr/>
          </p:nvSpPr>
          <p:spPr>
            <a:xfrm>
              <a:off x="1310519" y="3663165"/>
              <a:ext cx="81622" cy="24649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77E738EB-43C9-6941-9D27-6987A4041EA3}"/>
                </a:ext>
              </a:extLst>
            </p:cNvPr>
            <p:cNvSpPr/>
            <p:nvPr/>
          </p:nvSpPr>
          <p:spPr>
            <a:xfrm>
              <a:off x="1389024"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413727B9-54E9-0748-A1BD-824114D2E28D}"/>
              </a:ext>
            </a:extLst>
          </p:cNvPr>
          <p:cNvGrpSpPr/>
          <p:nvPr/>
        </p:nvGrpSpPr>
        <p:grpSpPr>
          <a:xfrm>
            <a:off x="2965640" y="3895208"/>
            <a:ext cx="395640" cy="246490"/>
            <a:chOff x="1075006" y="3663165"/>
            <a:chExt cx="395640" cy="246490"/>
          </a:xfrm>
        </p:grpSpPr>
        <p:sp>
          <p:nvSpPr>
            <p:cNvPr id="128" name="Rectangle 127">
              <a:extLst>
                <a:ext uri="{FF2B5EF4-FFF2-40B4-BE49-F238E27FC236}">
                  <a16:creationId xmlns:a16="http://schemas.microsoft.com/office/drawing/2014/main" id="{F2B0B67C-E2B8-C84B-A43D-F409C09E2458}"/>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1125805B-DE9D-9F48-9D6C-6440231A1DD7}"/>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6E0A8F5B-5977-4048-8686-A31AC4C5F643}"/>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DA8FFBA7-0656-ED4A-A2AC-B2391BB1142F}"/>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317470E-5D04-9747-8004-0F4F73F6C7A4}"/>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085F1124-5E44-5044-86FC-81CBD0B43887}"/>
              </a:ext>
            </a:extLst>
          </p:cNvPr>
          <p:cNvGrpSpPr/>
          <p:nvPr/>
        </p:nvGrpSpPr>
        <p:grpSpPr>
          <a:xfrm>
            <a:off x="3880762" y="3888094"/>
            <a:ext cx="395640" cy="246490"/>
            <a:chOff x="1075006" y="3663165"/>
            <a:chExt cx="395640" cy="246490"/>
          </a:xfrm>
        </p:grpSpPr>
        <p:sp>
          <p:nvSpPr>
            <p:cNvPr id="134" name="Rectangle 133">
              <a:extLst>
                <a:ext uri="{FF2B5EF4-FFF2-40B4-BE49-F238E27FC236}">
                  <a16:creationId xmlns:a16="http://schemas.microsoft.com/office/drawing/2014/main" id="{DB5BE00F-FE02-6A4A-A80F-A2713BEA7509}"/>
                </a:ext>
              </a:extLst>
            </p:cNvPr>
            <p:cNvSpPr/>
            <p:nvPr/>
          </p:nvSpPr>
          <p:spPr>
            <a:xfrm>
              <a:off x="1075006"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AE9B82F4-BBF3-F049-A25D-2C60586E58E2}"/>
                </a:ext>
              </a:extLst>
            </p:cNvPr>
            <p:cNvSpPr/>
            <p:nvPr/>
          </p:nvSpPr>
          <p:spPr>
            <a:xfrm>
              <a:off x="1153510"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5189470-657C-2F46-B90D-CC8D0DAEA589}"/>
                </a:ext>
              </a:extLst>
            </p:cNvPr>
            <p:cNvSpPr/>
            <p:nvPr/>
          </p:nvSpPr>
          <p:spPr>
            <a:xfrm>
              <a:off x="123201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55E632F1-AA3D-6E49-8DBC-A280FAD74031}"/>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3611DB6-08B6-D84A-8134-ED350D23246A}"/>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EEAB876B-D34A-E44F-A3D8-B6595A94DB25}"/>
              </a:ext>
            </a:extLst>
          </p:cNvPr>
          <p:cNvGrpSpPr/>
          <p:nvPr/>
        </p:nvGrpSpPr>
        <p:grpSpPr>
          <a:xfrm>
            <a:off x="4942536" y="3891250"/>
            <a:ext cx="395640" cy="246490"/>
            <a:chOff x="1075006" y="3663165"/>
            <a:chExt cx="395640" cy="246490"/>
          </a:xfrm>
        </p:grpSpPr>
        <p:sp>
          <p:nvSpPr>
            <p:cNvPr id="140" name="Rectangle 139">
              <a:extLst>
                <a:ext uri="{FF2B5EF4-FFF2-40B4-BE49-F238E27FC236}">
                  <a16:creationId xmlns:a16="http://schemas.microsoft.com/office/drawing/2014/main" id="{8D7ED561-5622-FB47-9D84-FE03CABC59EC}"/>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9B74087A-83A9-A044-8F41-FD6749E55384}"/>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E7CACE8-39E1-5344-BBAA-26390854AD34}"/>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EF593779-B2B1-A144-989B-2EC22AB56AEC}"/>
                </a:ext>
              </a:extLst>
            </p:cNvPr>
            <p:cNvSpPr/>
            <p:nvPr/>
          </p:nvSpPr>
          <p:spPr>
            <a:xfrm>
              <a:off x="1310519"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2638518A-3C55-D74F-960B-303C9F1E4E86}"/>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5A7948B4-6DEB-9246-908B-06883073E03B}"/>
              </a:ext>
            </a:extLst>
          </p:cNvPr>
          <p:cNvGrpSpPr/>
          <p:nvPr/>
        </p:nvGrpSpPr>
        <p:grpSpPr>
          <a:xfrm>
            <a:off x="6012934" y="3888094"/>
            <a:ext cx="395640" cy="246490"/>
            <a:chOff x="1075006" y="3663165"/>
            <a:chExt cx="395640" cy="246490"/>
          </a:xfrm>
        </p:grpSpPr>
        <p:sp>
          <p:nvSpPr>
            <p:cNvPr id="146" name="Rectangle 145">
              <a:extLst>
                <a:ext uri="{FF2B5EF4-FFF2-40B4-BE49-F238E27FC236}">
                  <a16:creationId xmlns:a16="http://schemas.microsoft.com/office/drawing/2014/main" id="{2909241C-2235-3D46-A94C-C25D60B6547A}"/>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D2151C88-F7F7-E243-B0E1-014536DCF92E}"/>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A62B0057-D365-174C-9B76-EFEE9C08583F}"/>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9FE17578-0494-2944-8CAC-0837E15EED93}"/>
                </a:ext>
              </a:extLst>
            </p:cNvPr>
            <p:cNvSpPr/>
            <p:nvPr/>
          </p:nvSpPr>
          <p:spPr>
            <a:xfrm>
              <a:off x="1310519"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52F77657-38FB-0146-BA09-505B6BC4C337}"/>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4D7CDD54-704E-E947-A42D-26B1D9504ABF}"/>
              </a:ext>
            </a:extLst>
          </p:cNvPr>
          <p:cNvGrpSpPr/>
          <p:nvPr/>
        </p:nvGrpSpPr>
        <p:grpSpPr>
          <a:xfrm>
            <a:off x="7135088" y="3888094"/>
            <a:ext cx="395640" cy="246490"/>
            <a:chOff x="1075006" y="3663165"/>
            <a:chExt cx="395640" cy="246490"/>
          </a:xfrm>
        </p:grpSpPr>
        <p:sp>
          <p:nvSpPr>
            <p:cNvPr id="152" name="Rectangle 151">
              <a:extLst>
                <a:ext uri="{FF2B5EF4-FFF2-40B4-BE49-F238E27FC236}">
                  <a16:creationId xmlns:a16="http://schemas.microsoft.com/office/drawing/2014/main" id="{F5B12AEB-8EEB-E24C-8E0D-2DF61F3B3C25}"/>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B60BFA27-DB8E-7F40-B722-74BEB95A8006}"/>
                </a:ext>
              </a:extLst>
            </p:cNvPr>
            <p:cNvSpPr/>
            <p:nvPr/>
          </p:nvSpPr>
          <p:spPr>
            <a:xfrm>
              <a:off x="1153510"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F232384-81C3-4B44-8EC0-2A0D4A05E035}"/>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63DAA06-AE32-F84F-8888-90B687E7D001}"/>
                </a:ext>
              </a:extLst>
            </p:cNvPr>
            <p:cNvSpPr/>
            <p:nvPr/>
          </p:nvSpPr>
          <p:spPr>
            <a:xfrm>
              <a:off x="1310519"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A8E0A982-5930-EF48-A760-DCC07A5BF60F}"/>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E0044280-5B6D-2841-B404-FE90083D7655}"/>
              </a:ext>
            </a:extLst>
          </p:cNvPr>
          <p:cNvGrpSpPr/>
          <p:nvPr/>
        </p:nvGrpSpPr>
        <p:grpSpPr>
          <a:xfrm>
            <a:off x="835225" y="5034471"/>
            <a:ext cx="7028616" cy="1200330"/>
            <a:chOff x="835225" y="5034471"/>
            <a:chExt cx="7028616" cy="1200330"/>
          </a:xfrm>
        </p:grpSpPr>
        <p:grpSp>
          <p:nvGrpSpPr>
            <p:cNvPr id="159" name="Group 158">
              <a:extLst>
                <a:ext uri="{FF2B5EF4-FFF2-40B4-BE49-F238E27FC236}">
                  <a16:creationId xmlns:a16="http://schemas.microsoft.com/office/drawing/2014/main" id="{A8C254CB-425D-B04A-BF8C-F89B3CA57AAF}"/>
                </a:ext>
              </a:extLst>
            </p:cNvPr>
            <p:cNvGrpSpPr/>
            <p:nvPr/>
          </p:nvGrpSpPr>
          <p:grpSpPr>
            <a:xfrm>
              <a:off x="835225" y="5034471"/>
              <a:ext cx="7028616" cy="1200330"/>
              <a:chOff x="743784" y="5034471"/>
              <a:chExt cx="7028616" cy="1200330"/>
            </a:xfrm>
          </p:grpSpPr>
          <p:grpSp>
            <p:nvGrpSpPr>
              <p:cNvPr id="164" name="Group 163">
                <a:extLst>
                  <a:ext uri="{FF2B5EF4-FFF2-40B4-BE49-F238E27FC236}">
                    <a16:creationId xmlns:a16="http://schemas.microsoft.com/office/drawing/2014/main" id="{2856C2B4-611B-B14C-9BB0-73478082A7B4}"/>
                  </a:ext>
                </a:extLst>
              </p:cNvPr>
              <p:cNvGrpSpPr/>
              <p:nvPr/>
            </p:nvGrpSpPr>
            <p:grpSpPr>
              <a:xfrm>
                <a:off x="743784" y="5034471"/>
                <a:ext cx="7028616" cy="1200330"/>
                <a:chOff x="299642" y="5034471"/>
                <a:chExt cx="7028616" cy="1200330"/>
              </a:xfrm>
            </p:grpSpPr>
            <p:grpSp>
              <p:nvGrpSpPr>
                <p:cNvPr id="166" name="Group 165">
                  <a:extLst>
                    <a:ext uri="{FF2B5EF4-FFF2-40B4-BE49-F238E27FC236}">
                      <a16:creationId xmlns:a16="http://schemas.microsoft.com/office/drawing/2014/main" id="{D999A4B1-09EA-8F49-90FB-DA4857962F72}"/>
                    </a:ext>
                  </a:extLst>
                </p:cNvPr>
                <p:cNvGrpSpPr/>
                <p:nvPr/>
              </p:nvGrpSpPr>
              <p:grpSpPr>
                <a:xfrm>
                  <a:off x="299642" y="5034471"/>
                  <a:ext cx="7028616" cy="1200330"/>
                  <a:chOff x="1355975" y="1209301"/>
                  <a:chExt cx="7028616" cy="1200330"/>
                </a:xfrm>
              </p:grpSpPr>
              <p:sp>
                <p:nvSpPr>
                  <p:cNvPr id="169" name="Rounded Rectangle 168">
                    <a:extLst>
                      <a:ext uri="{FF2B5EF4-FFF2-40B4-BE49-F238E27FC236}">
                        <a16:creationId xmlns:a16="http://schemas.microsoft.com/office/drawing/2014/main" id="{58ECAC51-D13B-454C-9C52-D86A3125CE46}"/>
                      </a:ext>
                    </a:extLst>
                  </p:cNvPr>
                  <p:cNvSpPr/>
                  <p:nvPr/>
                </p:nvSpPr>
                <p:spPr>
                  <a:xfrm>
                    <a:off x="1355975" y="1209301"/>
                    <a:ext cx="7028616" cy="1200330"/>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626D1368-9777-3847-B113-58C211B42C78}"/>
                          </a:ext>
                        </a:extLst>
                      </p:cNvPr>
                      <p:cNvSpPr txBox="1"/>
                      <p:nvPr/>
                    </p:nvSpPr>
                    <p:spPr>
                      <a:xfrm>
                        <a:off x="2276070" y="2033492"/>
                        <a:ext cx="1459054"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5</m:t>
                            </m:r>
                            <m:r>
                              <m:rPr>
                                <m:sty m:val="p"/>
                              </m:rPr>
                              <a:rPr lang="en-US" i="0" dirty="0" smtClean="0">
                                <a:latin typeface="Cambria Math" panose="02040503050406030204" pitchFamily="18" charset="0"/>
                              </a:rPr>
                              <m:t>M</m:t>
                            </m:r>
                          </m:oMath>
                        </a14:m>
                        <a:r>
                          <a:rPr lang="en-US" dirty="0"/>
                          <a:t> Passages</a:t>
                        </a:r>
                      </a:p>
                    </p:txBody>
                  </p:sp>
                </mc:Choice>
                <mc:Fallback xmlns="">
                  <p:sp>
                    <p:nvSpPr>
                      <p:cNvPr id="98" name="TextBox 97">
                        <a:extLst>
                          <a:ext uri="{FF2B5EF4-FFF2-40B4-BE49-F238E27FC236}">
                            <a16:creationId xmlns:a16="http://schemas.microsoft.com/office/drawing/2014/main" id="{1772E99E-D9E3-504C-8F04-28CBF71D3D2B}"/>
                          </a:ext>
                        </a:extLst>
                      </p:cNvPr>
                      <p:cNvSpPr txBox="1">
                        <a:spLocks noRot="1" noChangeAspect="1" noMove="1" noResize="1" noEditPoints="1" noAdjustHandles="1" noChangeArrowheads="1" noChangeShapeType="1" noTextEdit="1"/>
                      </p:cNvSpPr>
                      <p:nvPr/>
                    </p:nvSpPr>
                    <p:spPr>
                      <a:xfrm>
                        <a:off x="2276070" y="2033492"/>
                        <a:ext cx="1459054" cy="369332"/>
                      </a:xfrm>
                      <a:prstGeom prst="rect">
                        <a:avLst/>
                      </a:prstGeom>
                      <a:blipFill>
                        <a:blip r:embed="rId11"/>
                        <a:stretch>
                          <a:fillRect t="-6667" r="-260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EFFF5851-DB1A-CA44-8375-026795E4D6AF}"/>
                          </a:ext>
                        </a:extLst>
                      </p:cNvPr>
                      <p:cNvSpPr txBox="1"/>
                      <p:nvPr/>
                    </p:nvSpPr>
                    <p:spPr>
                      <a:xfrm>
                        <a:off x="6333794" y="2033492"/>
                        <a:ext cx="1250663" cy="369332"/>
                      </a:xfrm>
                      <a:prstGeom prst="rect">
                        <a:avLst/>
                      </a:prstGeom>
                      <a:noFill/>
                    </p:spPr>
                    <p:txBody>
                      <a:bodyPr wrap="none" rtlCol="0">
                        <a:spAutoFit/>
                      </a:bodyPr>
                      <a:lstStyle/>
                      <a:p>
                        <a14:m>
                          <m:oMath xmlns:m="http://schemas.openxmlformats.org/officeDocument/2006/math">
                            <m:r>
                              <m:rPr>
                                <m:nor/>
                              </m:rPr>
                              <a:rPr lang="en-US" dirty="0"/>
                              <m:t>2</m:t>
                            </m:r>
                            <m:r>
                              <m:rPr>
                                <m:nor/>
                              </m:rPr>
                              <a:rPr lang="en-US" dirty="0"/>
                              <m:t>M</m:t>
                            </m:r>
                          </m:oMath>
                        </a14:m>
                        <a:r>
                          <a:rPr lang="en-US" dirty="0"/>
                          <a:t> Tables</a:t>
                        </a:r>
                      </a:p>
                    </p:txBody>
                  </p:sp>
                </mc:Choice>
                <mc:Fallback xmlns="">
                  <p:sp>
                    <p:nvSpPr>
                      <p:cNvPr id="99" name="TextBox 98">
                        <a:extLst>
                          <a:ext uri="{FF2B5EF4-FFF2-40B4-BE49-F238E27FC236}">
                            <a16:creationId xmlns:a16="http://schemas.microsoft.com/office/drawing/2014/main" id="{A291E60E-B786-AA42-96AC-0E920F5D0C52}"/>
                          </a:ext>
                        </a:extLst>
                      </p:cNvPr>
                      <p:cNvSpPr txBox="1">
                        <a:spLocks noRot="1" noChangeAspect="1" noMove="1" noResize="1" noEditPoints="1" noAdjustHandles="1" noChangeArrowheads="1" noChangeShapeType="1" noTextEdit="1"/>
                      </p:cNvSpPr>
                      <p:nvPr/>
                    </p:nvSpPr>
                    <p:spPr>
                      <a:xfrm>
                        <a:off x="6333794" y="2033492"/>
                        <a:ext cx="1250663" cy="369332"/>
                      </a:xfrm>
                      <a:prstGeom prst="rect">
                        <a:avLst/>
                      </a:prstGeom>
                      <a:blipFill>
                        <a:blip r:embed="rId12"/>
                        <a:stretch>
                          <a:fillRect t="-6667" r="-3000" b="-23333"/>
                        </a:stretch>
                      </a:blipFill>
                    </p:spPr>
                    <p:txBody>
                      <a:bodyPr/>
                      <a:lstStyle/>
                      <a:p>
                        <a:r>
                          <a:rPr lang="en-US">
                            <a:noFill/>
                          </a:rPr>
                          <a:t> </a:t>
                        </a:r>
                      </a:p>
                    </p:txBody>
                  </p:sp>
                </mc:Fallback>
              </mc:AlternateContent>
              <p:pic>
                <p:nvPicPr>
                  <p:cNvPr id="172" name="Picture 171" descr="Icon&#10;&#10;Description automatically generated">
                    <a:extLst>
                      <a:ext uri="{FF2B5EF4-FFF2-40B4-BE49-F238E27FC236}">
                        <a16:creationId xmlns:a16="http://schemas.microsoft.com/office/drawing/2014/main" id="{28FF3A95-44A0-C641-B0DB-784E1501BB9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23416" y="1300766"/>
                    <a:ext cx="629853" cy="816841"/>
                  </a:xfrm>
                  <a:prstGeom prst="rect">
                    <a:avLst/>
                  </a:prstGeom>
                  <a:solidFill>
                    <a:schemeClr val="bg1"/>
                  </a:solidFill>
                </p:spPr>
              </p:pic>
              <p:pic>
                <p:nvPicPr>
                  <p:cNvPr id="173" name="Picture 172" descr="Icon&#10;&#10;Description automatically generated">
                    <a:extLst>
                      <a:ext uri="{FF2B5EF4-FFF2-40B4-BE49-F238E27FC236}">
                        <a16:creationId xmlns:a16="http://schemas.microsoft.com/office/drawing/2014/main" id="{E870F555-A9B4-A04F-B95E-225246B509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76141" y="1300766"/>
                    <a:ext cx="629853" cy="816841"/>
                  </a:xfrm>
                  <a:prstGeom prst="rect">
                    <a:avLst/>
                  </a:prstGeom>
                  <a:solidFill>
                    <a:schemeClr val="bg1"/>
                  </a:solidFill>
                </p:spPr>
              </p:pic>
              <p:pic>
                <p:nvPicPr>
                  <p:cNvPr id="174" name="Picture 173" descr="Text&#10;&#10;Description automatically generated with low confidence">
                    <a:extLst>
                      <a:ext uri="{FF2B5EF4-FFF2-40B4-BE49-F238E27FC236}">
                        <a16:creationId xmlns:a16="http://schemas.microsoft.com/office/drawing/2014/main" id="{CB9E1355-C832-2744-B6C8-6A4BAEFB85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81591" y="1346639"/>
                    <a:ext cx="770968" cy="770968"/>
                  </a:xfrm>
                  <a:prstGeom prst="rect">
                    <a:avLst/>
                  </a:prstGeom>
                </p:spPr>
              </p:pic>
              <p:pic>
                <p:nvPicPr>
                  <p:cNvPr id="188" name="Picture 187" descr="Text&#10;&#10;Description automatically generated with low confidence">
                    <a:extLst>
                      <a:ext uri="{FF2B5EF4-FFF2-40B4-BE49-F238E27FC236}">
                        <a16:creationId xmlns:a16="http://schemas.microsoft.com/office/drawing/2014/main" id="{5DCAABBD-80CC-8440-9DD9-8A399FD0ED6D}"/>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375431" y="1346639"/>
                    <a:ext cx="770968" cy="770968"/>
                  </a:xfrm>
                  <a:prstGeom prst="rect">
                    <a:avLst/>
                  </a:prstGeom>
                </p:spPr>
              </p:pic>
            </p:grpSp>
            <p:pic>
              <p:nvPicPr>
                <p:cNvPr id="167" name="Picture 166" descr="Icon&#10;&#10;Description automatically generated">
                  <a:extLst>
                    <a:ext uri="{FF2B5EF4-FFF2-40B4-BE49-F238E27FC236}">
                      <a16:creationId xmlns:a16="http://schemas.microsoft.com/office/drawing/2014/main" id="{92CEAACE-BFAA-AB47-A4FF-B01E8994218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72533" y="5125936"/>
                  <a:ext cx="629853" cy="816841"/>
                </a:xfrm>
                <a:prstGeom prst="rect">
                  <a:avLst/>
                </a:prstGeom>
                <a:solidFill>
                  <a:schemeClr val="bg1"/>
                </a:solidFill>
              </p:spPr>
            </p:pic>
            <p:pic>
              <p:nvPicPr>
                <p:cNvPr id="168" name="Picture 167" descr="Text&#10;&#10;Description automatically generated with low confidence">
                  <a:extLst>
                    <a:ext uri="{FF2B5EF4-FFF2-40B4-BE49-F238E27FC236}">
                      <a16:creationId xmlns:a16="http://schemas.microsoft.com/office/drawing/2014/main" id="{A4A4E630-9D67-E742-B9F8-F2CD0E50D20E}"/>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412940" y="5171809"/>
                  <a:ext cx="770968" cy="770968"/>
                </a:xfrm>
                <a:prstGeom prst="rect">
                  <a:avLst/>
                </a:prstGeom>
              </p:spPr>
            </p:pic>
          </p:grpSp>
          <p:pic>
            <p:nvPicPr>
              <p:cNvPr id="165" name="Picture 164" descr="Icon&#10;&#10;Description automatically generated">
                <a:extLst>
                  <a:ext uri="{FF2B5EF4-FFF2-40B4-BE49-F238E27FC236}">
                    <a16:creationId xmlns:a16="http://schemas.microsoft.com/office/drawing/2014/main" id="{C83BBEF5-EC98-8441-8B04-1620331B5C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8500" y="5125936"/>
                <a:ext cx="629853" cy="816841"/>
              </a:xfrm>
              <a:prstGeom prst="rect">
                <a:avLst/>
              </a:prstGeom>
              <a:solidFill>
                <a:schemeClr val="bg1"/>
              </a:solidFill>
            </p:spPr>
          </p:pic>
        </p:grpSp>
        <p:pic>
          <p:nvPicPr>
            <p:cNvPr id="160" name="Picture 159" descr="Logo&#10;&#10;Description automatically generated">
              <a:extLst>
                <a:ext uri="{FF2B5EF4-FFF2-40B4-BE49-F238E27FC236}">
                  <a16:creationId xmlns:a16="http://schemas.microsoft.com/office/drawing/2014/main" id="{4E30FAE2-29C3-924C-A79B-CE8C227176F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161" name="Picture 160" descr="Icon&#10;&#10;Description automatically generated">
              <a:extLst>
                <a:ext uri="{FF2B5EF4-FFF2-40B4-BE49-F238E27FC236}">
                  <a16:creationId xmlns:a16="http://schemas.microsoft.com/office/drawing/2014/main" id="{EC3CA25A-6E34-4645-93DD-1FA7C4B8AF1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162" name="Picture 161" descr="A person holding a basketball&#10;&#10;Description automatically generated">
              <a:extLst>
                <a:ext uri="{FF2B5EF4-FFF2-40B4-BE49-F238E27FC236}">
                  <a16:creationId xmlns:a16="http://schemas.microsoft.com/office/drawing/2014/main" id="{72697EC3-F3F2-A74E-AAF3-B2B8C5E857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163" name="Picture 162" descr="Logo&#10;&#10;Description automatically generated">
              <a:extLst>
                <a:ext uri="{FF2B5EF4-FFF2-40B4-BE49-F238E27FC236}">
                  <a16:creationId xmlns:a16="http://schemas.microsoft.com/office/drawing/2014/main" id="{F5DD01A2-388E-244B-A116-6A94B000BD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grpSp>
      <p:sp>
        <p:nvSpPr>
          <p:cNvPr id="83" name="Oval 82">
            <a:extLst>
              <a:ext uri="{FF2B5EF4-FFF2-40B4-BE49-F238E27FC236}">
                <a16:creationId xmlns:a16="http://schemas.microsoft.com/office/drawing/2014/main" id="{02728BDF-F410-3644-B725-BD7A3DA173EE}"/>
              </a:ext>
            </a:extLst>
          </p:cNvPr>
          <p:cNvSpPr/>
          <p:nvPr/>
        </p:nvSpPr>
        <p:spPr>
          <a:xfrm>
            <a:off x="4336994" y="2869386"/>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84" name="Footer Placeholder 9">
            <a:extLst>
              <a:ext uri="{FF2B5EF4-FFF2-40B4-BE49-F238E27FC236}">
                <a16:creationId xmlns:a16="http://schemas.microsoft.com/office/drawing/2014/main" id="{86EB05C5-2C7C-4C41-801C-B495A9460348}"/>
              </a:ext>
            </a:extLst>
          </p:cNvPr>
          <p:cNvSpPr>
            <a:spLocks noGrp="1"/>
          </p:cNvSpPr>
          <p:nvPr>
            <p:ph type="ftr" sz="quarter" idx="11"/>
          </p:nvPr>
        </p:nvSpPr>
        <p:spPr>
          <a:xfrm>
            <a:off x="628650" y="6356351"/>
            <a:ext cx="7067550" cy="365125"/>
          </a:xfrm>
        </p:spPr>
        <p:txBody>
          <a:bodyPr/>
          <a:lstStyle/>
          <a:p>
            <a:r>
              <a:rPr lang="en-US" dirty="0" err="1"/>
              <a:t>Asai</a:t>
            </a:r>
            <a:r>
              <a:rPr lang="en-US" dirty="0"/>
              <a:t> et al. 2020, </a:t>
            </a:r>
            <a:r>
              <a:rPr lang="en-US" dirty="0" err="1"/>
              <a:t>Xiong</a:t>
            </a:r>
            <a:r>
              <a:rPr lang="en-US" dirty="0"/>
              <a:t> et al. 2020</a:t>
            </a:r>
          </a:p>
        </p:txBody>
      </p:sp>
    </p:spTree>
    <p:extLst>
      <p:ext uri="{BB962C8B-B14F-4D97-AF65-F5344CB8AC3E}">
        <p14:creationId xmlns:p14="http://schemas.microsoft.com/office/powerpoint/2010/main" val="3157725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EE86-F84F-EF4A-AC78-FD301A5D6FD0}"/>
              </a:ext>
            </a:extLst>
          </p:cNvPr>
          <p:cNvSpPr>
            <a:spLocks noGrp="1"/>
          </p:cNvSpPr>
          <p:nvPr>
            <p:ph type="title"/>
          </p:nvPr>
        </p:nvSpPr>
        <p:spPr/>
        <p:txBody>
          <a:bodyPr/>
          <a:lstStyle/>
          <a:p>
            <a:r>
              <a:rPr lang="en-US" dirty="0"/>
              <a:t>Multi-Hop Retriever [Baseline]</a:t>
            </a:r>
          </a:p>
        </p:txBody>
      </p:sp>
      <p:sp>
        <p:nvSpPr>
          <p:cNvPr id="4" name="Slide Number Placeholder 3">
            <a:extLst>
              <a:ext uri="{FF2B5EF4-FFF2-40B4-BE49-F238E27FC236}">
                <a16:creationId xmlns:a16="http://schemas.microsoft.com/office/drawing/2014/main" id="{3BAE4A98-254F-2D40-8F84-EECA46D05D59}"/>
              </a:ext>
            </a:extLst>
          </p:cNvPr>
          <p:cNvSpPr>
            <a:spLocks noGrp="1"/>
          </p:cNvSpPr>
          <p:nvPr>
            <p:ph type="sldNum" sz="quarter" idx="12"/>
          </p:nvPr>
        </p:nvSpPr>
        <p:spPr/>
        <p:txBody>
          <a:bodyPr/>
          <a:lstStyle/>
          <a:p>
            <a:fld id="{4FAB73BC-B049-4115-A692-8D63A059BFB8}" type="slidenum">
              <a:rPr lang="en-US" smtClean="0"/>
              <a:t>16</a:t>
            </a:fld>
            <a:endParaRPr lang="en-US"/>
          </a:p>
        </p:txBody>
      </p:sp>
      <p:sp>
        <p:nvSpPr>
          <p:cNvPr id="63" name="TextBox 62">
            <a:extLst>
              <a:ext uri="{FF2B5EF4-FFF2-40B4-BE49-F238E27FC236}">
                <a16:creationId xmlns:a16="http://schemas.microsoft.com/office/drawing/2014/main" id="{F4F6CEE2-474A-2848-9058-A175CBBAD590}"/>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sp>
        <p:nvSpPr>
          <p:cNvPr id="191" name="Rectangle 190">
            <a:extLst>
              <a:ext uri="{FF2B5EF4-FFF2-40B4-BE49-F238E27FC236}">
                <a16:creationId xmlns:a16="http://schemas.microsoft.com/office/drawing/2014/main" id="{423C9C25-CAFF-6943-AC1D-38A8BDAECF72}"/>
              </a:ext>
            </a:extLst>
          </p:cNvPr>
          <p:cNvSpPr/>
          <p:nvPr/>
        </p:nvSpPr>
        <p:spPr>
          <a:xfrm>
            <a:off x="835225" y="4288582"/>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sp>
        <p:nvSpPr>
          <p:cNvPr id="1058" name="Up Arrow 1057">
            <a:extLst>
              <a:ext uri="{FF2B5EF4-FFF2-40B4-BE49-F238E27FC236}">
                <a16:creationId xmlns:a16="http://schemas.microsoft.com/office/drawing/2014/main" id="{741028B8-FDD1-4149-BF9C-C1AF864BB8B1}"/>
              </a:ext>
            </a:extLst>
          </p:cNvPr>
          <p:cNvSpPr/>
          <p:nvPr/>
        </p:nvSpPr>
        <p:spPr>
          <a:xfrm>
            <a:off x="1111074"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Up Arrow 192">
            <a:extLst>
              <a:ext uri="{FF2B5EF4-FFF2-40B4-BE49-F238E27FC236}">
                <a16:creationId xmlns:a16="http://schemas.microsoft.com/office/drawing/2014/main" id="{2ECD210D-9E2E-6841-9EBF-C2E94113413A}"/>
              </a:ext>
            </a:extLst>
          </p:cNvPr>
          <p:cNvSpPr/>
          <p:nvPr/>
        </p:nvSpPr>
        <p:spPr>
          <a:xfrm>
            <a:off x="205037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Up Arrow 193">
            <a:extLst>
              <a:ext uri="{FF2B5EF4-FFF2-40B4-BE49-F238E27FC236}">
                <a16:creationId xmlns:a16="http://schemas.microsoft.com/office/drawing/2014/main" id="{DF2FADBC-2B1E-7944-9F82-0AB737707D0F}"/>
              </a:ext>
            </a:extLst>
          </p:cNvPr>
          <p:cNvSpPr/>
          <p:nvPr/>
        </p:nvSpPr>
        <p:spPr>
          <a:xfrm>
            <a:off x="3010005"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Up Arrow 194">
            <a:extLst>
              <a:ext uri="{FF2B5EF4-FFF2-40B4-BE49-F238E27FC236}">
                <a16:creationId xmlns:a16="http://schemas.microsoft.com/office/drawing/2014/main" id="{1A166B89-4F38-8945-B63B-B3188737DFB9}"/>
              </a:ext>
            </a:extLst>
          </p:cNvPr>
          <p:cNvSpPr/>
          <p:nvPr/>
        </p:nvSpPr>
        <p:spPr>
          <a:xfrm>
            <a:off x="3936812"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Up Arrow 195">
            <a:extLst>
              <a:ext uri="{FF2B5EF4-FFF2-40B4-BE49-F238E27FC236}">
                <a16:creationId xmlns:a16="http://schemas.microsoft.com/office/drawing/2014/main" id="{9A27A0E0-83B8-934F-83ED-809F2CF1BA27}"/>
              </a:ext>
            </a:extLst>
          </p:cNvPr>
          <p:cNvSpPr/>
          <p:nvPr/>
        </p:nvSpPr>
        <p:spPr>
          <a:xfrm>
            <a:off x="4977987"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Up Arrow 196">
            <a:extLst>
              <a:ext uri="{FF2B5EF4-FFF2-40B4-BE49-F238E27FC236}">
                <a16:creationId xmlns:a16="http://schemas.microsoft.com/office/drawing/2014/main" id="{741DD7CB-DB44-534F-9DF7-26CC74F0A8A6}"/>
              </a:ext>
            </a:extLst>
          </p:cNvPr>
          <p:cNvSpPr/>
          <p:nvPr/>
        </p:nvSpPr>
        <p:spPr>
          <a:xfrm>
            <a:off x="6055250"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Up Arrow 197">
            <a:extLst>
              <a:ext uri="{FF2B5EF4-FFF2-40B4-BE49-F238E27FC236}">
                <a16:creationId xmlns:a16="http://schemas.microsoft.com/office/drawing/2014/main" id="{91E39382-A550-114B-B987-CE8A6DCEB30D}"/>
              </a:ext>
            </a:extLst>
          </p:cNvPr>
          <p:cNvSpPr/>
          <p:nvPr/>
        </p:nvSpPr>
        <p:spPr>
          <a:xfrm>
            <a:off x="7186689" y="4758021"/>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0" name="Group 1059">
            <a:extLst>
              <a:ext uri="{FF2B5EF4-FFF2-40B4-BE49-F238E27FC236}">
                <a16:creationId xmlns:a16="http://schemas.microsoft.com/office/drawing/2014/main" id="{F4F50DFA-4B6B-254C-A580-F72DE1A363D4}"/>
              </a:ext>
            </a:extLst>
          </p:cNvPr>
          <p:cNvGrpSpPr/>
          <p:nvPr/>
        </p:nvGrpSpPr>
        <p:grpSpPr>
          <a:xfrm>
            <a:off x="1075006" y="3897617"/>
            <a:ext cx="395640" cy="246490"/>
            <a:chOff x="1075006" y="3663165"/>
            <a:chExt cx="395640" cy="246490"/>
          </a:xfrm>
        </p:grpSpPr>
        <p:sp>
          <p:nvSpPr>
            <p:cNvPr id="1059" name="Rectangle 1058">
              <a:extLst>
                <a:ext uri="{FF2B5EF4-FFF2-40B4-BE49-F238E27FC236}">
                  <a16:creationId xmlns:a16="http://schemas.microsoft.com/office/drawing/2014/main" id="{1330F864-708D-F74A-A0DE-AA53BE440A32}"/>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198767AB-627E-D54B-AB35-7F6500B17FA1}"/>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462AAA9B-CA0B-424D-9486-65683C3BCB71}"/>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B7B1E775-A4BE-DC45-AB7A-9FEED8C8159C}"/>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776EA019-B730-1D46-A15B-2D8265576631}"/>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7F1F2B34-41BA-284B-BFA2-C68DECDF02ED}"/>
              </a:ext>
            </a:extLst>
          </p:cNvPr>
          <p:cNvGrpSpPr/>
          <p:nvPr/>
        </p:nvGrpSpPr>
        <p:grpSpPr>
          <a:xfrm>
            <a:off x="2016012" y="3894330"/>
            <a:ext cx="395640" cy="246490"/>
            <a:chOff x="1075006" y="3663165"/>
            <a:chExt cx="395640" cy="246490"/>
          </a:xfrm>
        </p:grpSpPr>
        <p:sp>
          <p:nvSpPr>
            <p:cNvPr id="224" name="Rectangle 223">
              <a:extLst>
                <a:ext uri="{FF2B5EF4-FFF2-40B4-BE49-F238E27FC236}">
                  <a16:creationId xmlns:a16="http://schemas.microsoft.com/office/drawing/2014/main" id="{0A6B242F-9A84-6543-A9AE-9F509DBE426E}"/>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33766C25-657D-1049-8E40-18E2EE55D09D}"/>
                </a:ext>
              </a:extLst>
            </p:cNvPr>
            <p:cNvSpPr/>
            <p:nvPr/>
          </p:nvSpPr>
          <p:spPr>
            <a:xfrm>
              <a:off x="1153510"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D1433C7F-A122-3943-8F35-37FC7996CB43}"/>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0C73332D-DB71-AC4D-9616-CF6DA2B91696}"/>
                </a:ext>
              </a:extLst>
            </p:cNvPr>
            <p:cNvSpPr/>
            <p:nvPr/>
          </p:nvSpPr>
          <p:spPr>
            <a:xfrm>
              <a:off x="1310519" y="3663165"/>
              <a:ext cx="81622" cy="24649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7CA0DC60-9892-EE47-9E82-765F40E9B7EC}"/>
                </a:ext>
              </a:extLst>
            </p:cNvPr>
            <p:cNvSpPr/>
            <p:nvPr/>
          </p:nvSpPr>
          <p:spPr>
            <a:xfrm>
              <a:off x="1389024"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5C09F579-BC1B-154D-974A-26C881B11495}"/>
              </a:ext>
            </a:extLst>
          </p:cNvPr>
          <p:cNvGrpSpPr/>
          <p:nvPr/>
        </p:nvGrpSpPr>
        <p:grpSpPr>
          <a:xfrm>
            <a:off x="2965640" y="3895208"/>
            <a:ext cx="395640" cy="246490"/>
            <a:chOff x="1075006" y="3663165"/>
            <a:chExt cx="395640" cy="246490"/>
          </a:xfrm>
        </p:grpSpPr>
        <p:sp>
          <p:nvSpPr>
            <p:cNvPr id="230" name="Rectangle 229">
              <a:extLst>
                <a:ext uri="{FF2B5EF4-FFF2-40B4-BE49-F238E27FC236}">
                  <a16:creationId xmlns:a16="http://schemas.microsoft.com/office/drawing/2014/main" id="{1B4DBEEE-A843-BC41-867E-C2DED2692A6D}"/>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F69E3DA6-820E-294F-93AB-87040A6E0095}"/>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B681807F-E99B-0A4F-8DB4-937B87196F06}"/>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730B8BF5-C922-3447-AFB5-3A38001C415F}"/>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22DB680-B4EE-0748-916E-B761E5C6055C}"/>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E2A81BFB-4984-3B4B-AB9C-74F8D81EB85B}"/>
              </a:ext>
            </a:extLst>
          </p:cNvPr>
          <p:cNvGrpSpPr/>
          <p:nvPr/>
        </p:nvGrpSpPr>
        <p:grpSpPr>
          <a:xfrm>
            <a:off x="3880762" y="3888094"/>
            <a:ext cx="395640" cy="246490"/>
            <a:chOff x="1075006" y="3663165"/>
            <a:chExt cx="395640" cy="246490"/>
          </a:xfrm>
        </p:grpSpPr>
        <p:sp>
          <p:nvSpPr>
            <p:cNvPr id="236" name="Rectangle 235">
              <a:extLst>
                <a:ext uri="{FF2B5EF4-FFF2-40B4-BE49-F238E27FC236}">
                  <a16:creationId xmlns:a16="http://schemas.microsoft.com/office/drawing/2014/main" id="{3D2FBFFB-3691-0C47-AB27-0375CDC25AF3}"/>
                </a:ext>
              </a:extLst>
            </p:cNvPr>
            <p:cNvSpPr/>
            <p:nvPr/>
          </p:nvSpPr>
          <p:spPr>
            <a:xfrm>
              <a:off x="1075006"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61BD2B1C-F88C-8A4A-B68F-D38953087B41}"/>
                </a:ext>
              </a:extLst>
            </p:cNvPr>
            <p:cNvSpPr/>
            <p:nvPr/>
          </p:nvSpPr>
          <p:spPr>
            <a:xfrm>
              <a:off x="1153510"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34B1200F-A455-3F42-B73E-035226638F02}"/>
                </a:ext>
              </a:extLst>
            </p:cNvPr>
            <p:cNvSpPr/>
            <p:nvPr/>
          </p:nvSpPr>
          <p:spPr>
            <a:xfrm>
              <a:off x="123201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1C629BC5-BE49-E54F-9C9B-8FE719BAD0CB}"/>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FAEB0D2A-23B5-3046-98C2-F55EC68515EF}"/>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1" name="Group 240">
            <a:extLst>
              <a:ext uri="{FF2B5EF4-FFF2-40B4-BE49-F238E27FC236}">
                <a16:creationId xmlns:a16="http://schemas.microsoft.com/office/drawing/2014/main" id="{E68E64CA-48FE-6B46-8C36-F9A93888206E}"/>
              </a:ext>
            </a:extLst>
          </p:cNvPr>
          <p:cNvGrpSpPr/>
          <p:nvPr/>
        </p:nvGrpSpPr>
        <p:grpSpPr>
          <a:xfrm>
            <a:off x="4942536" y="3891250"/>
            <a:ext cx="395640" cy="246490"/>
            <a:chOff x="1075006" y="3663165"/>
            <a:chExt cx="395640" cy="246490"/>
          </a:xfrm>
        </p:grpSpPr>
        <p:sp>
          <p:nvSpPr>
            <p:cNvPr id="242" name="Rectangle 241">
              <a:extLst>
                <a:ext uri="{FF2B5EF4-FFF2-40B4-BE49-F238E27FC236}">
                  <a16:creationId xmlns:a16="http://schemas.microsoft.com/office/drawing/2014/main" id="{98500954-BAE4-A64D-9C75-CE2157E56390}"/>
                </a:ext>
              </a:extLst>
            </p:cNvPr>
            <p:cNvSpPr/>
            <p:nvPr/>
          </p:nvSpPr>
          <p:spPr>
            <a:xfrm>
              <a:off x="1075006"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793F2848-0D55-594D-AD8F-BF0048FF97A0}"/>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545295F8-7FC5-8843-AC12-BEDB9FDF7956}"/>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D112F2E6-90A3-E145-B23E-745031A804A6}"/>
                </a:ext>
              </a:extLst>
            </p:cNvPr>
            <p:cNvSpPr/>
            <p:nvPr/>
          </p:nvSpPr>
          <p:spPr>
            <a:xfrm>
              <a:off x="1310519"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30739851-5615-6346-9E4C-4CBBC9088870}"/>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54DFF770-187F-0645-9B51-E7A85BE44871}"/>
              </a:ext>
            </a:extLst>
          </p:cNvPr>
          <p:cNvGrpSpPr/>
          <p:nvPr/>
        </p:nvGrpSpPr>
        <p:grpSpPr>
          <a:xfrm>
            <a:off x="6012934" y="3888094"/>
            <a:ext cx="395640" cy="246490"/>
            <a:chOff x="1075006" y="3663165"/>
            <a:chExt cx="395640" cy="246490"/>
          </a:xfrm>
        </p:grpSpPr>
        <p:sp>
          <p:nvSpPr>
            <p:cNvPr id="248" name="Rectangle 247">
              <a:extLst>
                <a:ext uri="{FF2B5EF4-FFF2-40B4-BE49-F238E27FC236}">
                  <a16:creationId xmlns:a16="http://schemas.microsoft.com/office/drawing/2014/main" id="{963D05D8-4476-9C4F-A2A5-6B2762CD099D}"/>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10A40EDD-9825-E249-9275-0B6DDC3D1B13}"/>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A30B83B3-B158-C94E-9CD4-ACF33B07E5ED}"/>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68EAF5A1-CF10-014E-857E-A8D5F4FBF0CA}"/>
                </a:ext>
              </a:extLst>
            </p:cNvPr>
            <p:cNvSpPr/>
            <p:nvPr/>
          </p:nvSpPr>
          <p:spPr>
            <a:xfrm>
              <a:off x="1310519"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23709857-2C99-1D4D-9C79-F4929EE06199}"/>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A3047313-6212-B749-B3B2-E60A5768E949}"/>
              </a:ext>
            </a:extLst>
          </p:cNvPr>
          <p:cNvGrpSpPr/>
          <p:nvPr/>
        </p:nvGrpSpPr>
        <p:grpSpPr>
          <a:xfrm>
            <a:off x="7135088" y="3888094"/>
            <a:ext cx="395640" cy="246490"/>
            <a:chOff x="1075006" y="3663165"/>
            <a:chExt cx="395640" cy="246490"/>
          </a:xfrm>
        </p:grpSpPr>
        <p:sp>
          <p:nvSpPr>
            <p:cNvPr id="254" name="Rectangle 253">
              <a:extLst>
                <a:ext uri="{FF2B5EF4-FFF2-40B4-BE49-F238E27FC236}">
                  <a16:creationId xmlns:a16="http://schemas.microsoft.com/office/drawing/2014/main" id="{26A8F3B1-E734-C44A-802D-C65C9F1EEFAF}"/>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A3EBFE3B-593D-0346-A0FA-10EBA51116F3}"/>
                </a:ext>
              </a:extLst>
            </p:cNvPr>
            <p:cNvSpPr/>
            <p:nvPr/>
          </p:nvSpPr>
          <p:spPr>
            <a:xfrm>
              <a:off x="1153510"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6B17884B-E74E-BE4B-A0CA-5BD6910D64A3}"/>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87977161-DCD3-754C-9C2B-D199CA476467}"/>
                </a:ext>
              </a:extLst>
            </p:cNvPr>
            <p:cNvSpPr/>
            <p:nvPr/>
          </p:nvSpPr>
          <p:spPr>
            <a:xfrm>
              <a:off x="1310519"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42F7333-9306-FE42-A4C2-AE5F2B20C1F8}"/>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1" name="Oval 1060">
            <a:extLst>
              <a:ext uri="{FF2B5EF4-FFF2-40B4-BE49-F238E27FC236}">
                <a16:creationId xmlns:a16="http://schemas.microsoft.com/office/drawing/2014/main" id="{5E6AFDA5-1DE1-7B42-AE72-70A4B407FF06}"/>
              </a:ext>
            </a:extLst>
          </p:cNvPr>
          <p:cNvSpPr/>
          <p:nvPr/>
        </p:nvSpPr>
        <p:spPr>
          <a:xfrm>
            <a:off x="2738200" y="3781280"/>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3" name="Straight Arrow Connector 1062">
            <a:extLst>
              <a:ext uri="{FF2B5EF4-FFF2-40B4-BE49-F238E27FC236}">
                <a16:creationId xmlns:a16="http://schemas.microsoft.com/office/drawing/2014/main" id="{E0006B90-58FC-234B-B669-F18ECA7B254B}"/>
              </a:ext>
            </a:extLst>
          </p:cNvPr>
          <p:cNvCxnSpPr>
            <a:cxnSpLocks/>
            <a:stCxn id="110" idx="2"/>
            <a:endCxn id="1061" idx="0"/>
          </p:cNvCxnSpPr>
          <p:nvPr/>
        </p:nvCxnSpPr>
        <p:spPr>
          <a:xfrm flipH="1">
            <a:off x="3198248" y="2500122"/>
            <a:ext cx="880333" cy="1281158"/>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E1BF270-BB3C-E842-988C-9D2E58055E86}"/>
              </a:ext>
            </a:extLst>
          </p:cNvPr>
          <p:cNvSpPr/>
          <p:nvPr/>
        </p:nvSpPr>
        <p:spPr>
          <a:xfrm>
            <a:off x="1579794" y="3089569"/>
            <a:ext cx="2096414" cy="461665"/>
          </a:xfrm>
          <a:prstGeom prst="rect">
            <a:avLst/>
          </a:prstGeom>
        </p:spPr>
        <p:txBody>
          <a:bodyPr wrap="square">
            <a:spAutoFit/>
          </a:bodyPr>
          <a:lstStyle/>
          <a:p>
            <a:r>
              <a:rPr lang="en-US" sz="1200" dirty="0">
                <a:latin typeface="Arial" panose="020B0604020202020204" pitchFamily="34" charset="0"/>
              </a:rPr>
              <a:t>The Lakers play their home games at </a:t>
            </a:r>
            <a:r>
              <a:rPr lang="en-US" sz="1200" dirty="0">
                <a:solidFill>
                  <a:srgbClr val="7030A0"/>
                </a:solidFill>
                <a:latin typeface="Arial" panose="020B0604020202020204" pitchFamily="34" charset="0"/>
              </a:rPr>
              <a:t>Staples Center</a:t>
            </a:r>
            <a:endParaRPr lang="en-US" sz="1200" dirty="0"/>
          </a:p>
        </p:txBody>
      </p:sp>
      <p:sp>
        <p:nvSpPr>
          <p:cNvPr id="99" name="Rectangle 98">
            <a:extLst>
              <a:ext uri="{FF2B5EF4-FFF2-40B4-BE49-F238E27FC236}">
                <a16:creationId xmlns:a16="http://schemas.microsoft.com/office/drawing/2014/main" id="{4AB56E2B-A76D-E843-8443-1FBB92B9DDE0}"/>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grpSp>
        <p:nvGrpSpPr>
          <p:cNvPr id="107" name="Group 106">
            <a:extLst>
              <a:ext uri="{FF2B5EF4-FFF2-40B4-BE49-F238E27FC236}">
                <a16:creationId xmlns:a16="http://schemas.microsoft.com/office/drawing/2014/main" id="{59F1A14A-882E-A242-AAE6-D91A5F5DB20F}"/>
              </a:ext>
            </a:extLst>
          </p:cNvPr>
          <p:cNvGrpSpPr/>
          <p:nvPr/>
        </p:nvGrpSpPr>
        <p:grpSpPr>
          <a:xfrm>
            <a:off x="3880762" y="2253632"/>
            <a:ext cx="395640" cy="246490"/>
            <a:chOff x="1075006" y="3663165"/>
            <a:chExt cx="395640" cy="246490"/>
          </a:xfrm>
        </p:grpSpPr>
        <p:sp>
          <p:nvSpPr>
            <p:cNvPr id="108" name="Rectangle 107">
              <a:extLst>
                <a:ext uri="{FF2B5EF4-FFF2-40B4-BE49-F238E27FC236}">
                  <a16:creationId xmlns:a16="http://schemas.microsoft.com/office/drawing/2014/main" id="{C5708822-0EE6-7042-8874-E06B6A11E20C}"/>
                </a:ext>
              </a:extLst>
            </p:cNvPr>
            <p:cNvSpPr/>
            <p:nvPr/>
          </p:nvSpPr>
          <p:spPr>
            <a:xfrm>
              <a:off x="1075006" y="3663165"/>
              <a:ext cx="81622" cy="246490"/>
            </a:xfrm>
            <a:prstGeom prst="rect">
              <a:avLst/>
            </a:prstGeom>
            <a:solidFill>
              <a:srgbClr val="E4EB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5AABB0F-31DA-CC41-9DC2-69D37C493785}"/>
                </a:ext>
              </a:extLst>
            </p:cNvPr>
            <p:cNvSpPr/>
            <p:nvPr/>
          </p:nvSpPr>
          <p:spPr>
            <a:xfrm>
              <a:off x="1153510" y="3663165"/>
              <a:ext cx="81622" cy="24649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3D741A2-B4BE-624A-86C9-37D79575F8D5}"/>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362AE65-75F3-AE4F-9CED-379CBC3D550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9D909D4-1107-7A48-95A0-469807AD802B}"/>
                </a:ext>
              </a:extLst>
            </p:cNvPr>
            <p:cNvSpPr/>
            <p:nvPr/>
          </p:nvSpPr>
          <p:spPr>
            <a:xfrm>
              <a:off x="138902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18608A4-4353-854F-96C8-3A641C05A7FD}"/>
              </a:ext>
            </a:extLst>
          </p:cNvPr>
          <p:cNvGrpSpPr/>
          <p:nvPr/>
        </p:nvGrpSpPr>
        <p:grpSpPr>
          <a:xfrm>
            <a:off x="835225" y="5034471"/>
            <a:ext cx="7028616" cy="1200330"/>
            <a:chOff x="835225" y="5034471"/>
            <a:chExt cx="7028616" cy="1200330"/>
          </a:xfrm>
        </p:grpSpPr>
        <p:grpSp>
          <p:nvGrpSpPr>
            <p:cNvPr id="175" name="Group 174">
              <a:extLst>
                <a:ext uri="{FF2B5EF4-FFF2-40B4-BE49-F238E27FC236}">
                  <a16:creationId xmlns:a16="http://schemas.microsoft.com/office/drawing/2014/main" id="{8F62AB84-13D4-3948-88E9-BF50F3F9B4CB}"/>
                </a:ext>
              </a:extLst>
            </p:cNvPr>
            <p:cNvGrpSpPr/>
            <p:nvPr/>
          </p:nvGrpSpPr>
          <p:grpSpPr>
            <a:xfrm>
              <a:off x="835225" y="5034471"/>
              <a:ext cx="7028616" cy="1200330"/>
              <a:chOff x="743784" y="5034471"/>
              <a:chExt cx="7028616" cy="1200330"/>
            </a:xfrm>
          </p:grpSpPr>
          <p:grpSp>
            <p:nvGrpSpPr>
              <p:cNvPr id="176" name="Group 175">
                <a:extLst>
                  <a:ext uri="{FF2B5EF4-FFF2-40B4-BE49-F238E27FC236}">
                    <a16:creationId xmlns:a16="http://schemas.microsoft.com/office/drawing/2014/main" id="{502342BE-4784-2F41-B23A-B4096DBB8778}"/>
                  </a:ext>
                </a:extLst>
              </p:cNvPr>
              <p:cNvGrpSpPr/>
              <p:nvPr/>
            </p:nvGrpSpPr>
            <p:grpSpPr>
              <a:xfrm>
                <a:off x="743784" y="5034471"/>
                <a:ext cx="7028616" cy="1200330"/>
                <a:chOff x="299642" y="5034471"/>
                <a:chExt cx="7028616" cy="1200330"/>
              </a:xfrm>
            </p:grpSpPr>
            <p:grpSp>
              <p:nvGrpSpPr>
                <p:cNvPr id="178" name="Group 177">
                  <a:extLst>
                    <a:ext uri="{FF2B5EF4-FFF2-40B4-BE49-F238E27FC236}">
                      <a16:creationId xmlns:a16="http://schemas.microsoft.com/office/drawing/2014/main" id="{2EFE9F23-D041-E443-B9EC-E5E4E5BBE99F}"/>
                    </a:ext>
                  </a:extLst>
                </p:cNvPr>
                <p:cNvGrpSpPr/>
                <p:nvPr/>
              </p:nvGrpSpPr>
              <p:grpSpPr>
                <a:xfrm>
                  <a:off x="299642" y="5034471"/>
                  <a:ext cx="7028616" cy="1200330"/>
                  <a:chOff x="1355975" y="1209301"/>
                  <a:chExt cx="7028616" cy="1200330"/>
                </a:xfrm>
              </p:grpSpPr>
              <p:sp>
                <p:nvSpPr>
                  <p:cNvPr id="181" name="Rounded Rectangle 180">
                    <a:extLst>
                      <a:ext uri="{FF2B5EF4-FFF2-40B4-BE49-F238E27FC236}">
                        <a16:creationId xmlns:a16="http://schemas.microsoft.com/office/drawing/2014/main" id="{6913A196-1891-0C4D-86CE-EDA8A47F1C5D}"/>
                      </a:ext>
                    </a:extLst>
                  </p:cNvPr>
                  <p:cNvSpPr/>
                  <p:nvPr/>
                </p:nvSpPr>
                <p:spPr>
                  <a:xfrm>
                    <a:off x="1355975" y="1209301"/>
                    <a:ext cx="7028616" cy="1200330"/>
                  </a:xfrm>
                  <a:prstGeom prst="roundRect">
                    <a:avLst>
                      <a:gd name="adj" fmla="val 12629"/>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D264B674-7E0E-9F4B-A520-2A3281B02FE3}"/>
                          </a:ext>
                        </a:extLst>
                      </p:cNvPr>
                      <p:cNvSpPr txBox="1"/>
                      <p:nvPr/>
                    </p:nvSpPr>
                    <p:spPr>
                      <a:xfrm>
                        <a:off x="2276070" y="2033492"/>
                        <a:ext cx="1459054"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5</m:t>
                            </m:r>
                            <m:r>
                              <m:rPr>
                                <m:sty m:val="p"/>
                              </m:rPr>
                              <a:rPr lang="en-US" i="0" dirty="0" smtClean="0">
                                <a:latin typeface="Cambria Math" panose="02040503050406030204" pitchFamily="18" charset="0"/>
                              </a:rPr>
                              <m:t>M</m:t>
                            </m:r>
                          </m:oMath>
                        </a14:m>
                        <a:r>
                          <a:rPr lang="en-US" dirty="0"/>
                          <a:t> Passages</a:t>
                        </a:r>
                      </a:p>
                    </p:txBody>
                  </p:sp>
                </mc:Choice>
                <mc:Fallback xmlns="">
                  <p:sp>
                    <p:nvSpPr>
                      <p:cNvPr id="98" name="TextBox 97">
                        <a:extLst>
                          <a:ext uri="{FF2B5EF4-FFF2-40B4-BE49-F238E27FC236}">
                            <a16:creationId xmlns:a16="http://schemas.microsoft.com/office/drawing/2014/main" id="{1772E99E-D9E3-504C-8F04-28CBF71D3D2B}"/>
                          </a:ext>
                        </a:extLst>
                      </p:cNvPr>
                      <p:cNvSpPr txBox="1">
                        <a:spLocks noRot="1" noChangeAspect="1" noMove="1" noResize="1" noEditPoints="1" noAdjustHandles="1" noChangeArrowheads="1" noChangeShapeType="1" noTextEdit="1"/>
                      </p:cNvSpPr>
                      <p:nvPr/>
                    </p:nvSpPr>
                    <p:spPr>
                      <a:xfrm>
                        <a:off x="2276070" y="2033492"/>
                        <a:ext cx="1459054" cy="369332"/>
                      </a:xfrm>
                      <a:prstGeom prst="rect">
                        <a:avLst/>
                      </a:prstGeom>
                      <a:blipFill>
                        <a:blip r:embed="rId11"/>
                        <a:stretch>
                          <a:fillRect t="-6667" r="-260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BD974887-E1A4-4643-BB61-DFD73583FF99}"/>
                          </a:ext>
                        </a:extLst>
                      </p:cNvPr>
                      <p:cNvSpPr txBox="1"/>
                      <p:nvPr/>
                    </p:nvSpPr>
                    <p:spPr>
                      <a:xfrm>
                        <a:off x="6333794" y="2033492"/>
                        <a:ext cx="1250663" cy="369332"/>
                      </a:xfrm>
                      <a:prstGeom prst="rect">
                        <a:avLst/>
                      </a:prstGeom>
                      <a:noFill/>
                    </p:spPr>
                    <p:txBody>
                      <a:bodyPr wrap="none" rtlCol="0">
                        <a:spAutoFit/>
                      </a:bodyPr>
                      <a:lstStyle/>
                      <a:p>
                        <a14:m>
                          <m:oMath xmlns:m="http://schemas.openxmlformats.org/officeDocument/2006/math">
                            <m:r>
                              <m:rPr>
                                <m:nor/>
                              </m:rPr>
                              <a:rPr lang="en-US" dirty="0"/>
                              <m:t>2</m:t>
                            </m:r>
                            <m:r>
                              <m:rPr>
                                <m:nor/>
                              </m:rPr>
                              <a:rPr lang="en-US" dirty="0"/>
                              <m:t>M</m:t>
                            </m:r>
                          </m:oMath>
                        </a14:m>
                        <a:r>
                          <a:rPr lang="en-US" dirty="0"/>
                          <a:t> Tables</a:t>
                        </a:r>
                      </a:p>
                    </p:txBody>
                  </p:sp>
                </mc:Choice>
                <mc:Fallback xmlns="">
                  <p:sp>
                    <p:nvSpPr>
                      <p:cNvPr id="99" name="TextBox 98">
                        <a:extLst>
                          <a:ext uri="{FF2B5EF4-FFF2-40B4-BE49-F238E27FC236}">
                            <a16:creationId xmlns:a16="http://schemas.microsoft.com/office/drawing/2014/main" id="{A291E60E-B786-AA42-96AC-0E920F5D0C52}"/>
                          </a:ext>
                        </a:extLst>
                      </p:cNvPr>
                      <p:cNvSpPr txBox="1">
                        <a:spLocks noRot="1" noChangeAspect="1" noMove="1" noResize="1" noEditPoints="1" noAdjustHandles="1" noChangeArrowheads="1" noChangeShapeType="1" noTextEdit="1"/>
                      </p:cNvSpPr>
                      <p:nvPr/>
                    </p:nvSpPr>
                    <p:spPr>
                      <a:xfrm>
                        <a:off x="6333794" y="2033492"/>
                        <a:ext cx="1250663" cy="369332"/>
                      </a:xfrm>
                      <a:prstGeom prst="rect">
                        <a:avLst/>
                      </a:prstGeom>
                      <a:blipFill>
                        <a:blip r:embed="rId12"/>
                        <a:stretch>
                          <a:fillRect t="-6667" r="-3000" b="-23333"/>
                        </a:stretch>
                      </a:blipFill>
                    </p:spPr>
                    <p:txBody>
                      <a:bodyPr/>
                      <a:lstStyle/>
                      <a:p>
                        <a:r>
                          <a:rPr lang="en-US">
                            <a:noFill/>
                          </a:rPr>
                          <a:t> </a:t>
                        </a:r>
                      </a:p>
                    </p:txBody>
                  </p:sp>
                </mc:Fallback>
              </mc:AlternateContent>
              <p:pic>
                <p:nvPicPr>
                  <p:cNvPr id="184" name="Picture 183" descr="Icon&#10;&#10;Description automatically generated">
                    <a:extLst>
                      <a:ext uri="{FF2B5EF4-FFF2-40B4-BE49-F238E27FC236}">
                        <a16:creationId xmlns:a16="http://schemas.microsoft.com/office/drawing/2014/main" id="{FFF16F8B-AD63-324D-9EE5-CFDBBEE6B33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23416" y="1300766"/>
                    <a:ext cx="629853" cy="816841"/>
                  </a:xfrm>
                  <a:prstGeom prst="rect">
                    <a:avLst/>
                  </a:prstGeom>
                  <a:solidFill>
                    <a:schemeClr val="bg1"/>
                  </a:solidFill>
                </p:spPr>
              </p:pic>
              <p:pic>
                <p:nvPicPr>
                  <p:cNvPr id="185" name="Picture 184" descr="Icon&#10;&#10;Description automatically generated">
                    <a:extLst>
                      <a:ext uri="{FF2B5EF4-FFF2-40B4-BE49-F238E27FC236}">
                        <a16:creationId xmlns:a16="http://schemas.microsoft.com/office/drawing/2014/main" id="{0DBDFE80-619A-C84D-8958-3FD566B5A5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76141" y="1300766"/>
                    <a:ext cx="629853" cy="816841"/>
                  </a:xfrm>
                  <a:prstGeom prst="rect">
                    <a:avLst/>
                  </a:prstGeom>
                  <a:solidFill>
                    <a:schemeClr val="bg1"/>
                  </a:solidFill>
                </p:spPr>
              </p:pic>
              <p:pic>
                <p:nvPicPr>
                  <p:cNvPr id="186" name="Picture 185" descr="Text&#10;&#10;Description automatically generated with low confidence">
                    <a:extLst>
                      <a:ext uri="{FF2B5EF4-FFF2-40B4-BE49-F238E27FC236}">
                        <a16:creationId xmlns:a16="http://schemas.microsoft.com/office/drawing/2014/main" id="{D82FDDF6-AB88-BE4B-B16D-F92190A59C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81591" y="1346639"/>
                    <a:ext cx="770968" cy="770968"/>
                  </a:xfrm>
                  <a:prstGeom prst="rect">
                    <a:avLst/>
                  </a:prstGeom>
                </p:spPr>
              </p:pic>
              <p:pic>
                <p:nvPicPr>
                  <p:cNvPr id="187" name="Picture 186" descr="Text&#10;&#10;Description automatically generated with low confidence">
                    <a:extLst>
                      <a:ext uri="{FF2B5EF4-FFF2-40B4-BE49-F238E27FC236}">
                        <a16:creationId xmlns:a16="http://schemas.microsoft.com/office/drawing/2014/main" id="{D5CE9281-CB05-E042-9C3A-E1AF65FFAC11}"/>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375431" y="1346639"/>
                    <a:ext cx="770968" cy="770968"/>
                  </a:xfrm>
                  <a:prstGeom prst="rect">
                    <a:avLst/>
                  </a:prstGeom>
                </p:spPr>
              </p:pic>
            </p:grpSp>
            <p:pic>
              <p:nvPicPr>
                <p:cNvPr id="179" name="Picture 178" descr="Icon&#10;&#10;Description automatically generated">
                  <a:extLst>
                    <a:ext uri="{FF2B5EF4-FFF2-40B4-BE49-F238E27FC236}">
                      <a16:creationId xmlns:a16="http://schemas.microsoft.com/office/drawing/2014/main" id="{2ACA15D7-0891-E843-BA7D-62D4F3B5DB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72533" y="5125936"/>
                  <a:ext cx="629853" cy="816841"/>
                </a:xfrm>
                <a:prstGeom prst="rect">
                  <a:avLst/>
                </a:prstGeom>
                <a:solidFill>
                  <a:schemeClr val="bg1"/>
                </a:solidFill>
              </p:spPr>
            </p:pic>
            <p:pic>
              <p:nvPicPr>
                <p:cNvPr id="180" name="Picture 179" descr="Text&#10;&#10;Description automatically generated with low confidence">
                  <a:extLst>
                    <a:ext uri="{FF2B5EF4-FFF2-40B4-BE49-F238E27FC236}">
                      <a16:creationId xmlns:a16="http://schemas.microsoft.com/office/drawing/2014/main" id="{EB895941-11F0-3D48-BF0A-FE8DA48B5210}"/>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6412940" y="5171809"/>
                  <a:ext cx="770968" cy="770968"/>
                </a:xfrm>
                <a:prstGeom prst="rect">
                  <a:avLst/>
                </a:prstGeom>
              </p:spPr>
            </p:pic>
          </p:grpSp>
          <p:pic>
            <p:nvPicPr>
              <p:cNvPr id="177" name="Picture 176" descr="Icon&#10;&#10;Description automatically generated">
                <a:extLst>
                  <a:ext uri="{FF2B5EF4-FFF2-40B4-BE49-F238E27FC236}">
                    <a16:creationId xmlns:a16="http://schemas.microsoft.com/office/drawing/2014/main" id="{34ABE7B5-F358-0640-95F1-584917DA354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8500" y="5125936"/>
                <a:ext cx="629853" cy="816841"/>
              </a:xfrm>
              <a:prstGeom prst="rect">
                <a:avLst/>
              </a:prstGeom>
              <a:solidFill>
                <a:schemeClr val="bg1"/>
              </a:solidFill>
            </p:spPr>
          </p:pic>
        </p:grpSp>
        <p:pic>
          <p:nvPicPr>
            <p:cNvPr id="113" name="Picture 112" descr="Logo&#10;&#10;Description automatically generated">
              <a:extLst>
                <a:ext uri="{FF2B5EF4-FFF2-40B4-BE49-F238E27FC236}">
                  <a16:creationId xmlns:a16="http://schemas.microsoft.com/office/drawing/2014/main" id="{67C84F64-F960-1048-A29E-974FEB9DC32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1524" y="5347940"/>
              <a:ext cx="563907" cy="372831"/>
            </a:xfrm>
            <a:prstGeom prst="rect">
              <a:avLst/>
            </a:prstGeom>
          </p:spPr>
        </p:pic>
        <p:pic>
          <p:nvPicPr>
            <p:cNvPr id="114" name="Picture 113" descr="Icon&#10;&#10;Description automatically generated">
              <a:extLst>
                <a:ext uri="{FF2B5EF4-FFF2-40B4-BE49-F238E27FC236}">
                  <a16:creationId xmlns:a16="http://schemas.microsoft.com/office/drawing/2014/main" id="{D93A50B1-F0E2-D84F-8FCC-372FF75C0EA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7169" y="5212331"/>
              <a:ext cx="646331" cy="646331"/>
            </a:xfrm>
            <a:prstGeom prst="rect">
              <a:avLst/>
            </a:prstGeom>
          </p:spPr>
        </p:pic>
        <p:pic>
          <p:nvPicPr>
            <p:cNvPr id="115" name="Picture 114" descr="A person holding a basketball&#10;&#10;Description automatically generated">
              <a:extLst>
                <a:ext uri="{FF2B5EF4-FFF2-40B4-BE49-F238E27FC236}">
                  <a16:creationId xmlns:a16="http://schemas.microsoft.com/office/drawing/2014/main" id="{695178B4-DBD8-0F4D-BCBF-5FB1F1D9F56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35447" y="5280819"/>
              <a:ext cx="556768" cy="507071"/>
            </a:xfrm>
            <a:prstGeom prst="rect">
              <a:avLst/>
            </a:prstGeom>
          </p:spPr>
        </p:pic>
        <p:pic>
          <p:nvPicPr>
            <p:cNvPr id="116" name="Picture 115" descr="Logo&#10;&#10;Description automatically generated">
              <a:extLst>
                <a:ext uri="{FF2B5EF4-FFF2-40B4-BE49-F238E27FC236}">
                  <a16:creationId xmlns:a16="http://schemas.microsoft.com/office/drawing/2014/main" id="{1ED5C7EC-1129-C04C-8037-CD8C2654CCE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66777" y="5335160"/>
              <a:ext cx="623608" cy="398387"/>
            </a:xfrm>
            <a:prstGeom prst="rect">
              <a:avLst/>
            </a:prstGeom>
          </p:spPr>
        </p:pic>
      </p:grpSp>
      <p:sp>
        <p:nvSpPr>
          <p:cNvPr id="83" name="Oval 82">
            <a:extLst>
              <a:ext uri="{FF2B5EF4-FFF2-40B4-BE49-F238E27FC236}">
                <a16:creationId xmlns:a16="http://schemas.microsoft.com/office/drawing/2014/main" id="{660922EE-15E8-354E-A2FA-6E2C3408539A}"/>
              </a:ext>
            </a:extLst>
          </p:cNvPr>
          <p:cNvSpPr/>
          <p:nvPr/>
        </p:nvSpPr>
        <p:spPr>
          <a:xfrm>
            <a:off x="3639301" y="2835128"/>
            <a:ext cx="282272" cy="25444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84" name="Footer Placeholder 9">
            <a:extLst>
              <a:ext uri="{FF2B5EF4-FFF2-40B4-BE49-F238E27FC236}">
                <a16:creationId xmlns:a16="http://schemas.microsoft.com/office/drawing/2014/main" id="{F26C0CCB-A36A-EF4D-BD83-4DEBDB33D919}"/>
              </a:ext>
            </a:extLst>
          </p:cNvPr>
          <p:cNvSpPr>
            <a:spLocks noGrp="1"/>
          </p:cNvSpPr>
          <p:nvPr>
            <p:ph type="ftr" sz="quarter" idx="11"/>
          </p:nvPr>
        </p:nvSpPr>
        <p:spPr>
          <a:xfrm>
            <a:off x="628650" y="6356351"/>
            <a:ext cx="7067550" cy="365125"/>
          </a:xfrm>
        </p:spPr>
        <p:txBody>
          <a:bodyPr/>
          <a:lstStyle/>
          <a:p>
            <a:r>
              <a:rPr lang="en-US" dirty="0" err="1"/>
              <a:t>Asai</a:t>
            </a:r>
            <a:r>
              <a:rPr lang="en-US" dirty="0"/>
              <a:t> et al. 2020, </a:t>
            </a:r>
            <a:r>
              <a:rPr lang="en-US" dirty="0" err="1"/>
              <a:t>Xiong</a:t>
            </a:r>
            <a:r>
              <a:rPr lang="en-US" dirty="0"/>
              <a:t> et al. 2020</a:t>
            </a:r>
          </a:p>
        </p:txBody>
      </p:sp>
    </p:spTree>
    <p:extLst>
      <p:ext uri="{BB962C8B-B14F-4D97-AF65-F5344CB8AC3E}">
        <p14:creationId xmlns:p14="http://schemas.microsoft.com/office/powerpoint/2010/main" val="854366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7061B-1C1A-DF4A-8375-3B5DF4848F57}"/>
              </a:ext>
            </a:extLst>
          </p:cNvPr>
          <p:cNvSpPr>
            <a:spLocks noGrp="1"/>
          </p:cNvSpPr>
          <p:nvPr>
            <p:ph type="title"/>
          </p:nvPr>
        </p:nvSpPr>
        <p:spPr/>
        <p:txBody>
          <a:bodyPr/>
          <a:lstStyle/>
          <a:p>
            <a:r>
              <a:rPr lang="en-US" dirty="0"/>
              <a:t>Single-Hop Retriever [Ours]</a:t>
            </a:r>
          </a:p>
        </p:txBody>
      </p:sp>
      <p:sp>
        <p:nvSpPr>
          <p:cNvPr id="4" name="Slide Number Placeholder 3">
            <a:extLst>
              <a:ext uri="{FF2B5EF4-FFF2-40B4-BE49-F238E27FC236}">
                <a16:creationId xmlns:a16="http://schemas.microsoft.com/office/drawing/2014/main" id="{15496881-1CDD-FE44-8906-210333054559}"/>
              </a:ext>
            </a:extLst>
          </p:cNvPr>
          <p:cNvSpPr>
            <a:spLocks noGrp="1"/>
          </p:cNvSpPr>
          <p:nvPr>
            <p:ph type="sldNum" sz="quarter" idx="12"/>
          </p:nvPr>
        </p:nvSpPr>
        <p:spPr/>
        <p:txBody>
          <a:bodyPr/>
          <a:lstStyle/>
          <a:p>
            <a:fld id="{4FAB73BC-B049-4115-A692-8D63A059BFB8}" type="slidenum">
              <a:rPr lang="en-US" smtClean="0"/>
              <a:t>17</a:t>
            </a:fld>
            <a:endParaRPr lang="en-US"/>
          </a:p>
        </p:txBody>
      </p:sp>
      <p:sp>
        <p:nvSpPr>
          <p:cNvPr id="5" name="TextBox 4">
            <a:extLst>
              <a:ext uri="{FF2B5EF4-FFF2-40B4-BE49-F238E27FC236}">
                <a16:creationId xmlns:a16="http://schemas.microsoft.com/office/drawing/2014/main" id="{8B7FD32F-B8B7-F949-AA2A-435D3A2D8885}"/>
              </a:ext>
            </a:extLst>
          </p:cNvPr>
          <p:cNvSpPr txBox="1"/>
          <p:nvPr/>
        </p:nvSpPr>
        <p:spPr>
          <a:xfrm>
            <a:off x="893847" y="1058301"/>
            <a:ext cx="7346704" cy="646331"/>
          </a:xfrm>
          <a:prstGeom prst="rect">
            <a:avLst/>
          </a:prstGeom>
          <a:noFill/>
        </p:spPr>
        <p:txBody>
          <a:bodyPr wrap="square" rtlCol="0">
            <a:spAutoFit/>
          </a:bodyPr>
          <a:lstStyle/>
          <a:p>
            <a:r>
              <a:rPr lang="en-US" dirty="0"/>
              <a:t>Q: What is the home stadium of Lebron James in the NBA season suspended by COVID? </a:t>
            </a:r>
          </a:p>
        </p:txBody>
      </p:sp>
      <p:grpSp>
        <p:nvGrpSpPr>
          <p:cNvPr id="22" name="Group 21">
            <a:extLst>
              <a:ext uri="{FF2B5EF4-FFF2-40B4-BE49-F238E27FC236}">
                <a16:creationId xmlns:a16="http://schemas.microsoft.com/office/drawing/2014/main" id="{3DD89ED2-1195-7149-977C-4FAB125017D0}"/>
              </a:ext>
            </a:extLst>
          </p:cNvPr>
          <p:cNvGrpSpPr/>
          <p:nvPr/>
        </p:nvGrpSpPr>
        <p:grpSpPr>
          <a:xfrm>
            <a:off x="3663367" y="5510361"/>
            <a:ext cx="629853" cy="816841"/>
            <a:chOff x="628649" y="3890217"/>
            <a:chExt cx="629853" cy="816841"/>
          </a:xfrm>
        </p:grpSpPr>
        <p:pic>
          <p:nvPicPr>
            <p:cNvPr id="9" name="Picture 8" descr="Icon&#10;&#10;Description automatically generated">
              <a:extLst>
                <a:ext uri="{FF2B5EF4-FFF2-40B4-BE49-F238E27FC236}">
                  <a16:creationId xmlns:a16="http://schemas.microsoft.com/office/drawing/2014/main" id="{419F1245-17E8-1C4C-A929-464356A75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49" y="3890217"/>
              <a:ext cx="629853" cy="816841"/>
            </a:xfrm>
            <a:prstGeom prst="rect">
              <a:avLst/>
            </a:prstGeom>
            <a:solidFill>
              <a:schemeClr val="bg1"/>
            </a:solidFill>
          </p:spPr>
        </p:pic>
        <p:pic>
          <p:nvPicPr>
            <p:cNvPr id="11" name="Picture 10" descr="Icon&#10;&#10;Description automatically generated">
              <a:extLst>
                <a:ext uri="{FF2B5EF4-FFF2-40B4-BE49-F238E27FC236}">
                  <a16:creationId xmlns:a16="http://schemas.microsoft.com/office/drawing/2014/main" id="{2C8CF083-AB4E-D04E-9EDE-EDA3665B0F89}"/>
                </a:ext>
              </a:extLst>
            </p:cNvPr>
            <p:cNvPicPr>
              <a:picLocks noChangeAspect="1"/>
            </p:cNvPicPr>
            <p:nvPr/>
          </p:nvPicPr>
          <p:blipFill rotWithShape="1">
            <a:blip r:embed="rId3">
              <a:extLst>
                <a:ext uri="{28A0092B-C50C-407E-A947-70E740481C1C}">
                  <a14:useLocalDpi xmlns:a14="http://schemas.microsoft.com/office/drawing/2010/main" val="0"/>
                </a:ext>
              </a:extLst>
            </a:blip>
            <a:srcRect l="24874" r="17594"/>
            <a:stretch/>
          </p:blipFill>
          <p:spPr>
            <a:xfrm>
              <a:off x="758848" y="3999324"/>
              <a:ext cx="371847" cy="646331"/>
            </a:xfrm>
            <a:prstGeom prst="rect">
              <a:avLst/>
            </a:prstGeom>
          </p:spPr>
        </p:pic>
      </p:grpSp>
      <p:grpSp>
        <p:nvGrpSpPr>
          <p:cNvPr id="23" name="Group 22">
            <a:extLst>
              <a:ext uri="{FF2B5EF4-FFF2-40B4-BE49-F238E27FC236}">
                <a16:creationId xmlns:a16="http://schemas.microsoft.com/office/drawing/2014/main" id="{4B3DE4BE-298D-034D-8956-72163D08C0D7}"/>
              </a:ext>
            </a:extLst>
          </p:cNvPr>
          <p:cNvGrpSpPr/>
          <p:nvPr/>
        </p:nvGrpSpPr>
        <p:grpSpPr>
          <a:xfrm>
            <a:off x="886971" y="4870779"/>
            <a:ext cx="638517" cy="816841"/>
            <a:chOff x="701240" y="5519148"/>
            <a:chExt cx="638517" cy="816841"/>
          </a:xfrm>
        </p:grpSpPr>
        <p:pic>
          <p:nvPicPr>
            <p:cNvPr id="8" name="Picture 7" descr="Icon&#10;&#10;Description automatically generated">
              <a:extLst>
                <a:ext uri="{FF2B5EF4-FFF2-40B4-BE49-F238E27FC236}">
                  <a16:creationId xmlns:a16="http://schemas.microsoft.com/office/drawing/2014/main" id="{595434CC-1BF1-4347-9D3E-0BCA0614C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04" y="5519148"/>
              <a:ext cx="629853" cy="816841"/>
            </a:xfrm>
            <a:prstGeom prst="rect">
              <a:avLst/>
            </a:prstGeom>
            <a:solidFill>
              <a:schemeClr val="bg1"/>
            </a:solidFill>
          </p:spPr>
        </p:pic>
        <p:pic>
          <p:nvPicPr>
            <p:cNvPr id="13" name="Picture 12" descr="Logo&#10;&#10;Description automatically generated">
              <a:extLst>
                <a:ext uri="{FF2B5EF4-FFF2-40B4-BE49-F238E27FC236}">
                  <a16:creationId xmlns:a16="http://schemas.microsoft.com/office/drawing/2014/main" id="{81B26724-2FD1-7442-B6E1-0EF25A743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40" y="5728374"/>
              <a:ext cx="623608" cy="398387"/>
            </a:xfrm>
            <a:prstGeom prst="rect">
              <a:avLst/>
            </a:prstGeom>
          </p:spPr>
        </p:pic>
      </p:grpSp>
      <p:grpSp>
        <p:nvGrpSpPr>
          <p:cNvPr id="21" name="Group 20">
            <a:extLst>
              <a:ext uri="{FF2B5EF4-FFF2-40B4-BE49-F238E27FC236}">
                <a16:creationId xmlns:a16="http://schemas.microsoft.com/office/drawing/2014/main" id="{3529B815-30FF-FE47-8FE1-79F66443F279}"/>
              </a:ext>
            </a:extLst>
          </p:cNvPr>
          <p:cNvGrpSpPr/>
          <p:nvPr/>
        </p:nvGrpSpPr>
        <p:grpSpPr>
          <a:xfrm>
            <a:off x="2287422" y="4870779"/>
            <a:ext cx="629853" cy="816841"/>
            <a:chOff x="1682653" y="4707058"/>
            <a:chExt cx="629853" cy="816841"/>
          </a:xfrm>
        </p:grpSpPr>
        <p:pic>
          <p:nvPicPr>
            <p:cNvPr id="7" name="Picture 6" descr="Icon&#10;&#10;Description automatically generated">
              <a:extLst>
                <a:ext uri="{FF2B5EF4-FFF2-40B4-BE49-F238E27FC236}">
                  <a16:creationId xmlns:a16="http://schemas.microsoft.com/office/drawing/2014/main" id="{C0F82178-485D-9D4C-8D93-FC445CCB5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653" y="4707058"/>
              <a:ext cx="629853" cy="816841"/>
            </a:xfrm>
            <a:prstGeom prst="rect">
              <a:avLst/>
            </a:prstGeom>
            <a:solidFill>
              <a:schemeClr val="bg1"/>
            </a:solidFill>
          </p:spPr>
        </p:pic>
        <p:pic>
          <p:nvPicPr>
            <p:cNvPr id="19" name="Picture 18" descr="A person holding a basketball&#10;&#10;Description automatically generated">
              <a:extLst>
                <a:ext uri="{FF2B5EF4-FFF2-40B4-BE49-F238E27FC236}">
                  <a16:creationId xmlns:a16="http://schemas.microsoft.com/office/drawing/2014/main" id="{2F7D0B8B-9C37-4342-ACEB-CD176CD95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2293" y="4879953"/>
              <a:ext cx="556768" cy="507071"/>
            </a:xfrm>
            <a:prstGeom prst="rect">
              <a:avLst/>
            </a:prstGeom>
          </p:spPr>
        </p:pic>
      </p:grpSp>
      <p:pic>
        <p:nvPicPr>
          <p:cNvPr id="25" name="Picture 24" descr="Text&#10;&#10;Description automatically generated with low confidence">
            <a:extLst>
              <a:ext uri="{FF2B5EF4-FFF2-40B4-BE49-F238E27FC236}">
                <a16:creationId xmlns:a16="http://schemas.microsoft.com/office/drawing/2014/main" id="{4B77CDE7-1BF6-CA4A-8CD5-ACAA7A011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6042" y="4447380"/>
            <a:ext cx="646331" cy="646331"/>
          </a:xfrm>
          <a:prstGeom prst="rect">
            <a:avLst/>
          </a:prstGeom>
        </p:spPr>
      </p:pic>
      <p:sp>
        <p:nvSpPr>
          <p:cNvPr id="20" name="TextBox 19">
            <a:extLst>
              <a:ext uri="{FF2B5EF4-FFF2-40B4-BE49-F238E27FC236}">
                <a16:creationId xmlns:a16="http://schemas.microsoft.com/office/drawing/2014/main" id="{70F3E20F-EA2B-EB4E-B81A-177250D18B77}"/>
              </a:ext>
            </a:extLst>
          </p:cNvPr>
          <p:cNvSpPr txBox="1"/>
          <p:nvPr/>
        </p:nvSpPr>
        <p:spPr>
          <a:xfrm>
            <a:off x="3635558" y="4209873"/>
            <a:ext cx="707245" cy="307777"/>
          </a:xfrm>
          <a:prstGeom prst="rect">
            <a:avLst/>
          </a:prstGeom>
          <a:noFill/>
        </p:spPr>
        <p:txBody>
          <a:bodyPr wrap="none" rtlCol="0">
            <a:spAutoFit/>
          </a:bodyPr>
          <a:lstStyle/>
          <a:p>
            <a:r>
              <a:rPr lang="en-US" sz="1400" dirty="0"/>
              <a:t>Teams</a:t>
            </a:r>
          </a:p>
        </p:txBody>
      </p:sp>
      <p:pic>
        <p:nvPicPr>
          <p:cNvPr id="37" name="Picture 36" descr="Text&#10;&#10;Description automatically generated with low confidence">
            <a:extLst>
              <a:ext uri="{FF2B5EF4-FFF2-40B4-BE49-F238E27FC236}">
                <a16:creationId xmlns:a16="http://schemas.microsoft.com/office/drawing/2014/main" id="{9F943AD1-FCD6-9544-A392-3E62F40229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5177" y="4491428"/>
            <a:ext cx="646331" cy="646331"/>
          </a:xfrm>
          <a:prstGeom prst="rect">
            <a:avLst/>
          </a:prstGeom>
        </p:spPr>
      </p:pic>
      <p:sp>
        <p:nvSpPr>
          <p:cNvPr id="38" name="TextBox 37">
            <a:extLst>
              <a:ext uri="{FF2B5EF4-FFF2-40B4-BE49-F238E27FC236}">
                <a16:creationId xmlns:a16="http://schemas.microsoft.com/office/drawing/2014/main" id="{AEB7E1AE-A2C4-1544-88B5-0470F58B6D6B}"/>
              </a:ext>
            </a:extLst>
          </p:cNvPr>
          <p:cNvSpPr txBox="1"/>
          <p:nvPr/>
        </p:nvSpPr>
        <p:spPr>
          <a:xfrm>
            <a:off x="6636758" y="4262547"/>
            <a:ext cx="835485" cy="307777"/>
          </a:xfrm>
          <a:prstGeom prst="rect">
            <a:avLst/>
          </a:prstGeom>
          <a:noFill/>
        </p:spPr>
        <p:txBody>
          <a:bodyPr wrap="none" rtlCol="0">
            <a:spAutoFit/>
          </a:bodyPr>
          <a:lstStyle/>
          <a:p>
            <a:r>
              <a:rPr lang="en-US" sz="1400" dirty="0"/>
              <a:t>Coaches</a:t>
            </a:r>
          </a:p>
        </p:txBody>
      </p:sp>
      <p:grpSp>
        <p:nvGrpSpPr>
          <p:cNvPr id="72" name="Group 71">
            <a:extLst>
              <a:ext uri="{FF2B5EF4-FFF2-40B4-BE49-F238E27FC236}">
                <a16:creationId xmlns:a16="http://schemas.microsoft.com/office/drawing/2014/main" id="{D9C50596-5E37-5742-8CA2-F90198C6AB91}"/>
              </a:ext>
            </a:extLst>
          </p:cNvPr>
          <p:cNvGrpSpPr/>
          <p:nvPr/>
        </p:nvGrpSpPr>
        <p:grpSpPr>
          <a:xfrm>
            <a:off x="5185079" y="4888788"/>
            <a:ext cx="629853" cy="816841"/>
            <a:chOff x="4064489" y="4710744"/>
            <a:chExt cx="629853" cy="816841"/>
          </a:xfrm>
        </p:grpSpPr>
        <p:pic>
          <p:nvPicPr>
            <p:cNvPr id="35" name="Picture 34" descr="Icon&#10;&#10;Description automatically generated">
              <a:extLst>
                <a:ext uri="{FF2B5EF4-FFF2-40B4-BE49-F238E27FC236}">
                  <a16:creationId xmlns:a16="http://schemas.microsoft.com/office/drawing/2014/main" id="{F272FD7A-111D-EB42-AE9C-F66311521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89" y="4710744"/>
              <a:ext cx="629853" cy="816841"/>
            </a:xfrm>
            <a:prstGeom prst="rect">
              <a:avLst/>
            </a:prstGeom>
            <a:solidFill>
              <a:schemeClr val="bg1"/>
            </a:solidFill>
          </p:spPr>
        </p:pic>
        <p:pic>
          <p:nvPicPr>
            <p:cNvPr id="26" name="Picture 25" descr="Logo&#10;&#10;Description automatically generated">
              <a:extLst>
                <a:ext uri="{FF2B5EF4-FFF2-40B4-BE49-F238E27FC236}">
                  <a16:creationId xmlns:a16="http://schemas.microsoft.com/office/drawing/2014/main" id="{1F2D7953-E62D-F643-9146-854D7D90F5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3156" y="4928928"/>
              <a:ext cx="563907" cy="372831"/>
            </a:xfrm>
            <a:prstGeom prst="rect">
              <a:avLst/>
            </a:prstGeom>
          </p:spPr>
        </p:pic>
      </p:grpSp>
      <p:sp>
        <p:nvSpPr>
          <p:cNvPr id="87" name="Rectangle 86">
            <a:extLst>
              <a:ext uri="{FF2B5EF4-FFF2-40B4-BE49-F238E27FC236}">
                <a16:creationId xmlns:a16="http://schemas.microsoft.com/office/drawing/2014/main" id="{63C6541F-4E35-394E-B338-B8D576EADBFB}"/>
              </a:ext>
            </a:extLst>
          </p:cNvPr>
          <p:cNvSpPr/>
          <p:nvPr/>
        </p:nvSpPr>
        <p:spPr>
          <a:xfrm>
            <a:off x="841446" y="3818520"/>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Graph Encoder</a:t>
            </a:r>
          </a:p>
        </p:txBody>
      </p:sp>
      <p:grpSp>
        <p:nvGrpSpPr>
          <p:cNvPr id="12" name="Group 11">
            <a:extLst>
              <a:ext uri="{FF2B5EF4-FFF2-40B4-BE49-F238E27FC236}">
                <a16:creationId xmlns:a16="http://schemas.microsoft.com/office/drawing/2014/main" id="{4BA45FA3-5A99-A540-BD52-F71F20F9C105}"/>
              </a:ext>
            </a:extLst>
          </p:cNvPr>
          <p:cNvGrpSpPr/>
          <p:nvPr/>
        </p:nvGrpSpPr>
        <p:grpSpPr>
          <a:xfrm>
            <a:off x="917153" y="3444451"/>
            <a:ext cx="6488329" cy="246490"/>
            <a:chOff x="917153" y="3444451"/>
            <a:chExt cx="6488329" cy="246490"/>
          </a:xfrm>
        </p:grpSpPr>
        <p:grpSp>
          <p:nvGrpSpPr>
            <p:cNvPr id="88" name="Group 87">
              <a:extLst>
                <a:ext uri="{FF2B5EF4-FFF2-40B4-BE49-F238E27FC236}">
                  <a16:creationId xmlns:a16="http://schemas.microsoft.com/office/drawing/2014/main" id="{C1746DD9-189A-A84D-A369-017C9EDA9B15}"/>
                </a:ext>
              </a:extLst>
            </p:cNvPr>
            <p:cNvGrpSpPr/>
            <p:nvPr/>
          </p:nvGrpSpPr>
          <p:grpSpPr>
            <a:xfrm>
              <a:off x="917153" y="3444451"/>
              <a:ext cx="395640" cy="246490"/>
              <a:chOff x="1075006" y="3663165"/>
              <a:chExt cx="395640" cy="246490"/>
            </a:xfrm>
          </p:grpSpPr>
          <p:sp>
            <p:nvSpPr>
              <p:cNvPr id="89" name="Rectangle 88">
                <a:extLst>
                  <a:ext uri="{FF2B5EF4-FFF2-40B4-BE49-F238E27FC236}">
                    <a16:creationId xmlns:a16="http://schemas.microsoft.com/office/drawing/2014/main" id="{B3E05D81-4088-BC48-A0D2-06D95490353D}"/>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A30EE0E9-940B-0846-A502-92A79B91676A}"/>
                  </a:ext>
                </a:extLst>
              </p:cNvPr>
              <p:cNvSpPr/>
              <p:nvPr/>
            </p:nvSpPr>
            <p:spPr>
              <a:xfrm>
                <a:off x="1153510"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1EB79FD-8C2A-324C-B694-0A8786DFCB47}"/>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BD2E54A-A9D7-A04E-A8EB-EBAE6FBF615F}"/>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FB468F64-FC69-5C49-AFE5-4C117486885A}"/>
                  </a:ext>
                </a:extLst>
              </p:cNvPr>
              <p:cNvSpPr/>
              <p:nvPr/>
            </p:nvSpPr>
            <p:spPr>
              <a:xfrm>
                <a:off x="138902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8D0C0937-F61A-0646-B37C-5F2160291E4E}"/>
                </a:ext>
              </a:extLst>
            </p:cNvPr>
            <p:cNvGrpSpPr/>
            <p:nvPr/>
          </p:nvGrpSpPr>
          <p:grpSpPr>
            <a:xfrm>
              <a:off x="3513655" y="3444451"/>
              <a:ext cx="395640" cy="246490"/>
              <a:chOff x="1075006" y="3663165"/>
              <a:chExt cx="395640" cy="246490"/>
            </a:xfrm>
          </p:grpSpPr>
          <p:sp>
            <p:nvSpPr>
              <p:cNvPr id="97" name="Rectangle 96">
                <a:extLst>
                  <a:ext uri="{FF2B5EF4-FFF2-40B4-BE49-F238E27FC236}">
                    <a16:creationId xmlns:a16="http://schemas.microsoft.com/office/drawing/2014/main" id="{EBEE0DBF-58DA-3B40-9F13-BF92020AE876}"/>
                  </a:ext>
                </a:extLst>
              </p:cNvPr>
              <p:cNvSpPr/>
              <p:nvPr/>
            </p:nvSpPr>
            <p:spPr>
              <a:xfrm>
                <a:off x="1075006" y="3663165"/>
                <a:ext cx="81622" cy="246490"/>
              </a:xfrm>
              <a:prstGeom prst="rect">
                <a:avLst/>
              </a:prstGeom>
              <a:solidFill>
                <a:srgbClr val="8F6F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A4DEAB6-9256-CB4C-B4CA-B9434EC1499F}"/>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F9A4888-E7AC-F040-AD7B-9537F0C86F10}"/>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6F9CAD1-EB51-F945-9986-8158B54CA691}"/>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F1D94CE-6D1F-8B48-AF34-8EC6915B9213}"/>
                  </a:ext>
                </a:extLst>
              </p:cNvPr>
              <p:cNvSpPr/>
              <p:nvPr/>
            </p:nvSpPr>
            <p:spPr>
              <a:xfrm>
                <a:off x="1389024"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EF583BD5-B03F-444E-ADC1-7A017E5BC457}"/>
                </a:ext>
              </a:extLst>
            </p:cNvPr>
            <p:cNvGrpSpPr/>
            <p:nvPr/>
          </p:nvGrpSpPr>
          <p:grpSpPr>
            <a:xfrm>
              <a:off x="2398678" y="3444451"/>
              <a:ext cx="395640" cy="246490"/>
              <a:chOff x="1075006" y="3663165"/>
              <a:chExt cx="395640" cy="246490"/>
            </a:xfrm>
          </p:grpSpPr>
          <p:sp>
            <p:nvSpPr>
              <p:cNvPr id="103" name="Rectangle 102">
                <a:extLst>
                  <a:ext uri="{FF2B5EF4-FFF2-40B4-BE49-F238E27FC236}">
                    <a16:creationId xmlns:a16="http://schemas.microsoft.com/office/drawing/2014/main" id="{D950F761-9050-DD45-92CE-CE7E5E71F796}"/>
                  </a:ext>
                </a:extLst>
              </p:cNvPr>
              <p:cNvSpPr/>
              <p:nvPr/>
            </p:nvSpPr>
            <p:spPr>
              <a:xfrm>
                <a:off x="1075006"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E7D20DC-C4AD-2243-935E-E037AF32342B}"/>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1F48DA8-8656-EB4C-9B59-06AE6D4EF707}"/>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2E39BD2-6F68-E94E-BAD3-78C5B43C51B2}"/>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835A188-205B-9C4D-B39A-B5D7C40F324B}"/>
                  </a:ext>
                </a:extLst>
              </p:cNvPr>
              <p:cNvSpPr/>
              <p:nvPr/>
            </p:nvSpPr>
            <p:spPr>
              <a:xfrm>
                <a:off x="138902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FF8A7D25-D5D5-C246-9016-BFB1E6A402B1}"/>
                </a:ext>
              </a:extLst>
            </p:cNvPr>
            <p:cNvGrpSpPr/>
            <p:nvPr/>
          </p:nvGrpSpPr>
          <p:grpSpPr>
            <a:xfrm>
              <a:off x="4020512" y="3444451"/>
              <a:ext cx="395640" cy="246490"/>
              <a:chOff x="1075006" y="3663165"/>
              <a:chExt cx="395640" cy="246490"/>
            </a:xfrm>
          </p:grpSpPr>
          <p:sp>
            <p:nvSpPr>
              <p:cNvPr id="109" name="Rectangle 108">
                <a:extLst>
                  <a:ext uri="{FF2B5EF4-FFF2-40B4-BE49-F238E27FC236}">
                    <a16:creationId xmlns:a16="http://schemas.microsoft.com/office/drawing/2014/main" id="{2544A140-91F2-4943-BCCD-D8CAEFB89525}"/>
                  </a:ext>
                </a:extLst>
              </p:cNvPr>
              <p:cNvSpPr/>
              <p:nvPr/>
            </p:nvSpPr>
            <p:spPr>
              <a:xfrm>
                <a:off x="1075006" y="3663165"/>
                <a:ext cx="81622" cy="246490"/>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84B81CE-BCDF-0A42-A0F0-0D7122840585}"/>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89F8109C-7EC3-5D41-BB5D-36E9AF5CD462}"/>
                  </a:ext>
                </a:extLst>
              </p:cNvPr>
              <p:cNvSpPr/>
              <p:nvPr/>
            </p:nvSpPr>
            <p:spPr>
              <a:xfrm>
                <a:off x="123201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F767491-2338-7745-88BB-6AD9B63D0683}"/>
                  </a:ext>
                </a:extLst>
              </p:cNvPr>
              <p:cNvSpPr/>
              <p:nvPr/>
            </p:nvSpPr>
            <p:spPr>
              <a:xfrm>
                <a:off x="1310519"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27A0F77-FEF3-F340-85EF-AE870687C8EF}"/>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6932BC8-0FCF-4440-8959-137CFCA4093B}"/>
                </a:ext>
              </a:extLst>
            </p:cNvPr>
            <p:cNvGrpSpPr/>
            <p:nvPr/>
          </p:nvGrpSpPr>
          <p:grpSpPr>
            <a:xfrm>
              <a:off x="5258810" y="3444451"/>
              <a:ext cx="395640" cy="246490"/>
              <a:chOff x="1075006" y="3663165"/>
              <a:chExt cx="395640" cy="246490"/>
            </a:xfrm>
          </p:grpSpPr>
          <p:sp>
            <p:nvSpPr>
              <p:cNvPr id="121" name="Rectangle 120">
                <a:extLst>
                  <a:ext uri="{FF2B5EF4-FFF2-40B4-BE49-F238E27FC236}">
                    <a16:creationId xmlns:a16="http://schemas.microsoft.com/office/drawing/2014/main" id="{C439438F-6FC3-DE4F-86E1-AE66DFEF95DF}"/>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6A64F2BB-BC5D-E44A-BCD2-72AB2E4224F1}"/>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9B9AE5B-B538-4740-A07C-C693BB75B30E}"/>
                  </a:ext>
                </a:extLst>
              </p:cNvPr>
              <p:cNvSpPr/>
              <p:nvPr/>
            </p:nvSpPr>
            <p:spPr>
              <a:xfrm>
                <a:off x="123201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AC14AD0E-A68E-1749-AB5B-69D4E8B37C3C}"/>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EED8ED5-C08D-ED43-BB09-5469E6AF8AF1}"/>
                  </a:ext>
                </a:extLst>
              </p:cNvPr>
              <p:cNvSpPr/>
              <p:nvPr/>
            </p:nvSpPr>
            <p:spPr>
              <a:xfrm>
                <a:off x="1389024"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 name="Group 125">
              <a:extLst>
                <a:ext uri="{FF2B5EF4-FFF2-40B4-BE49-F238E27FC236}">
                  <a16:creationId xmlns:a16="http://schemas.microsoft.com/office/drawing/2014/main" id="{F35D91C4-8980-F74E-83BF-EFB8245B8EA3}"/>
                </a:ext>
              </a:extLst>
            </p:cNvPr>
            <p:cNvGrpSpPr/>
            <p:nvPr/>
          </p:nvGrpSpPr>
          <p:grpSpPr>
            <a:xfrm>
              <a:off x="6543914" y="3444451"/>
              <a:ext cx="395640" cy="246490"/>
              <a:chOff x="1075006" y="3663165"/>
              <a:chExt cx="395640" cy="246490"/>
            </a:xfrm>
          </p:grpSpPr>
          <p:sp>
            <p:nvSpPr>
              <p:cNvPr id="127" name="Rectangle 126">
                <a:extLst>
                  <a:ext uri="{FF2B5EF4-FFF2-40B4-BE49-F238E27FC236}">
                    <a16:creationId xmlns:a16="http://schemas.microsoft.com/office/drawing/2014/main" id="{26AE5840-4356-7849-B48B-6745C6D018F3}"/>
                  </a:ext>
                </a:extLst>
              </p:cNvPr>
              <p:cNvSpPr/>
              <p:nvPr/>
            </p:nvSpPr>
            <p:spPr>
              <a:xfrm>
                <a:off x="1075006"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DF3DA0AA-93D8-9944-B8FD-B15541ABD9FE}"/>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84A342A-F30A-5340-B479-36F05A4CFA5E}"/>
                  </a:ext>
                </a:extLst>
              </p:cNvPr>
              <p:cNvSpPr/>
              <p:nvPr/>
            </p:nvSpPr>
            <p:spPr>
              <a:xfrm>
                <a:off x="123201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9A3C9E27-C459-E544-A8AA-2CE88DDA6984}"/>
                  </a:ext>
                </a:extLst>
              </p:cNvPr>
              <p:cNvSpPr/>
              <p:nvPr/>
            </p:nvSpPr>
            <p:spPr>
              <a:xfrm>
                <a:off x="1310519" y="3663165"/>
                <a:ext cx="81622" cy="24649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15B70A-125D-7947-A35D-04A99462EDC1}"/>
                  </a:ext>
                </a:extLst>
              </p:cNvPr>
              <p:cNvSpPr/>
              <p:nvPr/>
            </p:nvSpPr>
            <p:spPr>
              <a:xfrm>
                <a:off x="1389024" y="3663165"/>
                <a:ext cx="81622" cy="24649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15F4B0A-1B37-674D-89D6-21E38FC2F4C7}"/>
                </a:ext>
              </a:extLst>
            </p:cNvPr>
            <p:cNvGrpSpPr/>
            <p:nvPr/>
          </p:nvGrpSpPr>
          <p:grpSpPr>
            <a:xfrm>
              <a:off x="7009842" y="3444451"/>
              <a:ext cx="395640" cy="246490"/>
              <a:chOff x="1075006" y="3663165"/>
              <a:chExt cx="395640" cy="246490"/>
            </a:xfrm>
          </p:grpSpPr>
          <p:sp>
            <p:nvSpPr>
              <p:cNvPr id="136" name="Rectangle 135">
                <a:extLst>
                  <a:ext uri="{FF2B5EF4-FFF2-40B4-BE49-F238E27FC236}">
                    <a16:creationId xmlns:a16="http://schemas.microsoft.com/office/drawing/2014/main" id="{0A5574ED-CFB1-1942-80AD-450A5E0EC596}"/>
                  </a:ext>
                </a:extLst>
              </p:cNvPr>
              <p:cNvSpPr/>
              <p:nvPr/>
            </p:nvSpPr>
            <p:spPr>
              <a:xfrm>
                <a:off x="1075006"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786DA75D-E1E1-1043-B0E2-4EAEBEEEA5BD}"/>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CF3C997D-068F-754B-B15A-B37FEA2D7F54}"/>
                  </a:ext>
                </a:extLst>
              </p:cNvPr>
              <p:cNvSpPr/>
              <p:nvPr/>
            </p:nvSpPr>
            <p:spPr>
              <a:xfrm>
                <a:off x="1232014" y="3663165"/>
                <a:ext cx="81622" cy="2464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BD95555-6638-CC43-9413-9CF54E8F7E1A}"/>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68CD348-CB6F-F149-9F4E-2577D1B7421A}"/>
                  </a:ext>
                </a:extLst>
              </p:cNvPr>
              <p:cNvSpPr/>
              <p:nvPr/>
            </p:nvSpPr>
            <p:spPr>
              <a:xfrm>
                <a:off x="1389024"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6" name="Rectangle 155">
            <a:extLst>
              <a:ext uri="{FF2B5EF4-FFF2-40B4-BE49-F238E27FC236}">
                <a16:creationId xmlns:a16="http://schemas.microsoft.com/office/drawing/2014/main" id="{3E124D0C-A1B6-A54E-B915-19CE259D7BF9}"/>
              </a:ext>
            </a:extLst>
          </p:cNvPr>
          <p:cNvSpPr/>
          <p:nvPr/>
        </p:nvSpPr>
        <p:spPr>
          <a:xfrm>
            <a:off x="835225" y="1706364"/>
            <a:ext cx="7028616" cy="402793"/>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BERT Encoder</a:t>
            </a:r>
          </a:p>
        </p:txBody>
      </p:sp>
      <p:cxnSp>
        <p:nvCxnSpPr>
          <p:cNvPr id="158" name="Straight Arrow Connector 157">
            <a:extLst>
              <a:ext uri="{FF2B5EF4-FFF2-40B4-BE49-F238E27FC236}">
                <a16:creationId xmlns:a16="http://schemas.microsoft.com/office/drawing/2014/main" id="{32772A84-1853-2D43-9715-D17C22254094}"/>
              </a:ext>
            </a:extLst>
          </p:cNvPr>
          <p:cNvCxnSpPr>
            <a:cxnSpLocks/>
            <a:stCxn id="168" idx="2"/>
            <a:endCxn id="162" idx="1"/>
          </p:cNvCxnSpPr>
          <p:nvPr/>
        </p:nvCxnSpPr>
        <p:spPr>
          <a:xfrm>
            <a:off x="4078581" y="2500122"/>
            <a:ext cx="1062231" cy="911801"/>
          </a:xfrm>
          <a:prstGeom prst="straightConnector1">
            <a:avLst/>
          </a:prstGeom>
          <a:ln>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77BD76CD-E304-D74A-94E2-212264328D96}"/>
              </a:ext>
            </a:extLst>
          </p:cNvPr>
          <p:cNvSpPr/>
          <p:nvPr/>
        </p:nvSpPr>
        <p:spPr>
          <a:xfrm>
            <a:off x="5006067" y="3346863"/>
            <a:ext cx="920095" cy="444260"/>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E37F2A19-D1C0-154F-AF49-5D8051CB0EAA}"/>
              </a:ext>
            </a:extLst>
          </p:cNvPr>
          <p:cNvSpPr/>
          <p:nvPr/>
        </p:nvSpPr>
        <p:spPr>
          <a:xfrm>
            <a:off x="5067363" y="2756960"/>
            <a:ext cx="2096414" cy="461665"/>
          </a:xfrm>
          <a:prstGeom prst="rect">
            <a:avLst/>
          </a:prstGeom>
        </p:spPr>
        <p:txBody>
          <a:bodyPr wrap="square">
            <a:spAutoFit/>
          </a:bodyPr>
          <a:lstStyle/>
          <a:p>
            <a:r>
              <a:rPr lang="en-US" sz="1200" dirty="0">
                <a:latin typeface="Arial" panose="020B0604020202020204" pitchFamily="34" charset="0"/>
              </a:rPr>
              <a:t>The Lakers play their home games at </a:t>
            </a:r>
            <a:r>
              <a:rPr lang="en-US" sz="1200" dirty="0">
                <a:solidFill>
                  <a:srgbClr val="7030A0"/>
                </a:solidFill>
                <a:latin typeface="Arial" panose="020B0604020202020204" pitchFamily="34" charset="0"/>
              </a:rPr>
              <a:t>Staples Center</a:t>
            </a:r>
            <a:endParaRPr lang="en-US" sz="1200" dirty="0"/>
          </a:p>
        </p:txBody>
      </p:sp>
      <p:grpSp>
        <p:nvGrpSpPr>
          <p:cNvPr id="165" name="Group 164">
            <a:extLst>
              <a:ext uri="{FF2B5EF4-FFF2-40B4-BE49-F238E27FC236}">
                <a16:creationId xmlns:a16="http://schemas.microsoft.com/office/drawing/2014/main" id="{6F9DF71B-D860-E848-81D6-B2C0F9442C16}"/>
              </a:ext>
            </a:extLst>
          </p:cNvPr>
          <p:cNvGrpSpPr/>
          <p:nvPr/>
        </p:nvGrpSpPr>
        <p:grpSpPr>
          <a:xfrm>
            <a:off x="3880762" y="2253632"/>
            <a:ext cx="395640" cy="246490"/>
            <a:chOff x="1075006" y="3663165"/>
            <a:chExt cx="395640" cy="246490"/>
          </a:xfrm>
        </p:grpSpPr>
        <p:sp>
          <p:nvSpPr>
            <p:cNvPr id="166" name="Rectangle 165">
              <a:extLst>
                <a:ext uri="{FF2B5EF4-FFF2-40B4-BE49-F238E27FC236}">
                  <a16:creationId xmlns:a16="http://schemas.microsoft.com/office/drawing/2014/main" id="{41673B7C-2BAF-6F46-9622-01709E8DC54B}"/>
                </a:ext>
              </a:extLst>
            </p:cNvPr>
            <p:cNvSpPr/>
            <p:nvPr/>
          </p:nvSpPr>
          <p:spPr>
            <a:xfrm>
              <a:off x="1075006" y="3663165"/>
              <a:ext cx="81622" cy="24649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1C0A412D-1658-E143-801F-7D73826E951A}"/>
                </a:ext>
              </a:extLst>
            </p:cNvPr>
            <p:cNvSpPr/>
            <p:nvPr/>
          </p:nvSpPr>
          <p:spPr>
            <a:xfrm>
              <a:off x="1153510" y="3663165"/>
              <a:ext cx="81622" cy="24649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A12DA767-763B-B044-94B0-61F3FECAC8DB}"/>
                </a:ext>
              </a:extLst>
            </p:cNvPr>
            <p:cNvSpPr/>
            <p:nvPr/>
          </p:nvSpPr>
          <p:spPr>
            <a:xfrm>
              <a:off x="1232014"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10F2C504-E075-AE48-8915-0659FB98CB13}"/>
                </a:ext>
              </a:extLst>
            </p:cNvPr>
            <p:cNvSpPr/>
            <p:nvPr/>
          </p:nvSpPr>
          <p:spPr>
            <a:xfrm>
              <a:off x="1310519" y="3663165"/>
              <a:ext cx="81622" cy="24649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E52BB81-D948-834D-B46C-AD98F1CDB89D}"/>
                </a:ext>
              </a:extLst>
            </p:cNvPr>
            <p:cNvSpPr/>
            <p:nvPr/>
          </p:nvSpPr>
          <p:spPr>
            <a:xfrm>
              <a:off x="1389024" y="3663165"/>
              <a:ext cx="81622" cy="2464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TextBox 145">
            <a:extLst>
              <a:ext uri="{FF2B5EF4-FFF2-40B4-BE49-F238E27FC236}">
                <a16:creationId xmlns:a16="http://schemas.microsoft.com/office/drawing/2014/main" id="{8B0ACDF6-C40B-4442-8C59-58842F994977}"/>
              </a:ext>
            </a:extLst>
          </p:cNvPr>
          <p:cNvSpPr txBox="1"/>
          <p:nvPr/>
        </p:nvSpPr>
        <p:spPr>
          <a:xfrm>
            <a:off x="6636758" y="5238784"/>
            <a:ext cx="854721" cy="307777"/>
          </a:xfrm>
          <a:prstGeom prst="rect">
            <a:avLst/>
          </a:prstGeom>
          <a:noFill/>
        </p:spPr>
        <p:txBody>
          <a:bodyPr wrap="none" rtlCol="0">
            <a:spAutoFit/>
          </a:bodyPr>
          <a:lstStyle/>
          <a:p>
            <a:r>
              <a:rPr lang="en-US" sz="1400" dirty="0"/>
              <a:t>Stadium</a:t>
            </a:r>
          </a:p>
        </p:txBody>
      </p:sp>
      <p:pic>
        <p:nvPicPr>
          <p:cNvPr id="148" name="Picture 147" descr="Icon&#10;&#10;Description automatically generated">
            <a:extLst>
              <a:ext uri="{FF2B5EF4-FFF2-40B4-BE49-F238E27FC236}">
                <a16:creationId xmlns:a16="http://schemas.microsoft.com/office/drawing/2014/main" id="{54D30FDD-8DCA-5A4E-8F61-8DEFC3CE2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5726" y="5508934"/>
            <a:ext cx="629853" cy="816841"/>
          </a:xfrm>
          <a:prstGeom prst="rect">
            <a:avLst/>
          </a:prstGeom>
          <a:solidFill>
            <a:schemeClr val="bg1"/>
          </a:solidFill>
        </p:spPr>
      </p:pic>
      <p:pic>
        <p:nvPicPr>
          <p:cNvPr id="1028" name="Picture 4" descr="Stadium Icon of Colored Outline style - Available in SVG, PNG, EPS, AI &amp;  Icon fonts">
            <a:extLst>
              <a:ext uri="{FF2B5EF4-FFF2-40B4-BE49-F238E27FC236}">
                <a16:creationId xmlns:a16="http://schemas.microsoft.com/office/drawing/2014/main" id="{57C98C52-7BE8-A946-A785-7160E457B8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8140" y="5776995"/>
            <a:ext cx="438026" cy="43802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66BF38A-BDF2-1F49-B270-1FD3B9D0DDCA}"/>
              </a:ext>
            </a:extLst>
          </p:cNvPr>
          <p:cNvGrpSpPr/>
          <p:nvPr/>
        </p:nvGrpSpPr>
        <p:grpSpPr>
          <a:xfrm>
            <a:off x="1510579" y="4770546"/>
            <a:ext cx="5225147" cy="1148236"/>
            <a:chOff x="1510579" y="4770546"/>
            <a:chExt cx="5225147" cy="1148236"/>
          </a:xfrm>
        </p:grpSpPr>
        <p:cxnSp>
          <p:nvCxnSpPr>
            <p:cNvPr id="32" name="Straight Arrow Connector 31">
              <a:extLst>
                <a:ext uri="{FF2B5EF4-FFF2-40B4-BE49-F238E27FC236}">
                  <a16:creationId xmlns:a16="http://schemas.microsoft.com/office/drawing/2014/main" id="{8F05BE00-B09D-6B4E-9386-BAFBAA82ECCF}"/>
                </a:ext>
              </a:extLst>
            </p:cNvPr>
            <p:cNvCxnSpPr>
              <a:cxnSpLocks/>
              <a:stCxn id="9" idx="1"/>
              <a:endCxn id="19" idx="3"/>
            </p:cNvCxnSpPr>
            <p:nvPr/>
          </p:nvCxnSpPr>
          <p:spPr>
            <a:xfrm flipH="1" flipV="1">
              <a:off x="2893830" y="5297210"/>
              <a:ext cx="769537" cy="621572"/>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5627A93-94E2-F24D-BDE6-C42D4ADC9707}"/>
                </a:ext>
              </a:extLst>
            </p:cNvPr>
            <p:cNvCxnSpPr>
              <a:cxnSpLocks/>
              <a:stCxn id="13" idx="3"/>
              <a:endCxn id="7" idx="1"/>
            </p:cNvCxnSpPr>
            <p:nvPr/>
          </p:nvCxnSpPr>
          <p:spPr>
            <a:xfrm>
              <a:off x="1510579" y="5279199"/>
              <a:ext cx="776843" cy="1"/>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6BC450D-D058-4446-AB77-DFC90D43852F}"/>
                </a:ext>
              </a:extLst>
            </p:cNvPr>
            <p:cNvCxnSpPr>
              <a:cxnSpLocks/>
              <a:stCxn id="25" idx="1"/>
              <a:endCxn id="19" idx="3"/>
            </p:cNvCxnSpPr>
            <p:nvPr/>
          </p:nvCxnSpPr>
          <p:spPr>
            <a:xfrm flipH="1">
              <a:off x="2893830" y="4770546"/>
              <a:ext cx="762212" cy="526664"/>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62DDCB-8C4F-6E4E-87B6-D1028D1A0D7C}"/>
                </a:ext>
              </a:extLst>
            </p:cNvPr>
            <p:cNvCxnSpPr>
              <a:cxnSpLocks/>
              <a:stCxn id="35" idx="1"/>
              <a:endCxn id="19" idx="3"/>
            </p:cNvCxnSpPr>
            <p:nvPr/>
          </p:nvCxnSpPr>
          <p:spPr>
            <a:xfrm flipH="1">
              <a:off x="2893830" y="5297209"/>
              <a:ext cx="2291249" cy="1"/>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A2D2B83-F4F2-F446-AA9F-67242B449775}"/>
                </a:ext>
              </a:extLst>
            </p:cNvPr>
            <p:cNvCxnSpPr>
              <a:cxnSpLocks/>
              <a:stCxn id="25" idx="3"/>
              <a:endCxn id="35" idx="1"/>
            </p:cNvCxnSpPr>
            <p:nvPr/>
          </p:nvCxnSpPr>
          <p:spPr>
            <a:xfrm>
              <a:off x="4302373" y="4770546"/>
              <a:ext cx="882706" cy="526663"/>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7014A29-1ADF-4B4A-8BAE-AC4AC0705135}"/>
                </a:ext>
              </a:extLst>
            </p:cNvPr>
            <p:cNvCxnSpPr>
              <a:cxnSpLocks/>
              <a:stCxn id="37" idx="1"/>
              <a:endCxn id="26" idx="3"/>
            </p:cNvCxnSpPr>
            <p:nvPr/>
          </p:nvCxnSpPr>
          <p:spPr>
            <a:xfrm flipH="1">
              <a:off x="5797653" y="4814594"/>
              <a:ext cx="917524" cy="478794"/>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172430B-68EE-4940-B626-8037EC2F7E0F}"/>
                </a:ext>
              </a:extLst>
            </p:cNvPr>
            <p:cNvCxnSpPr>
              <a:cxnSpLocks/>
              <a:stCxn id="9" idx="3"/>
              <a:endCxn id="35" idx="1"/>
            </p:cNvCxnSpPr>
            <p:nvPr/>
          </p:nvCxnSpPr>
          <p:spPr>
            <a:xfrm flipV="1">
              <a:off x="4293220" y="5297209"/>
              <a:ext cx="891859" cy="621573"/>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E12A9251-283C-EB4C-8EB4-CCDE01FABE9F}"/>
                </a:ext>
              </a:extLst>
            </p:cNvPr>
            <p:cNvCxnSpPr>
              <a:cxnSpLocks/>
              <a:stCxn id="148" idx="1"/>
              <a:endCxn id="26" idx="3"/>
            </p:cNvCxnSpPr>
            <p:nvPr/>
          </p:nvCxnSpPr>
          <p:spPr>
            <a:xfrm flipH="1" flipV="1">
              <a:off x="5797653" y="5293388"/>
              <a:ext cx="938073" cy="623967"/>
            </a:xfrm>
            <a:prstGeom prst="straightConnector1">
              <a:avLst/>
            </a:prstGeom>
            <a:ln>
              <a:solidFill>
                <a:schemeClr val="tx1">
                  <a:lumMod val="50000"/>
                  <a:lumOff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BCF5FAE-115C-9049-9E56-B8A0588188FD}"/>
                </a:ext>
              </a:extLst>
            </p:cNvPr>
            <p:cNvCxnSpPr>
              <a:cxnSpLocks/>
              <a:stCxn id="9" idx="0"/>
              <a:endCxn id="25" idx="2"/>
            </p:cNvCxnSpPr>
            <p:nvPr/>
          </p:nvCxnSpPr>
          <p:spPr>
            <a:xfrm flipV="1">
              <a:off x="3978294" y="5093711"/>
              <a:ext cx="914" cy="416650"/>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FC8BBB40-936A-C248-B6FE-31A4F2C8EBCE}"/>
              </a:ext>
            </a:extLst>
          </p:cNvPr>
          <p:cNvSpPr txBox="1"/>
          <p:nvPr/>
        </p:nvSpPr>
        <p:spPr>
          <a:xfrm rot="1841831">
            <a:off x="4457158" y="4757983"/>
            <a:ext cx="708848" cy="261610"/>
          </a:xfrm>
          <a:prstGeom prst="rect">
            <a:avLst/>
          </a:prstGeom>
          <a:noFill/>
        </p:spPr>
        <p:txBody>
          <a:bodyPr wrap="none" rtlCol="0">
            <a:spAutoFit/>
          </a:bodyPr>
          <a:lstStyle/>
          <a:p>
            <a:r>
              <a:rPr lang="en-US" sz="1100" dirty="0"/>
              <a:t>2019-20</a:t>
            </a:r>
          </a:p>
        </p:txBody>
      </p:sp>
      <p:sp>
        <p:nvSpPr>
          <p:cNvPr id="95" name="TextBox 94">
            <a:extLst>
              <a:ext uri="{FF2B5EF4-FFF2-40B4-BE49-F238E27FC236}">
                <a16:creationId xmlns:a16="http://schemas.microsoft.com/office/drawing/2014/main" id="{13633F2C-B224-8040-A487-F48386BCF8E7}"/>
              </a:ext>
            </a:extLst>
          </p:cNvPr>
          <p:cNvSpPr txBox="1"/>
          <p:nvPr/>
        </p:nvSpPr>
        <p:spPr>
          <a:xfrm rot="19380937">
            <a:off x="4382265" y="5602673"/>
            <a:ext cx="899605" cy="430887"/>
          </a:xfrm>
          <a:prstGeom prst="rect">
            <a:avLst/>
          </a:prstGeom>
          <a:noFill/>
        </p:spPr>
        <p:txBody>
          <a:bodyPr wrap="none" rtlCol="0">
            <a:spAutoFit/>
          </a:bodyPr>
          <a:lstStyle/>
          <a:p>
            <a:r>
              <a:rPr lang="en-US" sz="1100" dirty="0"/>
              <a:t>COVD</a:t>
            </a:r>
          </a:p>
          <a:p>
            <a:r>
              <a:rPr lang="en-US" sz="1100" dirty="0"/>
              <a:t>Suspension</a:t>
            </a:r>
          </a:p>
        </p:txBody>
      </p:sp>
      <p:sp>
        <p:nvSpPr>
          <p:cNvPr id="114" name="TextBox 113">
            <a:extLst>
              <a:ext uri="{FF2B5EF4-FFF2-40B4-BE49-F238E27FC236}">
                <a16:creationId xmlns:a16="http://schemas.microsoft.com/office/drawing/2014/main" id="{15B942C5-427B-EC4B-9793-6DFFDB9E24B9}"/>
              </a:ext>
            </a:extLst>
          </p:cNvPr>
          <p:cNvSpPr txBox="1"/>
          <p:nvPr/>
        </p:nvSpPr>
        <p:spPr>
          <a:xfrm rot="1907412">
            <a:off x="5870930" y="5587575"/>
            <a:ext cx="631904" cy="261610"/>
          </a:xfrm>
          <a:prstGeom prst="rect">
            <a:avLst/>
          </a:prstGeom>
          <a:noFill/>
        </p:spPr>
        <p:txBody>
          <a:bodyPr wrap="none" rtlCol="0">
            <a:spAutoFit/>
          </a:bodyPr>
          <a:lstStyle/>
          <a:p>
            <a:r>
              <a:rPr lang="en-US" sz="1100" dirty="0"/>
              <a:t>Staples</a:t>
            </a:r>
          </a:p>
        </p:txBody>
      </p:sp>
      <p:sp>
        <p:nvSpPr>
          <p:cNvPr id="115" name="TextBox 114">
            <a:extLst>
              <a:ext uri="{FF2B5EF4-FFF2-40B4-BE49-F238E27FC236}">
                <a16:creationId xmlns:a16="http://schemas.microsoft.com/office/drawing/2014/main" id="{1372CB27-90D1-B546-89EA-19F9547F77F2}"/>
              </a:ext>
            </a:extLst>
          </p:cNvPr>
          <p:cNvSpPr txBox="1"/>
          <p:nvPr/>
        </p:nvSpPr>
        <p:spPr>
          <a:xfrm rot="19732742">
            <a:off x="5940632" y="4798282"/>
            <a:ext cx="556563" cy="261610"/>
          </a:xfrm>
          <a:prstGeom prst="rect">
            <a:avLst/>
          </a:prstGeom>
          <a:noFill/>
        </p:spPr>
        <p:txBody>
          <a:bodyPr wrap="none" rtlCol="0">
            <a:spAutoFit/>
          </a:bodyPr>
          <a:lstStyle/>
          <a:p>
            <a:r>
              <a:rPr lang="en-US" sz="1100" dirty="0"/>
              <a:t>Frank</a:t>
            </a:r>
          </a:p>
        </p:txBody>
      </p:sp>
      <p:sp>
        <p:nvSpPr>
          <p:cNvPr id="94" name="Up Arrow 93">
            <a:extLst>
              <a:ext uri="{FF2B5EF4-FFF2-40B4-BE49-F238E27FC236}">
                <a16:creationId xmlns:a16="http://schemas.microsoft.com/office/drawing/2014/main" id="{737E9D89-9792-1748-BE34-DDFD516A3BDE}"/>
              </a:ext>
            </a:extLst>
          </p:cNvPr>
          <p:cNvSpPr/>
          <p:nvPr/>
        </p:nvSpPr>
        <p:spPr>
          <a:xfrm>
            <a:off x="5325169" y="4453653"/>
            <a:ext cx="307585" cy="221546"/>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36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blinds(horizontal)">
                                      <p:cBhvr>
                                        <p:cTn id="12" dur="500"/>
                                        <p:tgtEl>
                                          <p:spTgt spid="87"/>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blinds(horizontal)">
                                      <p:cBhvr>
                                        <p:cTn id="23" dur="500"/>
                                        <p:tgtEl>
                                          <p:spTgt spid="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blinds(horizontal)">
                                      <p:cBhvr>
                                        <p:cTn id="26" dur="500"/>
                                        <p:tgtEl>
                                          <p:spTgt spid="1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blinds(horizontal)">
                                      <p:cBhvr>
                                        <p:cTn id="29" dur="500"/>
                                        <p:tgtEl>
                                          <p:spTgt spid="1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blinds(horizontal)">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8"/>
                                        </p:tgtEl>
                                        <p:attrNameLst>
                                          <p:attrName>style.visibility</p:attrName>
                                        </p:attrNameLst>
                                      </p:cBhvr>
                                      <p:to>
                                        <p:strVal val="visible"/>
                                      </p:to>
                                    </p:set>
                                    <p:animEffect transition="in" filter="blinds(horizontal)">
                                      <p:cBhvr>
                                        <p:cTn id="37" dur="500"/>
                                        <p:tgtEl>
                                          <p:spTgt spid="15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62"/>
                                        </p:tgtEl>
                                        <p:attrNameLst>
                                          <p:attrName>style.visibility</p:attrName>
                                        </p:attrNameLst>
                                      </p:cBhvr>
                                      <p:to>
                                        <p:strVal val="visible"/>
                                      </p:to>
                                    </p:set>
                                    <p:animEffect transition="in" filter="blinds(horizontal)">
                                      <p:cBhvr>
                                        <p:cTn id="40" dur="500"/>
                                        <p:tgtEl>
                                          <p:spTgt spid="16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64"/>
                                        </p:tgtEl>
                                        <p:attrNameLst>
                                          <p:attrName>style.visibility</p:attrName>
                                        </p:attrNameLst>
                                      </p:cBhvr>
                                      <p:to>
                                        <p:strVal val="visible"/>
                                      </p:to>
                                    </p:set>
                                    <p:animEffect transition="in" filter="blinds(horizontal)">
                                      <p:cBhvr>
                                        <p:cTn id="43"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2" grpId="0" animBg="1"/>
      <p:bldP spid="164" grpId="0"/>
      <p:bldP spid="10" grpId="0"/>
      <p:bldP spid="95" grpId="0"/>
      <p:bldP spid="114" grpId="0"/>
      <p:bldP spid="115" grpId="0"/>
      <p:bldP spid="9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3A7C-3778-C845-96E8-82E02F26D4E6}"/>
              </a:ext>
            </a:extLst>
          </p:cNvPr>
          <p:cNvSpPr>
            <a:spLocks noGrp="1"/>
          </p:cNvSpPr>
          <p:nvPr>
            <p:ph type="title"/>
          </p:nvPr>
        </p:nvSpPr>
        <p:spPr/>
        <p:txBody>
          <a:bodyPr/>
          <a:lstStyle/>
          <a:p>
            <a:r>
              <a:rPr lang="en-US" dirty="0"/>
              <a:t>Full-Attention Reader [Baseline]</a:t>
            </a:r>
          </a:p>
        </p:txBody>
      </p:sp>
      <p:sp>
        <p:nvSpPr>
          <p:cNvPr id="4" name="Slide Number Placeholder 3">
            <a:extLst>
              <a:ext uri="{FF2B5EF4-FFF2-40B4-BE49-F238E27FC236}">
                <a16:creationId xmlns:a16="http://schemas.microsoft.com/office/drawing/2014/main" id="{40EF9D2A-CFFB-B64D-B094-C973B286FD95}"/>
              </a:ext>
            </a:extLst>
          </p:cNvPr>
          <p:cNvSpPr>
            <a:spLocks noGrp="1"/>
          </p:cNvSpPr>
          <p:nvPr>
            <p:ph type="sldNum" sz="quarter" idx="12"/>
          </p:nvPr>
        </p:nvSpPr>
        <p:spPr/>
        <p:txBody>
          <a:bodyPr/>
          <a:lstStyle/>
          <a:p>
            <a:fld id="{4FAB73BC-B049-4115-A692-8D63A059BFB8}" type="slidenum">
              <a:rPr lang="en-US" smtClean="0"/>
              <a:t>18</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714446-CC66-054C-A923-C7DBA10EFDAE}"/>
                  </a:ext>
                </a:extLst>
              </p:cNvPr>
              <p:cNvSpPr txBox="1"/>
              <p:nvPr/>
            </p:nvSpPr>
            <p:spPr>
              <a:xfrm>
                <a:off x="3349163" y="4688710"/>
                <a:ext cx="198015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b="0" i="1" smtClean="0">
                          <a:latin typeface="Cambria Math" panose="02040503050406030204" pitchFamily="18" charset="0"/>
                        </a:rPr>
                        <m:t>&gt;4000</m:t>
                      </m:r>
                    </m:oMath>
                  </m:oMathPara>
                </a14:m>
                <a:endParaRPr lang="en-US" dirty="0"/>
              </a:p>
            </p:txBody>
          </p:sp>
        </mc:Choice>
        <mc:Fallback xmlns="">
          <p:sp>
            <p:nvSpPr>
              <p:cNvPr id="8" name="TextBox 7">
                <a:extLst>
                  <a:ext uri="{FF2B5EF4-FFF2-40B4-BE49-F238E27FC236}">
                    <a16:creationId xmlns:a16="http://schemas.microsoft.com/office/drawing/2014/main" id="{6B714446-CC66-054C-A923-C7DBA10EFDAE}"/>
                  </a:ext>
                </a:extLst>
              </p:cNvPr>
              <p:cNvSpPr txBox="1">
                <a:spLocks noRot="1" noChangeAspect="1" noMove="1" noResize="1" noEditPoints="1" noAdjustHandles="1" noChangeArrowheads="1" noChangeShapeType="1" noTextEdit="1"/>
              </p:cNvSpPr>
              <p:nvPr/>
            </p:nvSpPr>
            <p:spPr>
              <a:xfrm>
                <a:off x="3349163" y="4688710"/>
                <a:ext cx="198015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10D0E95-33EF-BE4B-8DC4-EECEEE2E2453}"/>
                  </a:ext>
                </a:extLst>
              </p:cNvPr>
              <p:cNvSpPr/>
              <p:nvPr/>
            </p:nvSpPr>
            <p:spPr>
              <a:xfrm>
                <a:off x="620016" y="5689275"/>
                <a:ext cx="3743910" cy="646331"/>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𝐾</m:t>
                    </m:r>
                    <m:r>
                      <a:rPr lang="en-US" i="1" smtClean="0">
                        <a:latin typeface="Cambria Math" panose="02040503050406030204" pitchFamily="18" charset="0"/>
                      </a:rPr>
                      <m:t>=50</m:t>
                    </m:r>
                  </m:oMath>
                </a14:m>
                <a:r>
                  <a:rPr lang="en-US" dirty="0"/>
                  <a:t>: number of retrieved block </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96</m:t>
                    </m:r>
                  </m:oMath>
                </a14:m>
                <a:r>
                  <a:rPr lang="en-US" dirty="0"/>
                  <a:t>: Average Length per block</a:t>
                </a:r>
              </a:p>
            </p:txBody>
          </p:sp>
        </mc:Choice>
        <mc:Fallback xmlns="">
          <p:sp>
            <p:nvSpPr>
              <p:cNvPr id="3" name="Rectangle 2">
                <a:extLst>
                  <a:ext uri="{FF2B5EF4-FFF2-40B4-BE49-F238E27FC236}">
                    <a16:creationId xmlns:a16="http://schemas.microsoft.com/office/drawing/2014/main" id="{710D0E95-33EF-BE4B-8DC4-EECEEE2E2453}"/>
                  </a:ext>
                </a:extLst>
              </p:cNvPr>
              <p:cNvSpPr>
                <a:spLocks noRot="1" noChangeAspect="1" noMove="1" noResize="1" noEditPoints="1" noAdjustHandles="1" noChangeArrowheads="1" noChangeShapeType="1" noTextEdit="1"/>
              </p:cNvSpPr>
              <p:nvPr/>
            </p:nvSpPr>
            <p:spPr>
              <a:xfrm>
                <a:off x="620016" y="5689275"/>
                <a:ext cx="3743910" cy="646331"/>
              </a:xfrm>
              <a:prstGeom prst="rect">
                <a:avLst/>
              </a:prstGeom>
              <a:blipFill>
                <a:blip r:embed="rId4"/>
                <a:stretch>
                  <a:fillRect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BF79CB51-B228-9447-B213-18140448016A}"/>
                  </a:ext>
                </a:extLst>
              </p:cNvPr>
              <p:cNvSpPr txBox="1"/>
              <p:nvPr/>
            </p:nvSpPr>
            <p:spPr>
              <a:xfrm>
                <a:off x="6101280" y="2150360"/>
                <a:ext cx="1824474" cy="553998"/>
              </a:xfrm>
              <a:prstGeom prst="rect">
                <a:avLst/>
              </a:prstGeom>
              <a:noFill/>
            </p:spPr>
            <p:txBody>
              <a:bodyPr wrap="none" lIns="0" tIns="0" rIns="0" bIns="0" rtlCol="0">
                <a:spAutoFit/>
              </a:bodyPr>
              <a:lstStyle/>
              <a:p>
                <a:pPr algn="ctr"/>
                <a:r>
                  <a:rPr lang="en-US" b="0" dirty="0">
                    <a:latin typeface="Cambria Math" panose="02040503050406030204" pitchFamily="18" charset="0"/>
                    <a:ea typeface="Cambria Math" panose="02040503050406030204" pitchFamily="18" charset="0"/>
                  </a:rPr>
                  <a:t>Complexity: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𝐿</m:t>
                              </m:r>
                            </m:e>
                            <m:sup>
                              <m:r>
                                <a:rPr lang="en-US" b="0" i="1" smtClean="0">
                                  <a:latin typeface="Cambria Math" panose="02040503050406030204" pitchFamily="18" charset="0"/>
                                  <a:ea typeface="Cambria Math" panose="02040503050406030204" pitchFamily="18" charset="0"/>
                                </a:rPr>
                                <m:t>2</m:t>
                              </m:r>
                            </m:sup>
                          </m:sSup>
                        </m:e>
                      </m:d>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sSup>
                            <m:sSupPr>
                              <m:ctrlPr>
                                <a:rPr lang="en-US"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p:txBody>
          </p:sp>
        </mc:Choice>
        <mc:Fallback xmlns="">
          <p:sp>
            <p:nvSpPr>
              <p:cNvPr id="177" name="TextBox 176">
                <a:extLst>
                  <a:ext uri="{FF2B5EF4-FFF2-40B4-BE49-F238E27FC236}">
                    <a16:creationId xmlns:a16="http://schemas.microsoft.com/office/drawing/2014/main" id="{BF79CB51-B228-9447-B213-18140448016A}"/>
                  </a:ext>
                </a:extLst>
              </p:cNvPr>
              <p:cNvSpPr txBox="1">
                <a:spLocks noRot="1" noChangeAspect="1" noMove="1" noResize="1" noEditPoints="1" noAdjustHandles="1" noChangeArrowheads="1" noChangeShapeType="1" noTextEdit="1"/>
              </p:cNvSpPr>
              <p:nvPr/>
            </p:nvSpPr>
            <p:spPr>
              <a:xfrm>
                <a:off x="6101280" y="2150360"/>
                <a:ext cx="1824474" cy="553998"/>
              </a:xfrm>
              <a:prstGeom prst="rect">
                <a:avLst/>
              </a:prstGeom>
              <a:blipFill>
                <a:blip r:embed="rId5"/>
                <a:stretch>
                  <a:fillRect l="-2083" t="-13333" b="-2222"/>
                </a:stretch>
              </a:blipFill>
            </p:spPr>
            <p:txBody>
              <a:bodyPr/>
              <a:lstStyle/>
              <a:p>
                <a:r>
                  <a:rPr lang="en-US">
                    <a:noFill/>
                  </a:rPr>
                  <a:t> </a:t>
                </a:r>
              </a:p>
            </p:txBody>
          </p:sp>
        </mc:Fallback>
      </mc:AlternateContent>
      <p:sp>
        <p:nvSpPr>
          <p:cNvPr id="211" name="Right Arrow 210">
            <a:extLst>
              <a:ext uri="{FF2B5EF4-FFF2-40B4-BE49-F238E27FC236}">
                <a16:creationId xmlns:a16="http://schemas.microsoft.com/office/drawing/2014/main" id="{88D2A4FB-4094-6544-9092-F7B4F48EA827}"/>
              </a:ext>
            </a:extLst>
          </p:cNvPr>
          <p:cNvSpPr/>
          <p:nvPr/>
        </p:nvSpPr>
        <p:spPr>
          <a:xfrm rot="16200000">
            <a:off x="4236709" y="3327531"/>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0" name="Group 1029">
            <a:extLst>
              <a:ext uri="{FF2B5EF4-FFF2-40B4-BE49-F238E27FC236}">
                <a16:creationId xmlns:a16="http://schemas.microsoft.com/office/drawing/2014/main" id="{E652F337-1B81-5546-89CC-B67E8C06622F}"/>
              </a:ext>
            </a:extLst>
          </p:cNvPr>
          <p:cNvGrpSpPr/>
          <p:nvPr/>
        </p:nvGrpSpPr>
        <p:grpSpPr>
          <a:xfrm>
            <a:off x="3090490" y="1093949"/>
            <a:ext cx="2451141" cy="2165619"/>
            <a:chOff x="3086879" y="1185337"/>
            <a:chExt cx="2451141" cy="2165619"/>
          </a:xfrm>
        </p:grpSpPr>
        <p:sp>
          <p:nvSpPr>
            <p:cNvPr id="69" name="Oval 68">
              <a:extLst>
                <a:ext uri="{FF2B5EF4-FFF2-40B4-BE49-F238E27FC236}">
                  <a16:creationId xmlns:a16="http://schemas.microsoft.com/office/drawing/2014/main" id="{3D7B0E2D-5C01-2F42-8BF0-7E6ABEEE1480}"/>
                </a:ext>
              </a:extLst>
            </p:cNvPr>
            <p:cNvSpPr/>
            <p:nvPr/>
          </p:nvSpPr>
          <p:spPr>
            <a:xfrm>
              <a:off x="3090387"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A07A94D-2997-C54B-B0A6-BB07541CE6FE}"/>
                </a:ext>
              </a:extLst>
            </p:cNvPr>
            <p:cNvSpPr/>
            <p:nvPr/>
          </p:nvSpPr>
          <p:spPr>
            <a:xfrm>
              <a:off x="3517278"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723907C-EC9E-CD4F-8F94-8BD53E1AA47F}"/>
                </a:ext>
              </a:extLst>
            </p:cNvPr>
            <p:cNvSpPr/>
            <p:nvPr/>
          </p:nvSpPr>
          <p:spPr>
            <a:xfrm>
              <a:off x="395796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6979496-591E-F447-83B3-F6056095D3DB}"/>
                </a:ext>
              </a:extLst>
            </p:cNvPr>
            <p:cNvSpPr/>
            <p:nvPr/>
          </p:nvSpPr>
          <p:spPr>
            <a:xfrm>
              <a:off x="4395386"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F0C23C7-DD5A-6145-9131-B5EEE667803C}"/>
                </a:ext>
              </a:extLst>
            </p:cNvPr>
            <p:cNvSpPr/>
            <p:nvPr/>
          </p:nvSpPr>
          <p:spPr>
            <a:xfrm>
              <a:off x="4839700"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2AB59D-A9C1-0849-BABF-CF71EAA2BAE7}"/>
                </a:ext>
              </a:extLst>
            </p:cNvPr>
            <p:cNvSpPr/>
            <p:nvPr/>
          </p:nvSpPr>
          <p:spPr>
            <a:xfrm>
              <a:off x="5276455" y="314925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51C9F0D-147E-B14D-8BF2-747E8A084D95}"/>
                </a:ext>
              </a:extLst>
            </p:cNvPr>
            <p:cNvSpPr/>
            <p:nvPr/>
          </p:nvSpPr>
          <p:spPr>
            <a:xfrm>
              <a:off x="3086879"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7440D6E-3AE4-F448-B9E1-0059897D742A}"/>
                </a:ext>
              </a:extLst>
            </p:cNvPr>
            <p:cNvSpPr/>
            <p:nvPr/>
          </p:nvSpPr>
          <p:spPr>
            <a:xfrm>
              <a:off x="3519826"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3D2E1DB-0431-7C43-9801-4686CD079885}"/>
                </a:ext>
              </a:extLst>
            </p:cNvPr>
            <p:cNvSpPr/>
            <p:nvPr/>
          </p:nvSpPr>
          <p:spPr>
            <a:xfrm>
              <a:off x="396050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ACEC3485-1E9E-4247-87D1-CFC00B721BE3}"/>
                </a:ext>
              </a:extLst>
            </p:cNvPr>
            <p:cNvSpPr/>
            <p:nvPr/>
          </p:nvSpPr>
          <p:spPr>
            <a:xfrm>
              <a:off x="4397934"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C9C508BC-4EA7-7E48-BA17-EA0F913FAB4C}"/>
                </a:ext>
              </a:extLst>
            </p:cNvPr>
            <p:cNvCxnSpPr>
              <a:cxnSpLocks/>
              <a:stCxn id="73" idx="0"/>
              <a:endCxn id="78" idx="4"/>
            </p:cNvCxnSpPr>
            <p:nvPr/>
          </p:nvCxnSpPr>
          <p:spPr>
            <a:xfrm flipV="1">
              <a:off x="3222272" y="1935576"/>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4D8672F-BF35-A045-951F-522FB8A61157}"/>
                </a:ext>
              </a:extLst>
            </p:cNvPr>
            <p:cNvCxnSpPr>
              <a:cxnSpLocks/>
              <a:stCxn id="73" idx="0"/>
              <a:endCxn id="77" idx="4"/>
            </p:cNvCxnSpPr>
            <p:nvPr/>
          </p:nvCxnSpPr>
          <p:spPr>
            <a:xfrm flipH="1" flipV="1">
              <a:off x="3216216" y="1935576"/>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6FDD8DB-ADBF-7B4C-BEF2-38D248F7AFB2}"/>
                </a:ext>
              </a:extLst>
            </p:cNvPr>
            <p:cNvCxnSpPr>
              <a:cxnSpLocks/>
              <a:stCxn id="74" idx="0"/>
              <a:endCxn id="77" idx="4"/>
            </p:cNvCxnSpPr>
            <p:nvPr/>
          </p:nvCxnSpPr>
          <p:spPr>
            <a:xfrm flipH="1" flipV="1">
              <a:off x="3216216" y="1935576"/>
              <a:ext cx="432947"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7353645-2218-A149-815D-D323402147F9}"/>
                </a:ext>
              </a:extLst>
            </p:cNvPr>
            <p:cNvCxnSpPr>
              <a:cxnSpLocks/>
              <a:stCxn id="74" idx="0"/>
              <a:endCxn id="78" idx="4"/>
            </p:cNvCxnSpPr>
            <p:nvPr/>
          </p:nvCxnSpPr>
          <p:spPr>
            <a:xfrm flipV="1">
              <a:off x="3649163"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8392708-F3EE-3A4C-A28D-380C89D57B58}"/>
                </a:ext>
              </a:extLst>
            </p:cNvPr>
            <p:cNvCxnSpPr>
              <a:cxnSpLocks/>
              <a:stCxn id="75" idx="0"/>
              <a:endCxn id="80" idx="4"/>
            </p:cNvCxnSpPr>
            <p:nvPr/>
          </p:nvCxnSpPr>
          <p:spPr>
            <a:xfrm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5286AA4-81B8-A84F-9926-0F19600C4B18}"/>
                </a:ext>
              </a:extLst>
            </p:cNvPr>
            <p:cNvCxnSpPr>
              <a:cxnSpLocks/>
              <a:stCxn id="76" idx="0"/>
              <a:endCxn id="79" idx="4"/>
            </p:cNvCxnSpPr>
            <p:nvPr/>
          </p:nvCxnSpPr>
          <p:spPr>
            <a:xfrm flipH="1" flipV="1">
              <a:off x="4089845" y="1935576"/>
              <a:ext cx="43742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3C5443-7D2A-124D-A450-01791ADDB127}"/>
                </a:ext>
              </a:extLst>
            </p:cNvPr>
            <p:cNvCxnSpPr>
              <a:cxnSpLocks/>
              <a:stCxn id="76" idx="0"/>
              <a:endCxn id="80" idx="4"/>
            </p:cNvCxnSpPr>
            <p:nvPr/>
          </p:nvCxnSpPr>
          <p:spPr>
            <a:xfrm flipV="1">
              <a:off x="4527271"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17876FC-85D0-A84D-9752-EB4473ACAC24}"/>
                </a:ext>
              </a:extLst>
            </p:cNvPr>
            <p:cNvCxnSpPr>
              <a:cxnSpLocks/>
              <a:stCxn id="75" idx="0"/>
              <a:endCxn id="79" idx="4"/>
            </p:cNvCxnSpPr>
            <p:nvPr/>
          </p:nvCxnSpPr>
          <p:spPr>
            <a:xfrm flipV="1">
              <a:off x="408984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10E7FC8D-0B7B-AE4C-B744-19B2B3573B86}"/>
                </a:ext>
              </a:extLst>
            </p:cNvPr>
            <p:cNvSpPr/>
            <p:nvPr/>
          </p:nvSpPr>
          <p:spPr>
            <a:xfrm>
              <a:off x="4842248"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BDE468A-B8EA-774C-88D8-BE068395A36B}"/>
                </a:ext>
              </a:extLst>
            </p:cNvPr>
            <p:cNvSpPr/>
            <p:nvPr/>
          </p:nvSpPr>
          <p:spPr>
            <a:xfrm>
              <a:off x="5279003" y="1733871"/>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a:extLst>
                <a:ext uri="{FF2B5EF4-FFF2-40B4-BE49-F238E27FC236}">
                  <a16:creationId xmlns:a16="http://schemas.microsoft.com/office/drawing/2014/main" id="{AC40A806-5F46-7149-82DE-428F2D50DA53}"/>
                </a:ext>
              </a:extLst>
            </p:cNvPr>
            <p:cNvCxnSpPr>
              <a:cxnSpLocks/>
              <a:stCxn id="91" idx="0"/>
              <a:endCxn id="94" idx="4"/>
            </p:cNvCxnSpPr>
            <p:nvPr/>
          </p:nvCxnSpPr>
          <p:spPr>
            <a:xfrm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906F29-B26E-EA41-BDCC-E41EBC87F428}"/>
                </a:ext>
              </a:extLst>
            </p:cNvPr>
            <p:cNvCxnSpPr>
              <a:cxnSpLocks/>
              <a:stCxn id="92" idx="0"/>
              <a:endCxn id="93" idx="4"/>
            </p:cNvCxnSpPr>
            <p:nvPr/>
          </p:nvCxnSpPr>
          <p:spPr>
            <a:xfrm flipH="1" flipV="1">
              <a:off x="4971585" y="1935576"/>
              <a:ext cx="436755"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F2EE330-FD50-5C4C-878E-C1E304262426}"/>
                </a:ext>
              </a:extLst>
            </p:cNvPr>
            <p:cNvCxnSpPr>
              <a:cxnSpLocks/>
              <a:stCxn id="92" idx="0"/>
              <a:endCxn id="94" idx="4"/>
            </p:cNvCxnSpPr>
            <p:nvPr/>
          </p:nvCxnSpPr>
          <p:spPr>
            <a:xfrm flipV="1">
              <a:off x="5408340"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CD49EA6-80AF-0945-B9AB-B0C7830EC3F5}"/>
                </a:ext>
              </a:extLst>
            </p:cNvPr>
            <p:cNvCxnSpPr>
              <a:cxnSpLocks/>
              <a:stCxn id="91" idx="0"/>
              <a:endCxn id="93" idx="4"/>
            </p:cNvCxnSpPr>
            <p:nvPr/>
          </p:nvCxnSpPr>
          <p:spPr>
            <a:xfrm flipV="1">
              <a:off x="4971585" y="193557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B6BE140-C773-A842-9716-8594DBC01413}"/>
                </a:ext>
              </a:extLst>
            </p:cNvPr>
            <p:cNvCxnSpPr>
              <a:cxnSpLocks/>
              <a:stCxn id="73" idx="0"/>
              <a:endCxn id="79" idx="4"/>
            </p:cNvCxnSpPr>
            <p:nvPr/>
          </p:nvCxnSpPr>
          <p:spPr>
            <a:xfrm flipV="1">
              <a:off x="3222272" y="1935576"/>
              <a:ext cx="86757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600203E-4562-A94F-BA52-79D0F2AE6DA3}"/>
                </a:ext>
              </a:extLst>
            </p:cNvPr>
            <p:cNvCxnSpPr>
              <a:cxnSpLocks/>
              <a:stCxn id="73" idx="0"/>
              <a:endCxn id="80" idx="4"/>
            </p:cNvCxnSpPr>
            <p:nvPr/>
          </p:nvCxnSpPr>
          <p:spPr>
            <a:xfrm flipV="1">
              <a:off x="3222272" y="1935576"/>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F6F9F1-3631-994D-8E9B-A19421A520CC}"/>
                </a:ext>
              </a:extLst>
            </p:cNvPr>
            <p:cNvCxnSpPr>
              <a:cxnSpLocks/>
              <a:stCxn id="73" idx="0"/>
              <a:endCxn id="93" idx="4"/>
            </p:cNvCxnSpPr>
            <p:nvPr/>
          </p:nvCxnSpPr>
          <p:spPr>
            <a:xfrm flipV="1">
              <a:off x="3222272" y="1935576"/>
              <a:ext cx="1749313"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A7996FE-99AC-694F-8BF6-0F874E5C0FF7}"/>
                </a:ext>
              </a:extLst>
            </p:cNvPr>
            <p:cNvCxnSpPr>
              <a:cxnSpLocks/>
              <a:stCxn id="73" idx="0"/>
              <a:endCxn id="94" idx="4"/>
            </p:cNvCxnSpPr>
            <p:nvPr/>
          </p:nvCxnSpPr>
          <p:spPr>
            <a:xfrm flipV="1">
              <a:off x="3222272" y="1935576"/>
              <a:ext cx="218606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85698A3-23BD-614A-BF90-91FDDE9FC13E}"/>
                </a:ext>
              </a:extLst>
            </p:cNvPr>
            <p:cNvCxnSpPr>
              <a:cxnSpLocks/>
              <a:stCxn id="74" idx="0"/>
              <a:endCxn id="79" idx="4"/>
            </p:cNvCxnSpPr>
            <p:nvPr/>
          </p:nvCxnSpPr>
          <p:spPr>
            <a:xfrm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8FF80D9-BD59-764A-93BE-68C230E0E7A2}"/>
                </a:ext>
              </a:extLst>
            </p:cNvPr>
            <p:cNvCxnSpPr>
              <a:cxnSpLocks/>
              <a:stCxn id="74" idx="0"/>
              <a:endCxn id="80" idx="4"/>
            </p:cNvCxnSpPr>
            <p:nvPr/>
          </p:nvCxnSpPr>
          <p:spPr>
            <a:xfrm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153549C-6EF4-5144-9D5E-5B76A71C89A0}"/>
                </a:ext>
              </a:extLst>
            </p:cNvPr>
            <p:cNvCxnSpPr>
              <a:cxnSpLocks/>
              <a:stCxn id="74" idx="0"/>
              <a:endCxn id="93" idx="4"/>
            </p:cNvCxnSpPr>
            <p:nvPr/>
          </p:nvCxnSpPr>
          <p:spPr>
            <a:xfrm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F002FC5-2FFD-6F44-B776-4F05A1188CE5}"/>
                </a:ext>
              </a:extLst>
            </p:cNvPr>
            <p:cNvCxnSpPr>
              <a:cxnSpLocks/>
              <a:stCxn id="75" idx="0"/>
              <a:endCxn id="78" idx="4"/>
            </p:cNvCxnSpPr>
            <p:nvPr/>
          </p:nvCxnSpPr>
          <p:spPr>
            <a:xfrm flipH="1" flipV="1">
              <a:off x="3649163" y="1935576"/>
              <a:ext cx="44068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1CD42F8-C1AC-954E-A315-E0EDC8A94C4E}"/>
                </a:ext>
              </a:extLst>
            </p:cNvPr>
            <p:cNvCxnSpPr>
              <a:cxnSpLocks/>
              <a:stCxn id="76" idx="0"/>
              <a:endCxn id="78" idx="4"/>
            </p:cNvCxnSpPr>
            <p:nvPr/>
          </p:nvCxnSpPr>
          <p:spPr>
            <a:xfrm flipH="1" flipV="1">
              <a:off x="3649163" y="1935576"/>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1EFC70A-6780-FB49-BF33-9C4F1ED3521B}"/>
                </a:ext>
              </a:extLst>
            </p:cNvPr>
            <p:cNvCxnSpPr>
              <a:cxnSpLocks/>
              <a:stCxn id="91" idx="0"/>
              <a:endCxn id="78" idx="4"/>
            </p:cNvCxnSpPr>
            <p:nvPr/>
          </p:nvCxnSpPr>
          <p:spPr>
            <a:xfrm flipH="1" flipV="1">
              <a:off x="3649163" y="1935576"/>
              <a:ext cx="132242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83CFA62-F76F-6F4B-B7C8-FF76104A8150}"/>
                </a:ext>
              </a:extLst>
            </p:cNvPr>
            <p:cNvCxnSpPr>
              <a:cxnSpLocks/>
              <a:stCxn id="91" idx="0"/>
              <a:endCxn id="79" idx="4"/>
            </p:cNvCxnSpPr>
            <p:nvPr/>
          </p:nvCxnSpPr>
          <p:spPr>
            <a:xfrm flipH="1" flipV="1">
              <a:off x="4089845" y="1935576"/>
              <a:ext cx="88174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4A595AA-3261-934C-A525-243AD7D78364}"/>
                </a:ext>
              </a:extLst>
            </p:cNvPr>
            <p:cNvCxnSpPr>
              <a:cxnSpLocks/>
              <a:stCxn id="91" idx="0"/>
              <a:endCxn id="80" idx="4"/>
            </p:cNvCxnSpPr>
            <p:nvPr/>
          </p:nvCxnSpPr>
          <p:spPr>
            <a:xfrm flipH="1"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795BB5B-A0B5-6E45-853F-B73C47FD94C9}"/>
                </a:ext>
              </a:extLst>
            </p:cNvPr>
            <p:cNvCxnSpPr>
              <a:cxnSpLocks/>
              <a:stCxn id="92" idx="0"/>
              <a:endCxn id="80" idx="4"/>
            </p:cNvCxnSpPr>
            <p:nvPr/>
          </p:nvCxnSpPr>
          <p:spPr>
            <a:xfrm flipH="1"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88DDDC0-26AC-9A46-B5F1-7715B52DE5D5}"/>
                </a:ext>
              </a:extLst>
            </p:cNvPr>
            <p:cNvCxnSpPr>
              <a:cxnSpLocks/>
              <a:stCxn id="76" idx="0"/>
              <a:endCxn id="93" idx="4"/>
            </p:cNvCxnSpPr>
            <p:nvPr/>
          </p:nvCxnSpPr>
          <p:spPr>
            <a:xfrm flipV="1">
              <a:off x="4527271" y="1935576"/>
              <a:ext cx="44431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A4AAA22-DFED-A24E-A0F6-7BD4CF4AFC89}"/>
                </a:ext>
              </a:extLst>
            </p:cNvPr>
            <p:cNvCxnSpPr>
              <a:cxnSpLocks/>
              <a:stCxn id="76" idx="0"/>
              <a:endCxn id="94" idx="4"/>
            </p:cNvCxnSpPr>
            <p:nvPr/>
          </p:nvCxnSpPr>
          <p:spPr>
            <a:xfrm flipV="1">
              <a:off x="4527271" y="1935576"/>
              <a:ext cx="88106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2F7B2DC-6ABD-E548-9C1B-75C4A36258F1}"/>
                </a:ext>
              </a:extLst>
            </p:cNvPr>
            <p:cNvSpPr/>
            <p:nvPr/>
          </p:nvSpPr>
          <p:spPr>
            <a:xfrm>
              <a:off x="3092935"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8C0930B-D11C-0C4E-9BEF-A2545589C28D}"/>
                </a:ext>
              </a:extLst>
            </p:cNvPr>
            <p:cNvSpPr/>
            <p:nvPr/>
          </p:nvSpPr>
          <p:spPr>
            <a:xfrm>
              <a:off x="3519826"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F95577D-ECFF-444D-B3DE-497F6AC4FF16}"/>
                </a:ext>
              </a:extLst>
            </p:cNvPr>
            <p:cNvSpPr/>
            <p:nvPr/>
          </p:nvSpPr>
          <p:spPr>
            <a:xfrm>
              <a:off x="396050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C16FD38-87E5-154D-B47B-F9336891B1C4}"/>
                </a:ext>
              </a:extLst>
            </p:cNvPr>
            <p:cNvSpPr/>
            <p:nvPr/>
          </p:nvSpPr>
          <p:spPr>
            <a:xfrm>
              <a:off x="4397934"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26DB379-F4DE-7840-9E4A-9966D15E6773}"/>
                </a:ext>
              </a:extLst>
            </p:cNvPr>
            <p:cNvSpPr/>
            <p:nvPr/>
          </p:nvSpPr>
          <p:spPr>
            <a:xfrm>
              <a:off x="4842248"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93AAD2D-26F5-3040-A621-F48DCBD7D763}"/>
                </a:ext>
              </a:extLst>
            </p:cNvPr>
            <p:cNvSpPr/>
            <p:nvPr/>
          </p:nvSpPr>
          <p:spPr>
            <a:xfrm>
              <a:off x="5279003" y="2182734"/>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D1D8C120-D9AB-F04F-BEEB-3E6451A070BF}"/>
                </a:ext>
              </a:extLst>
            </p:cNvPr>
            <p:cNvCxnSpPr>
              <a:cxnSpLocks/>
              <a:stCxn id="69" idx="0"/>
            </p:cNvCxnSpPr>
            <p:nvPr/>
          </p:nvCxnSpPr>
          <p:spPr>
            <a:xfrm flipV="1">
              <a:off x="3219724" y="2898090"/>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ED63D3F-F22C-2D4E-A2E9-949A85C70EC3}"/>
                </a:ext>
              </a:extLst>
            </p:cNvPr>
            <p:cNvCxnSpPr>
              <a:cxnSpLocks/>
              <a:stCxn id="69" idx="0"/>
              <a:endCxn id="162" idx="4"/>
            </p:cNvCxnSpPr>
            <p:nvPr/>
          </p:nvCxnSpPr>
          <p:spPr>
            <a:xfrm flipV="1">
              <a:off x="3219724" y="2905118"/>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BB01854-CD68-7D44-BB9E-BED5B794DDD2}"/>
                </a:ext>
              </a:extLst>
            </p:cNvPr>
            <p:cNvCxnSpPr>
              <a:cxnSpLocks/>
              <a:endCxn id="162" idx="4"/>
            </p:cNvCxnSpPr>
            <p:nvPr/>
          </p:nvCxnSpPr>
          <p:spPr>
            <a:xfrm flipH="1" flipV="1">
              <a:off x="3222616" y="2905118"/>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2A93DA2-7C60-F647-ACB6-F38C8FFDB21F}"/>
                </a:ext>
              </a:extLst>
            </p:cNvPr>
            <p:cNvCxnSpPr>
              <a:cxnSpLocks/>
            </p:cNvCxnSpPr>
            <p:nvPr/>
          </p:nvCxnSpPr>
          <p:spPr>
            <a:xfrm flipV="1">
              <a:off x="3633619"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D3D9B3B-CEBC-DB4C-8103-1E4DB3E81E65}"/>
                </a:ext>
              </a:extLst>
            </p:cNvPr>
            <p:cNvCxnSpPr>
              <a:cxnSpLocks/>
            </p:cNvCxnSpPr>
            <p:nvPr/>
          </p:nvCxnSpPr>
          <p:spPr>
            <a:xfrm flipV="1">
              <a:off x="4058554" y="2898090"/>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0298578-F06D-9E41-BB2D-12F4CE7C1C29}"/>
                </a:ext>
              </a:extLst>
            </p:cNvPr>
            <p:cNvCxnSpPr>
              <a:cxnSpLocks/>
              <a:stCxn id="72" idx="0"/>
            </p:cNvCxnSpPr>
            <p:nvPr/>
          </p:nvCxnSpPr>
          <p:spPr>
            <a:xfrm flipH="1" flipV="1">
              <a:off x="4058555" y="2902094"/>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1F0F444-937A-B14F-8041-F4C0392FD557}"/>
                </a:ext>
              </a:extLst>
            </p:cNvPr>
            <p:cNvCxnSpPr>
              <a:cxnSpLocks/>
            </p:cNvCxnSpPr>
            <p:nvPr/>
          </p:nvCxnSpPr>
          <p:spPr>
            <a:xfrm flipV="1">
              <a:off x="4511727"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BBCFE0C-3D4D-3948-ADA5-A47EF677AE9E}"/>
                </a:ext>
              </a:extLst>
            </p:cNvPr>
            <p:cNvCxnSpPr>
              <a:cxnSpLocks/>
            </p:cNvCxnSpPr>
            <p:nvPr/>
          </p:nvCxnSpPr>
          <p:spPr>
            <a:xfrm flipV="1">
              <a:off x="4074301" y="2902093"/>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94622AC-7D84-7C4D-B864-C9CA976225BF}"/>
                </a:ext>
              </a:extLst>
            </p:cNvPr>
            <p:cNvCxnSpPr>
              <a:cxnSpLocks/>
            </p:cNvCxnSpPr>
            <p:nvPr/>
          </p:nvCxnSpPr>
          <p:spPr>
            <a:xfrm flipV="1">
              <a:off x="4956041" y="2893006"/>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35FE005-2597-844A-8319-9A0E3EAAEB14}"/>
                </a:ext>
              </a:extLst>
            </p:cNvPr>
            <p:cNvCxnSpPr>
              <a:cxnSpLocks/>
            </p:cNvCxnSpPr>
            <p:nvPr/>
          </p:nvCxnSpPr>
          <p:spPr>
            <a:xfrm flipH="1" flipV="1">
              <a:off x="4956041" y="2897009"/>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39C3284-1997-1A40-A0C0-9AB86B3379C8}"/>
                </a:ext>
              </a:extLst>
            </p:cNvPr>
            <p:cNvCxnSpPr>
              <a:cxnSpLocks/>
            </p:cNvCxnSpPr>
            <p:nvPr/>
          </p:nvCxnSpPr>
          <p:spPr>
            <a:xfrm flipV="1">
              <a:off x="5392796" y="289300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9A25030-575E-8D4F-A7B3-DE85280D52F6}"/>
                </a:ext>
              </a:extLst>
            </p:cNvPr>
            <p:cNvCxnSpPr>
              <a:cxnSpLocks/>
            </p:cNvCxnSpPr>
            <p:nvPr/>
          </p:nvCxnSpPr>
          <p:spPr>
            <a:xfrm flipV="1">
              <a:off x="4956041" y="289700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BB2D54D-9B31-C146-988A-458FAAD50679}"/>
                </a:ext>
              </a:extLst>
            </p:cNvPr>
            <p:cNvCxnSpPr>
              <a:cxnSpLocks/>
            </p:cNvCxnSpPr>
            <p:nvPr/>
          </p:nvCxnSpPr>
          <p:spPr>
            <a:xfrm flipV="1">
              <a:off x="3249120" y="2902093"/>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BA0BA178-ED93-3D41-AE46-604B299D9B2F}"/>
                </a:ext>
              </a:extLst>
            </p:cNvPr>
            <p:cNvCxnSpPr>
              <a:cxnSpLocks/>
            </p:cNvCxnSpPr>
            <p:nvPr/>
          </p:nvCxnSpPr>
          <p:spPr>
            <a:xfrm flipV="1">
              <a:off x="3249120" y="2898090"/>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0647D34-4106-374F-8767-19B67C28013C}"/>
                </a:ext>
              </a:extLst>
            </p:cNvPr>
            <p:cNvCxnSpPr>
              <a:cxnSpLocks/>
            </p:cNvCxnSpPr>
            <p:nvPr/>
          </p:nvCxnSpPr>
          <p:spPr>
            <a:xfrm flipV="1">
              <a:off x="3249120" y="2897009"/>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3BEA987-E7CE-D447-96E7-EF60315DFBB8}"/>
                </a:ext>
              </a:extLst>
            </p:cNvPr>
            <p:cNvCxnSpPr>
              <a:cxnSpLocks/>
            </p:cNvCxnSpPr>
            <p:nvPr/>
          </p:nvCxnSpPr>
          <p:spPr>
            <a:xfrm flipV="1">
              <a:off x="3249120" y="2893006"/>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2E413B-CF86-2B4C-B287-248188D298D9}"/>
                </a:ext>
              </a:extLst>
            </p:cNvPr>
            <p:cNvCxnSpPr>
              <a:cxnSpLocks/>
            </p:cNvCxnSpPr>
            <p:nvPr/>
          </p:nvCxnSpPr>
          <p:spPr>
            <a:xfrm flipV="1">
              <a:off x="3615239" y="2902093"/>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F0CCBD5-830C-6B43-ADF1-558142B62FF6}"/>
                </a:ext>
              </a:extLst>
            </p:cNvPr>
            <p:cNvCxnSpPr>
              <a:cxnSpLocks/>
            </p:cNvCxnSpPr>
            <p:nvPr/>
          </p:nvCxnSpPr>
          <p:spPr>
            <a:xfrm flipV="1">
              <a:off x="3615239" y="2898090"/>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78D4F91-12A8-9240-906F-32F8CEF76453}"/>
                </a:ext>
              </a:extLst>
            </p:cNvPr>
            <p:cNvCxnSpPr>
              <a:cxnSpLocks/>
            </p:cNvCxnSpPr>
            <p:nvPr/>
          </p:nvCxnSpPr>
          <p:spPr>
            <a:xfrm flipV="1">
              <a:off x="3615239" y="2897009"/>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A14C17E-37F2-C242-A932-1A458D59F0CB}"/>
                </a:ext>
              </a:extLst>
            </p:cNvPr>
            <p:cNvCxnSpPr>
              <a:cxnSpLocks/>
            </p:cNvCxnSpPr>
            <p:nvPr/>
          </p:nvCxnSpPr>
          <p:spPr>
            <a:xfrm flipH="1" flipV="1">
              <a:off x="3615239" y="2898090"/>
              <a:ext cx="4433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5C718DF-4480-174B-B3C0-521259902299}"/>
                </a:ext>
              </a:extLst>
            </p:cNvPr>
            <p:cNvCxnSpPr>
              <a:cxnSpLocks/>
              <a:stCxn id="72" idx="0"/>
            </p:cNvCxnSpPr>
            <p:nvPr/>
          </p:nvCxnSpPr>
          <p:spPr>
            <a:xfrm flipH="1" flipV="1">
              <a:off x="3615239" y="2898090"/>
              <a:ext cx="909484"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76B8357-B8EA-4A4D-84F1-ED245E90B929}"/>
                </a:ext>
              </a:extLst>
            </p:cNvPr>
            <p:cNvCxnSpPr>
              <a:cxnSpLocks/>
            </p:cNvCxnSpPr>
            <p:nvPr/>
          </p:nvCxnSpPr>
          <p:spPr>
            <a:xfrm flipH="1" flipV="1">
              <a:off x="3615239" y="2898090"/>
              <a:ext cx="1335226"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798A10D8-BD82-A34C-958B-072F1DD25DDA}"/>
                </a:ext>
              </a:extLst>
            </p:cNvPr>
            <p:cNvCxnSpPr>
              <a:cxnSpLocks/>
            </p:cNvCxnSpPr>
            <p:nvPr/>
          </p:nvCxnSpPr>
          <p:spPr>
            <a:xfrm flipH="1" flipV="1">
              <a:off x="4058554" y="2902093"/>
              <a:ext cx="891911" cy="242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D69B8D0-9A9E-754A-B049-634BDE940490}"/>
                </a:ext>
              </a:extLst>
            </p:cNvPr>
            <p:cNvCxnSpPr>
              <a:cxnSpLocks/>
            </p:cNvCxnSpPr>
            <p:nvPr/>
          </p:nvCxnSpPr>
          <p:spPr>
            <a:xfrm flipH="1" flipV="1">
              <a:off x="4478581" y="2898090"/>
              <a:ext cx="471884" cy="246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88CBB94-D7D6-7B48-BE8F-B4422851A5C4}"/>
                </a:ext>
              </a:extLst>
            </p:cNvPr>
            <p:cNvCxnSpPr>
              <a:cxnSpLocks/>
              <a:endCxn id="165" idx="4"/>
            </p:cNvCxnSpPr>
            <p:nvPr/>
          </p:nvCxnSpPr>
          <p:spPr>
            <a:xfrm flipH="1" flipV="1">
              <a:off x="4527615" y="2905118"/>
              <a:ext cx="842878" cy="2350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0F6D4EE-565A-0149-B762-00530FEF460B}"/>
                </a:ext>
              </a:extLst>
            </p:cNvPr>
            <p:cNvCxnSpPr>
              <a:cxnSpLocks/>
              <a:stCxn id="72" idx="0"/>
            </p:cNvCxnSpPr>
            <p:nvPr/>
          </p:nvCxnSpPr>
          <p:spPr>
            <a:xfrm flipV="1">
              <a:off x="4524723" y="2897010"/>
              <a:ext cx="425742" cy="252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96F95B2A-0D30-5844-9D1E-1236C7F92787}"/>
                </a:ext>
              </a:extLst>
            </p:cNvPr>
            <p:cNvCxnSpPr>
              <a:cxnSpLocks/>
              <a:stCxn id="72" idx="0"/>
            </p:cNvCxnSpPr>
            <p:nvPr/>
          </p:nvCxnSpPr>
          <p:spPr>
            <a:xfrm flipV="1">
              <a:off x="4524723" y="2893006"/>
              <a:ext cx="845769"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7BEAC304-2CC5-3146-A038-2F9776ED8F85}"/>
                </a:ext>
              </a:extLst>
            </p:cNvPr>
            <p:cNvSpPr/>
            <p:nvPr/>
          </p:nvSpPr>
          <p:spPr>
            <a:xfrm>
              <a:off x="3093279"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754A8F3-BEE9-9B4A-A8B3-6FDD2CEA7F3E}"/>
                </a:ext>
              </a:extLst>
            </p:cNvPr>
            <p:cNvSpPr/>
            <p:nvPr/>
          </p:nvSpPr>
          <p:spPr>
            <a:xfrm>
              <a:off x="3520170"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a:extLst>
                <a:ext uri="{FF2B5EF4-FFF2-40B4-BE49-F238E27FC236}">
                  <a16:creationId xmlns:a16="http://schemas.microsoft.com/office/drawing/2014/main" id="{7784A8B0-5114-6B4D-99D5-7C861318F092}"/>
                </a:ext>
              </a:extLst>
            </p:cNvPr>
            <p:cNvSpPr/>
            <p:nvPr/>
          </p:nvSpPr>
          <p:spPr>
            <a:xfrm>
              <a:off x="396085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4F2B576-902C-0F41-B5C1-38FCA849E695}"/>
                </a:ext>
              </a:extLst>
            </p:cNvPr>
            <p:cNvSpPr/>
            <p:nvPr/>
          </p:nvSpPr>
          <p:spPr>
            <a:xfrm>
              <a:off x="4398278"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88D712D-7DA4-EB4A-84D9-7ACD0622C82C}"/>
                </a:ext>
              </a:extLst>
            </p:cNvPr>
            <p:cNvSpPr/>
            <p:nvPr/>
          </p:nvSpPr>
          <p:spPr>
            <a:xfrm>
              <a:off x="4842592"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1DFB2B2-B9A6-8F48-A9C9-4F7754586E2E}"/>
                </a:ext>
              </a:extLst>
            </p:cNvPr>
            <p:cNvSpPr/>
            <p:nvPr/>
          </p:nvSpPr>
          <p:spPr>
            <a:xfrm>
              <a:off x="5279347" y="2703413"/>
              <a:ext cx="258673" cy="201705"/>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F0CD171-F076-CB4D-9E72-7F0D99CCD737}"/>
                </a:ext>
              </a:extLst>
            </p:cNvPr>
            <p:cNvSpPr/>
            <p:nvPr/>
          </p:nvSpPr>
          <p:spPr>
            <a:xfrm>
              <a:off x="3086879" y="2340854"/>
              <a:ext cx="2445357" cy="4131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Google BERT</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726B777-5FCA-4E42-A146-EACF20A486D2}"/>
                    </a:ext>
                  </a:extLst>
                </p:cNvPr>
                <p:cNvSpPr txBox="1"/>
                <p:nvPr/>
              </p:nvSpPr>
              <p:spPr>
                <a:xfrm>
                  <a:off x="3783548" y="1185337"/>
                  <a:ext cx="6158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𝑠𝑡𝑎𝑟𝑡</m:t>
                            </m:r>
                          </m:sub>
                        </m:sSub>
                      </m:oMath>
                    </m:oMathPara>
                  </a14:m>
                  <a:endParaRPr lang="en-US" dirty="0"/>
                </a:p>
              </p:txBody>
            </p:sp>
          </mc:Choice>
          <mc:Fallback xmlns="">
            <p:sp>
              <p:nvSpPr>
                <p:cNvPr id="51" name="TextBox 50">
                  <a:extLst>
                    <a:ext uri="{FF2B5EF4-FFF2-40B4-BE49-F238E27FC236}">
                      <a16:creationId xmlns:a16="http://schemas.microsoft.com/office/drawing/2014/main" id="{1726B777-5FCA-4E42-A146-EACF20A486D2}"/>
                    </a:ext>
                  </a:extLst>
                </p:cNvPr>
                <p:cNvSpPr txBox="1">
                  <a:spLocks noRot="1" noChangeAspect="1" noMove="1" noResize="1" noEditPoints="1" noAdjustHandles="1" noChangeArrowheads="1" noChangeShapeType="1" noTextEdit="1"/>
                </p:cNvSpPr>
                <p:nvPr/>
              </p:nvSpPr>
              <p:spPr>
                <a:xfrm>
                  <a:off x="3783548" y="1185337"/>
                  <a:ext cx="615874" cy="276999"/>
                </a:xfrm>
                <a:prstGeom prst="rect">
                  <a:avLst/>
                </a:prstGeom>
                <a:blipFill>
                  <a:blip r:embed="rId8"/>
                  <a:stretch>
                    <a:fillRect l="-10204" r="-204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BB8C57DC-EAF7-F04B-883F-A9A37DCC0A61}"/>
                    </a:ext>
                  </a:extLst>
                </p:cNvPr>
                <p:cNvSpPr txBox="1"/>
                <p:nvPr/>
              </p:nvSpPr>
              <p:spPr>
                <a:xfrm>
                  <a:off x="4721678" y="1185337"/>
                  <a:ext cx="49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𝑒𝑛𝑑</m:t>
                            </m:r>
                          </m:sub>
                        </m:sSub>
                      </m:oMath>
                    </m:oMathPara>
                  </a14:m>
                  <a:endParaRPr lang="en-US" dirty="0"/>
                </a:p>
              </p:txBody>
            </p:sp>
          </mc:Choice>
          <mc:Fallback xmlns="">
            <p:sp>
              <p:nvSpPr>
                <p:cNvPr id="174" name="TextBox 173">
                  <a:extLst>
                    <a:ext uri="{FF2B5EF4-FFF2-40B4-BE49-F238E27FC236}">
                      <a16:creationId xmlns:a16="http://schemas.microsoft.com/office/drawing/2014/main" id="{BB8C57DC-EAF7-F04B-883F-A9A37DCC0A61}"/>
                    </a:ext>
                  </a:extLst>
                </p:cNvPr>
                <p:cNvSpPr txBox="1">
                  <a:spLocks noRot="1" noChangeAspect="1" noMove="1" noResize="1" noEditPoints="1" noAdjustHandles="1" noChangeArrowheads="1" noChangeShapeType="1" noTextEdit="1"/>
                </p:cNvSpPr>
                <p:nvPr/>
              </p:nvSpPr>
              <p:spPr>
                <a:xfrm>
                  <a:off x="4721678" y="1185337"/>
                  <a:ext cx="499689" cy="276999"/>
                </a:xfrm>
                <a:prstGeom prst="rect">
                  <a:avLst/>
                </a:prstGeom>
                <a:blipFill>
                  <a:blip r:embed="rId9"/>
                  <a:stretch>
                    <a:fillRect l="-12500" b="-21739"/>
                  </a:stretch>
                </a:blipFill>
              </p:spPr>
              <p:txBody>
                <a:bodyPr/>
                <a:lstStyle/>
                <a:p>
                  <a:r>
                    <a:rPr lang="en-US">
                      <a:noFill/>
                    </a:rPr>
                    <a:t> </a:t>
                  </a:r>
                </a:p>
              </p:txBody>
            </p:sp>
          </mc:Fallback>
        </mc:AlternateContent>
        <p:cxnSp>
          <p:nvCxnSpPr>
            <p:cNvPr id="175" name="Straight Arrow Connector 174">
              <a:extLst>
                <a:ext uri="{FF2B5EF4-FFF2-40B4-BE49-F238E27FC236}">
                  <a16:creationId xmlns:a16="http://schemas.microsoft.com/office/drawing/2014/main" id="{89A4C090-53FC-FC48-88BF-3B0797D79B20}"/>
                </a:ext>
              </a:extLst>
            </p:cNvPr>
            <p:cNvCxnSpPr>
              <a:cxnSpLocks/>
              <a:stCxn id="79" idx="0"/>
              <a:endCxn id="51" idx="2"/>
            </p:cNvCxnSpPr>
            <p:nvPr/>
          </p:nvCxnSpPr>
          <p:spPr>
            <a:xfrm flipV="1">
              <a:off x="4089845" y="1462336"/>
              <a:ext cx="1640"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DD751B6F-B636-3048-B302-4A085DD777DA}"/>
                </a:ext>
              </a:extLst>
            </p:cNvPr>
            <p:cNvCxnSpPr>
              <a:cxnSpLocks/>
              <a:stCxn id="93" idx="0"/>
              <a:endCxn id="174" idx="2"/>
            </p:cNvCxnSpPr>
            <p:nvPr/>
          </p:nvCxnSpPr>
          <p:spPr>
            <a:xfrm flipH="1" flipV="1">
              <a:off x="4971523" y="1462336"/>
              <a:ext cx="62"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766DA214-FBDA-F34C-9EB2-8E263D8B3E63}"/>
                </a:ext>
              </a:extLst>
            </p:cNvPr>
            <p:cNvCxnSpPr>
              <a:cxnSpLocks/>
              <a:stCxn id="90" idx="0"/>
              <a:endCxn id="162" idx="4"/>
            </p:cNvCxnSpPr>
            <p:nvPr/>
          </p:nvCxnSpPr>
          <p:spPr>
            <a:xfrm flipH="1" flipV="1">
              <a:off x="3222616" y="2905118"/>
              <a:ext cx="2183176"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1F7872D-12EF-0546-BFAF-AD94AE73FF52}"/>
                </a:ext>
              </a:extLst>
            </p:cNvPr>
            <p:cNvCxnSpPr>
              <a:cxnSpLocks/>
              <a:stCxn id="92" idx="0"/>
              <a:endCxn id="77" idx="4"/>
            </p:cNvCxnSpPr>
            <p:nvPr/>
          </p:nvCxnSpPr>
          <p:spPr>
            <a:xfrm flipH="1" flipV="1">
              <a:off x="3216216" y="1935576"/>
              <a:ext cx="2192124"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33" name="TextBox 1032">
            <a:extLst>
              <a:ext uri="{FF2B5EF4-FFF2-40B4-BE49-F238E27FC236}">
                <a16:creationId xmlns:a16="http://schemas.microsoft.com/office/drawing/2014/main" id="{7E6F6BBF-B595-1648-9140-BF7A0598BE8E}"/>
              </a:ext>
            </a:extLst>
          </p:cNvPr>
          <p:cNvSpPr txBox="1"/>
          <p:nvPr/>
        </p:nvSpPr>
        <p:spPr>
          <a:xfrm>
            <a:off x="5901961" y="2868029"/>
            <a:ext cx="2735044" cy="369332"/>
          </a:xfrm>
          <a:prstGeom prst="rect">
            <a:avLst/>
          </a:prstGeom>
          <a:noFill/>
        </p:spPr>
        <p:txBody>
          <a:bodyPr wrap="none" rtlCol="0">
            <a:spAutoFit/>
          </a:bodyPr>
          <a:lstStyle/>
          <a:p>
            <a:r>
              <a:rPr lang="en-US" dirty="0">
                <a:solidFill>
                  <a:srgbClr val="FF0000"/>
                </a:solidFill>
              </a:rPr>
              <a:t>Slow! Memory Overflow!</a:t>
            </a:r>
          </a:p>
        </p:txBody>
      </p:sp>
      <p:sp>
        <p:nvSpPr>
          <p:cNvPr id="144" name="Footer Placeholder 19">
            <a:extLst>
              <a:ext uri="{FF2B5EF4-FFF2-40B4-BE49-F238E27FC236}">
                <a16:creationId xmlns:a16="http://schemas.microsoft.com/office/drawing/2014/main" id="{8FFC6855-EFA9-9C4E-9CA2-74EF6885C203}"/>
              </a:ext>
            </a:extLst>
          </p:cNvPr>
          <p:cNvSpPr>
            <a:spLocks noGrp="1"/>
          </p:cNvSpPr>
          <p:nvPr>
            <p:ph type="ftr" sz="quarter" idx="11"/>
          </p:nvPr>
        </p:nvSpPr>
        <p:spPr>
          <a:xfrm>
            <a:off x="628650" y="6356351"/>
            <a:ext cx="7067550" cy="365125"/>
          </a:xfrm>
        </p:spPr>
        <p:txBody>
          <a:bodyPr/>
          <a:lstStyle/>
          <a:p>
            <a:r>
              <a:rPr lang="en-US"/>
              <a:t>Joshi et al. 2017, Chen et al. 2017, Asai et al. 2020</a:t>
            </a:r>
            <a:endParaRPr lang="en-US" dirty="0"/>
          </a:p>
        </p:txBody>
      </p:sp>
      <p:pic>
        <p:nvPicPr>
          <p:cNvPr id="145" name="Picture 144" descr="Text&#10;&#10;Description automatically generated with low confidence">
            <a:extLst>
              <a:ext uri="{FF2B5EF4-FFF2-40B4-BE49-F238E27FC236}">
                <a16:creationId xmlns:a16="http://schemas.microsoft.com/office/drawing/2014/main" id="{88CEB446-7EBD-154E-A7A9-2651B47124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4656" y="4086945"/>
            <a:ext cx="369332" cy="367514"/>
          </a:xfrm>
          <a:prstGeom prst="rect">
            <a:avLst/>
          </a:prstGeom>
        </p:spPr>
      </p:pic>
      <p:pic>
        <p:nvPicPr>
          <p:cNvPr id="146" name="Picture 145" descr="Icon&#10;&#10;Description automatically generated">
            <a:extLst>
              <a:ext uri="{FF2B5EF4-FFF2-40B4-BE49-F238E27FC236}">
                <a16:creationId xmlns:a16="http://schemas.microsoft.com/office/drawing/2014/main" id="{04445AB9-A4E8-6F49-9891-69AB36D437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2784" y="4014528"/>
            <a:ext cx="340901" cy="439931"/>
          </a:xfrm>
          <a:prstGeom prst="rect">
            <a:avLst/>
          </a:prstGeom>
          <a:solidFill>
            <a:schemeClr val="bg1"/>
          </a:solidFill>
        </p:spPr>
      </p:pic>
      <p:pic>
        <p:nvPicPr>
          <p:cNvPr id="148" name="Picture 147" descr="Icon&#10;&#10;Description automatically generated">
            <a:extLst>
              <a:ext uri="{FF2B5EF4-FFF2-40B4-BE49-F238E27FC236}">
                <a16:creationId xmlns:a16="http://schemas.microsoft.com/office/drawing/2014/main" id="{DF6BA6A7-B170-064E-8FA9-4B394E926B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5262" y="4012352"/>
            <a:ext cx="340901" cy="442107"/>
          </a:xfrm>
          <a:prstGeom prst="rect">
            <a:avLst/>
          </a:prstGeom>
          <a:solidFill>
            <a:schemeClr val="bg1"/>
          </a:solidFill>
        </p:spPr>
      </p:pic>
      <p:pic>
        <p:nvPicPr>
          <p:cNvPr id="149" name="Picture 148" descr="Icon&#10;&#10;Description automatically generated">
            <a:extLst>
              <a:ext uri="{FF2B5EF4-FFF2-40B4-BE49-F238E27FC236}">
                <a16:creationId xmlns:a16="http://schemas.microsoft.com/office/drawing/2014/main" id="{74F5FB21-5B2E-FB46-8DAD-491B47BDDF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7134" y="4012352"/>
            <a:ext cx="340901" cy="442107"/>
          </a:xfrm>
          <a:prstGeom prst="rect">
            <a:avLst/>
          </a:prstGeom>
          <a:solidFill>
            <a:schemeClr val="bg1"/>
          </a:solidFill>
        </p:spPr>
      </p:pic>
      <p:pic>
        <p:nvPicPr>
          <p:cNvPr id="150" name="Picture 149" descr="Text&#10;&#10;Description automatically generated with low confidence">
            <a:extLst>
              <a:ext uri="{FF2B5EF4-FFF2-40B4-BE49-F238E27FC236}">
                <a16:creationId xmlns:a16="http://schemas.microsoft.com/office/drawing/2014/main" id="{0B0EEB16-B42C-D84F-8D95-CF7EEBAC7C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0878" y="4085127"/>
            <a:ext cx="369332" cy="369332"/>
          </a:xfrm>
          <a:prstGeom prst="rect">
            <a:avLst/>
          </a:prstGeom>
        </p:spPr>
      </p:pic>
      <p:pic>
        <p:nvPicPr>
          <p:cNvPr id="151" name="Picture 150" descr="Icon&#10;&#10;Description automatically generated">
            <a:extLst>
              <a:ext uri="{FF2B5EF4-FFF2-40B4-BE49-F238E27FC236}">
                <a16:creationId xmlns:a16="http://schemas.microsoft.com/office/drawing/2014/main" id="{529BEC43-1D59-D647-B5DE-F189263455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006" y="4012352"/>
            <a:ext cx="340901" cy="442107"/>
          </a:xfrm>
          <a:prstGeom prst="rect">
            <a:avLst/>
          </a:prstGeom>
          <a:solidFill>
            <a:schemeClr val="bg1"/>
          </a:solidFill>
        </p:spPr>
      </p:pic>
      <p:pic>
        <p:nvPicPr>
          <p:cNvPr id="152" name="Picture 151" descr="Icon&#10;&#10;Description automatically generated">
            <a:extLst>
              <a:ext uri="{FF2B5EF4-FFF2-40B4-BE49-F238E27FC236}">
                <a16:creationId xmlns:a16="http://schemas.microsoft.com/office/drawing/2014/main" id="{2135C09C-0CCA-C74E-97B9-08B81938F7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71181" y="4012352"/>
            <a:ext cx="340901" cy="442107"/>
          </a:xfrm>
          <a:prstGeom prst="rect">
            <a:avLst/>
          </a:prstGeom>
          <a:solidFill>
            <a:schemeClr val="bg1"/>
          </a:solidFill>
        </p:spPr>
      </p:pic>
      <p:pic>
        <p:nvPicPr>
          <p:cNvPr id="153" name="Picture 152" descr="Text&#10;&#10;Description automatically generated with low confidence">
            <a:extLst>
              <a:ext uri="{FF2B5EF4-FFF2-40B4-BE49-F238E27FC236}">
                <a16:creationId xmlns:a16="http://schemas.microsoft.com/office/drawing/2014/main" id="{32B89B3F-229F-A448-8E7C-E900BEED1A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4959" y="4086945"/>
            <a:ext cx="369332" cy="367514"/>
          </a:xfrm>
          <a:prstGeom prst="rect">
            <a:avLst/>
          </a:prstGeom>
        </p:spPr>
      </p:pic>
      <p:pic>
        <p:nvPicPr>
          <p:cNvPr id="154" name="Picture 153" descr="Text&#10;&#10;Description automatically generated with low confidence">
            <a:extLst>
              <a:ext uri="{FF2B5EF4-FFF2-40B4-BE49-F238E27FC236}">
                <a16:creationId xmlns:a16="http://schemas.microsoft.com/office/drawing/2014/main" id="{C3039A90-11CC-2341-8DF3-295084FB62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4925" y="4085127"/>
            <a:ext cx="369332" cy="369332"/>
          </a:xfrm>
          <a:prstGeom prst="rect">
            <a:avLst/>
          </a:prstGeom>
        </p:spPr>
      </p:pic>
      <p:pic>
        <p:nvPicPr>
          <p:cNvPr id="155" name="Picture 154" descr="Icon&#10;&#10;Description automatically generated">
            <a:extLst>
              <a:ext uri="{FF2B5EF4-FFF2-40B4-BE49-F238E27FC236}">
                <a16:creationId xmlns:a16="http://schemas.microsoft.com/office/drawing/2014/main" id="{4231C1EB-73DD-9640-835F-967A5088C3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3053" y="4012352"/>
            <a:ext cx="340901" cy="442107"/>
          </a:xfrm>
          <a:prstGeom prst="rect">
            <a:avLst/>
          </a:prstGeom>
          <a:solidFill>
            <a:schemeClr val="bg1"/>
          </a:solidFill>
        </p:spPr>
      </p:pic>
      <p:pic>
        <p:nvPicPr>
          <p:cNvPr id="157" name="Picture 156" descr="Icon&#10;&#10;Description automatically generated">
            <a:extLst>
              <a:ext uri="{FF2B5EF4-FFF2-40B4-BE49-F238E27FC236}">
                <a16:creationId xmlns:a16="http://schemas.microsoft.com/office/drawing/2014/main" id="{B64EF58F-7B4C-AF44-910E-15AB4993C7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5228" y="4012352"/>
            <a:ext cx="340901" cy="442107"/>
          </a:xfrm>
          <a:prstGeom prst="rect">
            <a:avLst/>
          </a:prstGeom>
          <a:solidFill>
            <a:schemeClr val="bg1"/>
          </a:solidFill>
        </p:spPr>
      </p:pic>
      <p:sp>
        <p:nvSpPr>
          <p:cNvPr id="158" name="Left Brace 157">
            <a:extLst>
              <a:ext uri="{FF2B5EF4-FFF2-40B4-BE49-F238E27FC236}">
                <a16:creationId xmlns:a16="http://schemas.microsoft.com/office/drawing/2014/main" id="{95985845-3D70-7341-88B7-DAA5D935EB3D}"/>
              </a:ext>
            </a:extLst>
          </p:cNvPr>
          <p:cNvSpPr/>
          <p:nvPr/>
        </p:nvSpPr>
        <p:spPr>
          <a:xfrm rot="16200000">
            <a:off x="4351459" y="1719879"/>
            <a:ext cx="111905" cy="572414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896CF3BE-FA94-864A-A8C3-34FBA04BDA72}"/>
              </a:ext>
            </a:extLst>
          </p:cNvPr>
          <p:cNvGrpSpPr/>
          <p:nvPr/>
        </p:nvGrpSpPr>
        <p:grpSpPr>
          <a:xfrm>
            <a:off x="1339106" y="3927366"/>
            <a:ext cx="6260177" cy="1134871"/>
            <a:chOff x="1339106" y="4143504"/>
            <a:chExt cx="6260177" cy="1134871"/>
          </a:xfrm>
        </p:grpSpPr>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09ED9835-E5BF-0A44-B10A-0D6F73BEDA3D}"/>
                    </a:ext>
                  </a:extLst>
                </p:cNvPr>
                <p:cNvSpPr txBox="1"/>
                <p:nvPr/>
              </p:nvSpPr>
              <p:spPr>
                <a:xfrm>
                  <a:off x="1593234" y="4909043"/>
                  <a:ext cx="135060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=320</m:t>
                        </m:r>
                      </m:oMath>
                    </m:oMathPara>
                  </a14:m>
                  <a:endParaRPr lang="en-US" dirty="0"/>
                </a:p>
              </p:txBody>
            </p:sp>
          </mc:Choice>
          <mc:Fallback xmlns="">
            <p:sp>
              <p:nvSpPr>
                <p:cNvPr id="235" name="TextBox 234">
                  <a:extLst>
                    <a:ext uri="{FF2B5EF4-FFF2-40B4-BE49-F238E27FC236}">
                      <a16:creationId xmlns:a16="http://schemas.microsoft.com/office/drawing/2014/main" id="{09ED9835-E5BF-0A44-B10A-0D6F73BEDA3D}"/>
                    </a:ext>
                  </a:extLst>
                </p:cNvPr>
                <p:cNvSpPr txBox="1">
                  <a:spLocks noRot="1" noChangeAspect="1" noMove="1" noResize="1" noEditPoints="1" noAdjustHandles="1" noChangeArrowheads="1" noChangeShapeType="1" noTextEdit="1"/>
                </p:cNvSpPr>
                <p:nvPr/>
              </p:nvSpPr>
              <p:spPr>
                <a:xfrm>
                  <a:off x="1593234" y="4909043"/>
                  <a:ext cx="1350607" cy="369332"/>
                </a:xfrm>
                <a:prstGeom prst="rect">
                  <a:avLst/>
                </a:prstGeom>
                <a:blipFill>
                  <a:blip r:embed="rId12"/>
                  <a:stretch>
                    <a:fillRect/>
                  </a:stretch>
                </a:blipFill>
              </p:spPr>
              <p:txBody>
                <a:bodyPr/>
                <a:lstStyle/>
                <a:p>
                  <a:r>
                    <a:rPr lang="en-US">
                      <a:noFill/>
                    </a:rPr>
                    <a:t> </a:t>
                  </a:r>
                </a:p>
              </p:txBody>
            </p:sp>
          </mc:Fallback>
        </mc:AlternateContent>
        <p:sp>
          <p:nvSpPr>
            <p:cNvPr id="236" name="Left Brace 235">
              <a:extLst>
                <a:ext uri="{FF2B5EF4-FFF2-40B4-BE49-F238E27FC236}">
                  <a16:creationId xmlns:a16="http://schemas.microsoft.com/office/drawing/2014/main" id="{94EABAF5-43E7-0540-B603-2B579AECBB5D}"/>
                </a:ext>
              </a:extLst>
            </p:cNvPr>
            <p:cNvSpPr/>
            <p:nvPr/>
          </p:nvSpPr>
          <p:spPr>
            <a:xfrm rot="16200000">
              <a:off x="2161734" y="4125741"/>
              <a:ext cx="146163" cy="1378951"/>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7" name="Rounded Rectangle 236">
              <a:extLst>
                <a:ext uri="{FF2B5EF4-FFF2-40B4-BE49-F238E27FC236}">
                  <a16:creationId xmlns:a16="http://schemas.microsoft.com/office/drawing/2014/main" id="{0908AE65-2E8A-F646-A3D5-32216F0AE8C2}"/>
                </a:ext>
              </a:extLst>
            </p:cNvPr>
            <p:cNvSpPr/>
            <p:nvPr/>
          </p:nvSpPr>
          <p:spPr>
            <a:xfrm>
              <a:off x="1339106" y="4146827"/>
              <a:ext cx="1638781" cy="585216"/>
            </a:xfrm>
            <a:prstGeom prst="roundRect">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Left Brace 237">
              <a:extLst>
                <a:ext uri="{FF2B5EF4-FFF2-40B4-BE49-F238E27FC236}">
                  <a16:creationId xmlns:a16="http://schemas.microsoft.com/office/drawing/2014/main" id="{42B0D08A-D7DF-744C-B29C-9836935ABFFC}"/>
                </a:ext>
              </a:extLst>
            </p:cNvPr>
            <p:cNvSpPr/>
            <p:nvPr/>
          </p:nvSpPr>
          <p:spPr>
            <a:xfrm rot="16200000">
              <a:off x="3794379" y="4131591"/>
              <a:ext cx="146163" cy="1378951"/>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9" name="Rounded Rectangle 238">
              <a:extLst>
                <a:ext uri="{FF2B5EF4-FFF2-40B4-BE49-F238E27FC236}">
                  <a16:creationId xmlns:a16="http://schemas.microsoft.com/office/drawing/2014/main" id="{2B5B63D6-967E-C942-96D9-D4EDFF9E811E}"/>
                </a:ext>
              </a:extLst>
            </p:cNvPr>
            <p:cNvSpPr/>
            <p:nvPr/>
          </p:nvSpPr>
          <p:spPr>
            <a:xfrm>
              <a:off x="3053724" y="4145046"/>
              <a:ext cx="1638782" cy="585216"/>
            </a:xfrm>
            <a:prstGeom prst="roundRect">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00B54377-6088-0646-9C54-D0E67C880382}"/>
                    </a:ext>
                  </a:extLst>
                </p:cNvPr>
                <p:cNvSpPr txBox="1"/>
                <p:nvPr/>
              </p:nvSpPr>
              <p:spPr>
                <a:xfrm>
                  <a:off x="3157513" y="4904774"/>
                  <a:ext cx="135060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=328</m:t>
                        </m:r>
                      </m:oMath>
                    </m:oMathPara>
                  </a14:m>
                  <a:endParaRPr lang="en-US" dirty="0"/>
                </a:p>
              </p:txBody>
            </p:sp>
          </mc:Choice>
          <mc:Fallback xmlns="">
            <p:sp>
              <p:nvSpPr>
                <p:cNvPr id="240" name="TextBox 239">
                  <a:extLst>
                    <a:ext uri="{FF2B5EF4-FFF2-40B4-BE49-F238E27FC236}">
                      <a16:creationId xmlns:a16="http://schemas.microsoft.com/office/drawing/2014/main" id="{00B54377-6088-0646-9C54-D0E67C880382}"/>
                    </a:ext>
                  </a:extLst>
                </p:cNvPr>
                <p:cNvSpPr txBox="1">
                  <a:spLocks noRot="1" noChangeAspect="1" noMove="1" noResize="1" noEditPoints="1" noAdjustHandles="1" noChangeArrowheads="1" noChangeShapeType="1" noTextEdit="1"/>
                </p:cNvSpPr>
                <p:nvPr/>
              </p:nvSpPr>
              <p:spPr>
                <a:xfrm>
                  <a:off x="3157513" y="4904774"/>
                  <a:ext cx="1350607" cy="369332"/>
                </a:xfrm>
                <a:prstGeom prst="rect">
                  <a:avLst/>
                </a:prstGeom>
                <a:blipFill>
                  <a:blip r:embed="rId13"/>
                  <a:stretch>
                    <a:fillRect/>
                  </a:stretch>
                </a:blipFill>
              </p:spPr>
              <p:txBody>
                <a:bodyPr/>
                <a:lstStyle/>
                <a:p>
                  <a:r>
                    <a:rPr lang="en-US">
                      <a:noFill/>
                    </a:rPr>
                    <a:t> </a:t>
                  </a:r>
                </a:p>
              </p:txBody>
            </p:sp>
          </mc:Fallback>
        </mc:AlternateContent>
        <p:sp>
          <p:nvSpPr>
            <p:cNvPr id="241" name="Rounded Rectangle 240">
              <a:extLst>
                <a:ext uri="{FF2B5EF4-FFF2-40B4-BE49-F238E27FC236}">
                  <a16:creationId xmlns:a16="http://schemas.microsoft.com/office/drawing/2014/main" id="{47D23EED-1CE4-7C49-A942-F96819776C97}"/>
                </a:ext>
              </a:extLst>
            </p:cNvPr>
            <p:cNvSpPr/>
            <p:nvPr/>
          </p:nvSpPr>
          <p:spPr>
            <a:xfrm>
              <a:off x="4730658" y="4143504"/>
              <a:ext cx="1638782" cy="585216"/>
            </a:xfrm>
            <a:prstGeom prst="roundRect">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Left Brace 241">
              <a:extLst>
                <a:ext uri="{FF2B5EF4-FFF2-40B4-BE49-F238E27FC236}">
                  <a16:creationId xmlns:a16="http://schemas.microsoft.com/office/drawing/2014/main" id="{ECA79245-F35B-3146-B603-B9E1CEB9EB57}"/>
                </a:ext>
              </a:extLst>
            </p:cNvPr>
            <p:cNvSpPr/>
            <p:nvPr/>
          </p:nvSpPr>
          <p:spPr>
            <a:xfrm rot="16200000">
              <a:off x="5480177" y="4128293"/>
              <a:ext cx="146163" cy="1378951"/>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C5C1E626-A5C3-8E40-A7AA-8B962EF5AAC3}"/>
                    </a:ext>
                  </a:extLst>
                </p:cNvPr>
                <p:cNvSpPr txBox="1"/>
                <p:nvPr/>
              </p:nvSpPr>
              <p:spPr>
                <a:xfrm>
                  <a:off x="4843311" y="4901476"/>
                  <a:ext cx="135060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=442</m:t>
                        </m:r>
                      </m:oMath>
                    </m:oMathPara>
                  </a14:m>
                  <a:endParaRPr lang="en-US" dirty="0"/>
                </a:p>
              </p:txBody>
            </p:sp>
          </mc:Choice>
          <mc:Fallback xmlns="">
            <p:sp>
              <p:nvSpPr>
                <p:cNvPr id="243" name="TextBox 242">
                  <a:extLst>
                    <a:ext uri="{FF2B5EF4-FFF2-40B4-BE49-F238E27FC236}">
                      <a16:creationId xmlns:a16="http://schemas.microsoft.com/office/drawing/2014/main" id="{C5C1E626-A5C3-8E40-A7AA-8B962EF5AAC3}"/>
                    </a:ext>
                  </a:extLst>
                </p:cNvPr>
                <p:cNvSpPr txBox="1">
                  <a:spLocks noRot="1" noChangeAspect="1" noMove="1" noResize="1" noEditPoints="1" noAdjustHandles="1" noChangeArrowheads="1" noChangeShapeType="1" noTextEdit="1"/>
                </p:cNvSpPr>
                <p:nvPr/>
              </p:nvSpPr>
              <p:spPr>
                <a:xfrm>
                  <a:off x="4843311" y="4901476"/>
                  <a:ext cx="1350607" cy="369332"/>
                </a:xfrm>
                <a:prstGeom prst="rect">
                  <a:avLst/>
                </a:prstGeom>
                <a:blipFill>
                  <a:blip r:embed="rId14"/>
                  <a:stretch>
                    <a:fillRect/>
                  </a:stretch>
                </a:blipFill>
              </p:spPr>
              <p:txBody>
                <a:bodyPr/>
                <a:lstStyle/>
                <a:p>
                  <a:r>
                    <a:rPr lang="en-US">
                      <a:noFill/>
                    </a:rPr>
                    <a:t> </a:t>
                  </a:r>
                </a:p>
              </p:txBody>
            </p:sp>
          </mc:Fallback>
        </mc:AlternateContent>
        <p:sp>
          <p:nvSpPr>
            <p:cNvPr id="244" name="Left Brace 243">
              <a:extLst>
                <a:ext uri="{FF2B5EF4-FFF2-40B4-BE49-F238E27FC236}">
                  <a16:creationId xmlns:a16="http://schemas.microsoft.com/office/drawing/2014/main" id="{FD9CB409-3228-7342-B91F-8C41181C082F}"/>
                </a:ext>
              </a:extLst>
            </p:cNvPr>
            <p:cNvSpPr/>
            <p:nvPr/>
          </p:nvSpPr>
          <p:spPr>
            <a:xfrm rot="16200000">
              <a:off x="6915009" y="4269856"/>
              <a:ext cx="159495" cy="1103744"/>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7B6FBBD2-44DB-3D4D-B896-C1719EE2F7E5}"/>
                    </a:ext>
                  </a:extLst>
                </p:cNvPr>
                <p:cNvSpPr txBox="1"/>
                <p:nvPr/>
              </p:nvSpPr>
              <p:spPr>
                <a:xfrm>
                  <a:off x="6248676" y="4898770"/>
                  <a:ext cx="135060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=238</m:t>
                        </m:r>
                      </m:oMath>
                    </m:oMathPara>
                  </a14:m>
                  <a:endParaRPr lang="en-US" dirty="0"/>
                </a:p>
              </p:txBody>
            </p:sp>
          </mc:Choice>
          <mc:Fallback xmlns="">
            <p:sp>
              <p:nvSpPr>
                <p:cNvPr id="245" name="TextBox 244">
                  <a:extLst>
                    <a:ext uri="{FF2B5EF4-FFF2-40B4-BE49-F238E27FC236}">
                      <a16:creationId xmlns:a16="http://schemas.microsoft.com/office/drawing/2014/main" id="{7B6FBBD2-44DB-3D4D-B896-C1719EE2F7E5}"/>
                    </a:ext>
                  </a:extLst>
                </p:cNvPr>
                <p:cNvSpPr txBox="1">
                  <a:spLocks noRot="1" noChangeAspect="1" noMove="1" noResize="1" noEditPoints="1" noAdjustHandles="1" noChangeArrowheads="1" noChangeShapeType="1" noTextEdit="1"/>
                </p:cNvSpPr>
                <p:nvPr/>
              </p:nvSpPr>
              <p:spPr>
                <a:xfrm>
                  <a:off x="6248676" y="4898770"/>
                  <a:ext cx="1350607" cy="369332"/>
                </a:xfrm>
                <a:prstGeom prst="rect">
                  <a:avLst/>
                </a:prstGeom>
                <a:blipFill>
                  <a:blip r:embed="rId15"/>
                  <a:stretch>
                    <a:fillRect/>
                  </a:stretch>
                </a:blipFill>
              </p:spPr>
              <p:txBody>
                <a:bodyPr/>
                <a:lstStyle/>
                <a:p>
                  <a:r>
                    <a:rPr lang="en-US">
                      <a:noFill/>
                    </a:rPr>
                    <a:t> </a:t>
                  </a:r>
                </a:p>
              </p:txBody>
            </p:sp>
          </mc:Fallback>
        </mc:AlternateContent>
        <p:sp>
          <p:nvSpPr>
            <p:cNvPr id="246" name="Rounded Rectangle 245">
              <a:extLst>
                <a:ext uri="{FF2B5EF4-FFF2-40B4-BE49-F238E27FC236}">
                  <a16:creationId xmlns:a16="http://schemas.microsoft.com/office/drawing/2014/main" id="{46FFAA8F-D128-C54E-96E5-4162CE79057E}"/>
                </a:ext>
              </a:extLst>
            </p:cNvPr>
            <p:cNvSpPr/>
            <p:nvPr/>
          </p:nvSpPr>
          <p:spPr>
            <a:xfrm>
              <a:off x="6420060" y="4151205"/>
              <a:ext cx="1126568" cy="585216"/>
            </a:xfrm>
            <a:prstGeom prst="roundRect">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8" name="Rounded Rectangle 247">
            <a:extLst>
              <a:ext uri="{FF2B5EF4-FFF2-40B4-BE49-F238E27FC236}">
                <a16:creationId xmlns:a16="http://schemas.microsoft.com/office/drawing/2014/main" id="{79C5A3EB-1054-DC44-A36A-BBB4188C7D7E}"/>
              </a:ext>
            </a:extLst>
          </p:cNvPr>
          <p:cNvSpPr/>
          <p:nvPr/>
        </p:nvSpPr>
        <p:spPr>
          <a:xfrm>
            <a:off x="4725289" y="3922102"/>
            <a:ext cx="1638782" cy="585216"/>
          </a:xfrm>
          <a:prstGeom prst="round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037131-CECF-7B4D-B960-C09B33A9A465}"/>
                  </a:ext>
                </a:extLst>
              </p:cNvPr>
              <p:cNvSpPr txBox="1"/>
              <p:nvPr/>
            </p:nvSpPr>
            <p:spPr>
              <a:xfrm>
                <a:off x="4886791" y="3583917"/>
                <a:ext cx="1345368"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𝑐𝑜𝑛𝑓</m:t>
                          </m:r>
                        </m:sub>
                      </m:sSub>
                      <m:r>
                        <a:rPr lang="en-US" b="0" i="1" smtClean="0">
                          <a:latin typeface="Cambria Math" panose="02040503050406030204" pitchFamily="18" charset="0"/>
                        </a:rPr>
                        <m:t>=98%</m:t>
                      </m:r>
                    </m:oMath>
                  </m:oMathPara>
                </a14:m>
                <a:endParaRPr lang="en-US" dirty="0"/>
              </a:p>
            </p:txBody>
          </p:sp>
        </mc:Choice>
        <mc:Fallback xmlns="">
          <p:sp>
            <p:nvSpPr>
              <p:cNvPr id="7" name="TextBox 6">
                <a:extLst>
                  <a:ext uri="{FF2B5EF4-FFF2-40B4-BE49-F238E27FC236}">
                    <a16:creationId xmlns:a16="http://schemas.microsoft.com/office/drawing/2014/main" id="{4B037131-CECF-7B4D-B960-C09B33A9A465}"/>
                  </a:ext>
                </a:extLst>
              </p:cNvPr>
              <p:cNvSpPr txBox="1">
                <a:spLocks noRot="1" noChangeAspect="1" noMove="1" noResize="1" noEditPoints="1" noAdjustHandles="1" noChangeArrowheads="1" noChangeShapeType="1" noTextEdit="1"/>
              </p:cNvSpPr>
              <p:nvPr/>
            </p:nvSpPr>
            <p:spPr>
              <a:xfrm>
                <a:off x="4886791" y="3583917"/>
                <a:ext cx="1345368" cy="299249"/>
              </a:xfrm>
              <a:prstGeom prst="rect">
                <a:avLst/>
              </a:prstGeom>
              <a:blipFill>
                <a:blip r:embed="rId16"/>
                <a:stretch>
                  <a:fillRect l="-2804" r="-3738" b="-25000"/>
                </a:stretch>
              </a:blipFill>
            </p:spPr>
            <p:txBody>
              <a:bodyPr/>
              <a:lstStyle/>
              <a:p>
                <a:r>
                  <a:rPr lang="en-US">
                    <a:noFill/>
                  </a:rPr>
                  <a:t> </a:t>
                </a:r>
              </a:p>
            </p:txBody>
          </p:sp>
        </mc:Fallback>
      </mc:AlternateContent>
      <p:sp>
        <p:nvSpPr>
          <p:cNvPr id="249" name="TextBox 248">
            <a:extLst>
              <a:ext uri="{FF2B5EF4-FFF2-40B4-BE49-F238E27FC236}">
                <a16:creationId xmlns:a16="http://schemas.microsoft.com/office/drawing/2014/main" id="{D8DB565A-2FBD-0947-A398-114F6C63E028}"/>
              </a:ext>
            </a:extLst>
          </p:cNvPr>
          <p:cNvSpPr txBox="1"/>
          <p:nvPr/>
        </p:nvSpPr>
        <p:spPr>
          <a:xfrm>
            <a:off x="1919563" y="5204943"/>
            <a:ext cx="5320687" cy="369332"/>
          </a:xfrm>
          <a:prstGeom prst="rect">
            <a:avLst/>
          </a:prstGeom>
          <a:noFill/>
        </p:spPr>
        <p:txBody>
          <a:bodyPr wrap="none" rtlCol="0">
            <a:spAutoFit/>
          </a:bodyPr>
          <a:lstStyle/>
          <a:p>
            <a:r>
              <a:rPr lang="en-US" dirty="0">
                <a:solidFill>
                  <a:srgbClr val="FF0000"/>
                </a:solidFill>
              </a:rPr>
              <a:t>Global context fails to be modeled, local optimum!</a:t>
            </a:r>
          </a:p>
        </p:txBody>
      </p:sp>
      <p:pic>
        <p:nvPicPr>
          <p:cNvPr id="147" name="Picture 146" descr="A person holding a basketball&#10;&#10;Description automatically generated">
            <a:extLst>
              <a:ext uri="{FF2B5EF4-FFF2-40B4-BE49-F238E27FC236}">
                <a16:creationId xmlns:a16="http://schemas.microsoft.com/office/drawing/2014/main" id="{35BE5DFD-C450-BC46-BDD5-B5139221C04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39540" y="4092672"/>
            <a:ext cx="309051" cy="281465"/>
          </a:xfrm>
          <a:prstGeom prst="rect">
            <a:avLst/>
          </a:prstGeom>
        </p:spPr>
      </p:pic>
      <p:pic>
        <p:nvPicPr>
          <p:cNvPr id="156" name="Picture 2" descr="Key topics - Osborne Clarke | Osborne Clarke">
            <a:extLst>
              <a:ext uri="{FF2B5EF4-FFF2-40B4-BE49-F238E27FC236}">
                <a16:creationId xmlns:a16="http://schemas.microsoft.com/office/drawing/2014/main" id="{D5EB76EA-B2A2-AD4E-BBFF-15A57D6F98A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8122" r="21203"/>
          <a:stretch/>
        </p:blipFill>
        <p:spPr bwMode="auto">
          <a:xfrm>
            <a:off x="3130891" y="4085127"/>
            <a:ext cx="335371" cy="32747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58" descr="Logo&#10;&#10;Description automatically generated">
            <a:extLst>
              <a:ext uri="{FF2B5EF4-FFF2-40B4-BE49-F238E27FC236}">
                <a16:creationId xmlns:a16="http://schemas.microsoft.com/office/drawing/2014/main" id="{AF982BA2-962F-8F44-B0B6-6F618390A26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82911" y="4147516"/>
            <a:ext cx="328172" cy="209650"/>
          </a:xfrm>
          <a:prstGeom prst="rect">
            <a:avLst/>
          </a:prstGeom>
        </p:spPr>
      </p:pic>
      <p:pic>
        <p:nvPicPr>
          <p:cNvPr id="160" name="Picture 159" descr="Icon&#10;&#10;Description automatically generated">
            <a:extLst>
              <a:ext uri="{FF2B5EF4-FFF2-40B4-BE49-F238E27FC236}">
                <a16:creationId xmlns:a16="http://schemas.microsoft.com/office/drawing/2014/main" id="{E66A260B-AC83-6146-8368-7C13A9FD1E2C}"/>
              </a:ext>
            </a:extLst>
          </p:cNvPr>
          <p:cNvPicPr>
            <a:picLocks noChangeAspect="1"/>
          </p:cNvPicPr>
          <p:nvPr/>
        </p:nvPicPr>
        <p:blipFill rotWithShape="1">
          <a:blip r:embed="rId20">
            <a:extLst>
              <a:ext uri="{28A0092B-C50C-407E-A947-70E740481C1C}">
                <a14:useLocalDpi xmlns:a14="http://schemas.microsoft.com/office/drawing/2010/main" val="0"/>
              </a:ext>
            </a:extLst>
          </a:blip>
          <a:srcRect l="24874" r="17594"/>
          <a:stretch/>
        </p:blipFill>
        <p:spPr>
          <a:xfrm>
            <a:off x="4305428" y="4089489"/>
            <a:ext cx="188335" cy="327357"/>
          </a:xfrm>
          <a:prstGeom prst="rect">
            <a:avLst/>
          </a:prstGeom>
        </p:spPr>
      </p:pic>
      <p:pic>
        <p:nvPicPr>
          <p:cNvPr id="161" name="Picture 4" descr="Stadium Icon of Colored Outline style - Available in SVG, PNG, EPS, AI &amp;  Icon fonts">
            <a:extLst>
              <a:ext uri="{FF2B5EF4-FFF2-40B4-BE49-F238E27FC236}">
                <a16:creationId xmlns:a16="http://schemas.microsoft.com/office/drawing/2014/main" id="{2629ECE9-A4CD-DA42-9006-8276FBE0937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28957" y="4164402"/>
            <a:ext cx="231445" cy="231445"/>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descr="Vaccine - Free medical icons">
            <a:extLst>
              <a:ext uri="{FF2B5EF4-FFF2-40B4-BE49-F238E27FC236}">
                <a16:creationId xmlns:a16="http://schemas.microsoft.com/office/drawing/2014/main" id="{A13E6500-73C4-C349-A696-A6439E7DE1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23109" y="4075197"/>
            <a:ext cx="309050" cy="30905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69" descr="Logo&#10;&#10;Description automatically generated">
            <a:extLst>
              <a:ext uri="{FF2B5EF4-FFF2-40B4-BE49-F238E27FC236}">
                <a16:creationId xmlns:a16="http://schemas.microsoft.com/office/drawing/2014/main" id="{11B1FE92-8AA5-5A46-8DCD-85937E29BF3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79846" y="4178910"/>
            <a:ext cx="293353" cy="193953"/>
          </a:xfrm>
          <a:prstGeom prst="rect">
            <a:avLst/>
          </a:prstGeom>
        </p:spPr>
      </p:pic>
    </p:spTree>
    <p:extLst>
      <p:ext uri="{BB962C8B-B14F-4D97-AF65-F5344CB8AC3E}">
        <p14:creationId xmlns:p14="http://schemas.microsoft.com/office/powerpoint/2010/main" val="221960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blinds(horizontal)">
                                      <p:cBhvr>
                                        <p:cTn id="7" dur="500"/>
                                        <p:tgtEl>
                                          <p:spTgt spid="211"/>
                                        </p:tgtEl>
                                      </p:cBhvr>
                                    </p:animEffect>
                                  </p:childTnLst>
                                </p:cTn>
                              </p:par>
                              <p:par>
                                <p:cTn id="8" presetID="3" presetClass="entr" presetSubtype="1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blinds(horizontal)">
                                      <p:cBhvr>
                                        <p:cTn id="10" dur="500"/>
                                        <p:tgtEl>
                                          <p:spTgt spid="103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7"/>
                                        </p:tgtEl>
                                        <p:attrNameLst>
                                          <p:attrName>style.visibility</p:attrName>
                                        </p:attrNameLst>
                                      </p:cBhvr>
                                      <p:to>
                                        <p:strVal val="visible"/>
                                      </p:to>
                                    </p:set>
                                    <p:animEffect transition="in" filter="blinds(horizontal)">
                                      <p:cBhvr>
                                        <p:cTn id="15" dur="500"/>
                                        <p:tgtEl>
                                          <p:spTgt spid="17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58"/>
                                        </p:tgtEl>
                                        <p:attrNameLst>
                                          <p:attrName>style.visibility</p:attrName>
                                        </p:attrNameLst>
                                      </p:cBhvr>
                                      <p:to>
                                        <p:strVal val="visible"/>
                                      </p:to>
                                    </p:set>
                                    <p:animEffect transition="in" filter="blinds(horizontal)">
                                      <p:cBhvr>
                                        <p:cTn id="20" dur="500"/>
                                        <p:tgtEl>
                                          <p:spTgt spid="158"/>
                                        </p:tgtEl>
                                      </p:cBhvr>
                                    </p:animEffect>
                                  </p:childTnLst>
                                  <p:subTnLst>
                                    <p:set>
                                      <p:cBhvr override="childStyle">
                                        <p:cTn dur="1" fill="hold" display="0" masterRel="nextClick" afterEffect="1"/>
                                        <p:tgtEl>
                                          <p:spTgt spid="158"/>
                                        </p:tgtEl>
                                        <p:attrNameLst>
                                          <p:attrName>style.visibility</p:attrName>
                                        </p:attrNameLst>
                                      </p:cBhvr>
                                      <p:to>
                                        <p:strVal val="hidden"/>
                                      </p:to>
                                    </p:set>
                                  </p:sub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24" presetID="3" presetClass="entr" presetSubtype="10" fill="hold" grpId="0" nodeType="withEffect">
                                  <p:stCondLst>
                                    <p:cond delay="0"/>
                                  </p:stCondLst>
                                  <p:childTnLst>
                                    <p:set>
                                      <p:cBhvr>
                                        <p:cTn id="25" dur="1" fill="hold">
                                          <p:stCondLst>
                                            <p:cond delay="0"/>
                                          </p:stCondLst>
                                        </p:cTn>
                                        <p:tgtEl>
                                          <p:spTgt spid="1033"/>
                                        </p:tgtEl>
                                        <p:attrNameLst>
                                          <p:attrName>style.visibility</p:attrName>
                                        </p:attrNameLst>
                                      </p:cBhvr>
                                      <p:to>
                                        <p:strVal val="visible"/>
                                      </p:to>
                                    </p:set>
                                    <p:animEffect transition="in" filter="blinds(horizontal)">
                                      <p:cBhvr>
                                        <p:cTn id="26" dur="500"/>
                                        <p:tgtEl>
                                          <p:spTgt spid="1033"/>
                                        </p:tgtEl>
                                      </p:cBhvr>
                                    </p:animEffect>
                                  </p:childTnLst>
                                  <p:subTnLst>
                                    <p:set>
                                      <p:cBhvr override="childStyle">
                                        <p:cTn dur="1" fill="hold" display="0" masterRel="nextClick" afterEffect="1"/>
                                        <p:tgtEl>
                                          <p:spTgt spid="103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blinds(horizontal)">
                                      <p:cBhvr>
                                        <p:cTn id="36" dur="500"/>
                                        <p:tgtEl>
                                          <p:spTgt spid="24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linds(horizontal)">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49"/>
                                        </p:tgtEl>
                                        <p:attrNameLst>
                                          <p:attrName>style.visibility</p:attrName>
                                        </p:attrNameLst>
                                      </p:cBhvr>
                                      <p:to>
                                        <p:strVal val="visible"/>
                                      </p:to>
                                    </p:set>
                                    <p:animEffect transition="in" filter="blinds(horizontal)">
                                      <p:cBhvr>
                                        <p:cTn id="44"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7" grpId="0"/>
      <p:bldP spid="211" grpId="0" animBg="1"/>
      <p:bldP spid="1033" grpId="0"/>
      <p:bldP spid="158" grpId="0" animBg="1"/>
      <p:bldP spid="248" grpId="0" animBg="1"/>
      <p:bldP spid="7" grpId="0"/>
      <p:bldP spid="24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8" name="Down Arrow 57">
            <a:extLst>
              <a:ext uri="{FF2B5EF4-FFF2-40B4-BE49-F238E27FC236}">
                <a16:creationId xmlns:a16="http://schemas.microsoft.com/office/drawing/2014/main" id="{C58E7C66-B9C3-B54A-80F5-95C232E5EB55}"/>
              </a:ext>
            </a:extLst>
          </p:cNvPr>
          <p:cNvSpPr/>
          <p:nvPr/>
        </p:nvSpPr>
        <p:spPr>
          <a:xfrm rot="10800000">
            <a:off x="5323306" y="2490291"/>
            <a:ext cx="770348" cy="1946946"/>
          </a:xfrm>
          <a:prstGeom prst="downArrow">
            <a:avLst>
              <a:gd name="adj1" fmla="val 50000"/>
              <a:gd name="adj2" fmla="val 23794"/>
            </a:avLst>
          </a:prstGeom>
          <a:solidFill>
            <a:schemeClr val="accent6">
              <a:lumMod val="40000"/>
              <a:lumOff val="6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177297E-1D8A-1D4F-AAF4-0BE9F08F464F}"/>
              </a:ext>
            </a:extLst>
          </p:cNvPr>
          <p:cNvSpPr>
            <a:spLocks noGrp="1"/>
          </p:cNvSpPr>
          <p:nvPr>
            <p:ph type="sldNum" sz="quarter" idx="12"/>
          </p:nvPr>
        </p:nvSpPr>
        <p:spPr/>
        <p:txBody>
          <a:bodyPr/>
          <a:lstStyle/>
          <a:p>
            <a:fld id="{4FAB73BC-B049-4115-A692-8D63A059BFB8}" type="slidenum">
              <a:rPr lang="en-US" smtClean="0"/>
              <a:t>1</a:t>
            </a:fld>
            <a:endParaRPr lang="en-US"/>
          </a:p>
        </p:txBody>
      </p:sp>
      <p:sp>
        <p:nvSpPr>
          <p:cNvPr id="3" name="Title 2">
            <a:extLst>
              <a:ext uri="{FF2B5EF4-FFF2-40B4-BE49-F238E27FC236}">
                <a16:creationId xmlns:a16="http://schemas.microsoft.com/office/drawing/2014/main" id="{DB00DCBA-37A5-D441-8A5F-A7A80B5BFA16}"/>
              </a:ext>
            </a:extLst>
          </p:cNvPr>
          <p:cNvSpPr>
            <a:spLocks noGrp="1"/>
          </p:cNvSpPr>
          <p:nvPr>
            <p:ph type="title"/>
          </p:nvPr>
        </p:nvSpPr>
        <p:spPr>
          <a:xfrm>
            <a:off x="628650" y="365126"/>
            <a:ext cx="7886700" cy="510245"/>
          </a:xfrm>
        </p:spPr>
        <p:txBody>
          <a:bodyPr/>
          <a:lstStyle/>
          <a:p>
            <a:r>
              <a:rPr lang="en-US" dirty="0"/>
              <a:t>Traditional Web Interface</a:t>
            </a:r>
          </a:p>
        </p:txBody>
      </p:sp>
      <p:sp>
        <p:nvSpPr>
          <p:cNvPr id="7" name="Down Arrow 6">
            <a:extLst>
              <a:ext uri="{FF2B5EF4-FFF2-40B4-BE49-F238E27FC236}">
                <a16:creationId xmlns:a16="http://schemas.microsoft.com/office/drawing/2014/main" id="{5AAF453B-8F0D-EC42-AB80-02065DBB62DC}"/>
              </a:ext>
            </a:extLst>
          </p:cNvPr>
          <p:cNvSpPr/>
          <p:nvPr/>
        </p:nvSpPr>
        <p:spPr>
          <a:xfrm>
            <a:off x="924188" y="2496560"/>
            <a:ext cx="770348" cy="1946946"/>
          </a:xfrm>
          <a:prstGeom prst="downArrow">
            <a:avLst>
              <a:gd name="adj1" fmla="val 50000"/>
              <a:gd name="adj2" fmla="val 23794"/>
            </a:avLst>
          </a:prstGeom>
          <a:solidFill>
            <a:schemeClr val="accent1">
              <a:lumMod val="40000"/>
              <a:lumOff val="6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506EE9-876E-BA4A-9594-66AA76BFA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742" y="1505907"/>
            <a:ext cx="853815" cy="8538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Wikipedia Revamps Its iOS App With Offline Access, Support For Editing  While On The Go | TechCrunch">
            <a:extLst>
              <a:ext uri="{FF2B5EF4-FFF2-40B4-BE49-F238E27FC236}">
                <a16:creationId xmlns:a16="http://schemas.microsoft.com/office/drawing/2014/main" id="{0F14D2C9-FFED-A84C-9E88-8A954BA22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27" y="4931104"/>
            <a:ext cx="1009028" cy="10057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quora logo">
            <a:extLst>
              <a:ext uri="{FF2B5EF4-FFF2-40B4-BE49-F238E27FC236}">
                <a16:creationId xmlns:a16="http://schemas.microsoft.com/office/drawing/2014/main" id="{714A9347-89DB-0B40-A82E-222226B22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2508" y="4931104"/>
            <a:ext cx="1005768" cy="10057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politifact">
            <a:extLst>
              <a:ext uri="{FF2B5EF4-FFF2-40B4-BE49-F238E27FC236}">
                <a16:creationId xmlns:a16="http://schemas.microsoft.com/office/drawing/2014/main" id="{92B6D0BA-24F8-484F-A94C-D3FCEDEF9C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751" y="4913508"/>
            <a:ext cx="1040961" cy="10409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10;&#10;Description automatically generated">
            <a:extLst>
              <a:ext uri="{FF2B5EF4-FFF2-40B4-BE49-F238E27FC236}">
                <a16:creationId xmlns:a16="http://schemas.microsoft.com/office/drawing/2014/main" id="{13DF7081-F7C3-5449-870A-8167FDE6D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6072" y="4899834"/>
            <a:ext cx="1068308" cy="1068308"/>
          </a:xfrm>
          <a:prstGeom prst="rect">
            <a:avLst/>
          </a:prstGeom>
        </p:spPr>
      </p:pic>
      <p:sp>
        <p:nvSpPr>
          <p:cNvPr id="14" name="Rectangle 13">
            <a:extLst>
              <a:ext uri="{FF2B5EF4-FFF2-40B4-BE49-F238E27FC236}">
                <a16:creationId xmlns:a16="http://schemas.microsoft.com/office/drawing/2014/main" id="{B4976D8C-94A4-BC43-97AF-F3F137AC5227}"/>
              </a:ext>
            </a:extLst>
          </p:cNvPr>
          <p:cNvSpPr/>
          <p:nvPr/>
        </p:nvSpPr>
        <p:spPr>
          <a:xfrm>
            <a:off x="386861" y="4543661"/>
            <a:ext cx="8335107" cy="1632253"/>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DC51A-F7E4-794A-8D4D-C83081EFD370}"/>
              </a:ext>
            </a:extLst>
          </p:cNvPr>
          <p:cNvSpPr/>
          <p:nvPr/>
        </p:nvSpPr>
        <p:spPr>
          <a:xfrm>
            <a:off x="396947" y="4543661"/>
            <a:ext cx="3770584" cy="369332"/>
          </a:xfrm>
          <a:prstGeom prst="rect">
            <a:avLst/>
          </a:prstGeom>
        </p:spPr>
        <p:txBody>
          <a:bodyPr wrap="none">
            <a:spAutoFit/>
          </a:bodyPr>
          <a:lstStyle/>
          <a:p>
            <a:r>
              <a:rPr lang="en-US" dirty="0"/>
              <a:t>Diverse &amp; Massive Web Knowledge</a:t>
            </a:r>
          </a:p>
        </p:txBody>
      </p:sp>
      <p:pic>
        <p:nvPicPr>
          <p:cNvPr id="16" name="Picture 15" descr="Logo, icon&#10;&#10;Description automatically generated">
            <a:extLst>
              <a:ext uri="{FF2B5EF4-FFF2-40B4-BE49-F238E27FC236}">
                <a16:creationId xmlns:a16="http://schemas.microsoft.com/office/drawing/2014/main" id="{D0698FFE-A58A-F846-B42B-BE09CA8B1F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2176" y="4931832"/>
            <a:ext cx="1005768" cy="1004313"/>
          </a:xfrm>
          <a:prstGeom prst="rect">
            <a:avLst/>
          </a:prstGeom>
        </p:spPr>
      </p:pic>
      <p:pic>
        <p:nvPicPr>
          <p:cNvPr id="17" name="Picture 12" descr="flickr-logo-png-2 - APG News">
            <a:extLst>
              <a:ext uri="{FF2B5EF4-FFF2-40B4-BE49-F238E27FC236}">
                <a16:creationId xmlns:a16="http://schemas.microsoft.com/office/drawing/2014/main" id="{59D172A7-6778-F14C-B40E-18E57EF3AE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287" t="15955" r="20879" b="9758"/>
          <a:stretch/>
        </p:blipFill>
        <p:spPr bwMode="auto">
          <a:xfrm>
            <a:off x="7325741" y="4919401"/>
            <a:ext cx="1068308" cy="1029175"/>
          </a:xfrm>
          <a:prstGeom prst="rect">
            <a:avLst/>
          </a:prstGeom>
          <a:noFill/>
          <a:extLst>
            <a:ext uri="{909E8E84-426E-40DD-AFC4-6F175D3DCCD1}">
              <a14:hiddenFill xmlns:a14="http://schemas.microsoft.com/office/drawing/2010/main">
                <a:solidFill>
                  <a:srgbClr val="FFFFFF"/>
                </a:solidFill>
              </a14:hiddenFill>
            </a:ext>
          </a:extLst>
        </p:spPr>
      </p:pic>
      <p:sp>
        <p:nvSpPr>
          <p:cNvPr id="43" name="Freeform 42">
            <a:extLst>
              <a:ext uri="{FF2B5EF4-FFF2-40B4-BE49-F238E27FC236}">
                <a16:creationId xmlns:a16="http://schemas.microsoft.com/office/drawing/2014/main" id="{0FFCC33B-D100-814C-8CEC-240831569EDA}"/>
              </a:ext>
            </a:extLst>
          </p:cNvPr>
          <p:cNvSpPr/>
          <p:nvPr/>
        </p:nvSpPr>
        <p:spPr>
          <a:xfrm rot="5400000">
            <a:off x="2611682" y="325560"/>
            <a:ext cx="969027" cy="2536430"/>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Keyword: Lebron James</a:t>
            </a:r>
          </a:p>
          <a:p>
            <a:pPr algn="ctr"/>
            <a:endParaRPr lang="en-US" sz="1400" dirty="0">
              <a:solidFill>
                <a:schemeClr val="tx1"/>
              </a:solidFill>
            </a:endParaRPr>
          </a:p>
        </p:txBody>
      </p:sp>
      <p:grpSp>
        <p:nvGrpSpPr>
          <p:cNvPr id="55" name="Group 54">
            <a:extLst>
              <a:ext uri="{FF2B5EF4-FFF2-40B4-BE49-F238E27FC236}">
                <a16:creationId xmlns:a16="http://schemas.microsoft.com/office/drawing/2014/main" id="{92EF5A3E-CE8A-9949-9BC4-C4A84A935B5A}"/>
              </a:ext>
            </a:extLst>
          </p:cNvPr>
          <p:cNvGrpSpPr/>
          <p:nvPr/>
        </p:nvGrpSpPr>
        <p:grpSpPr>
          <a:xfrm>
            <a:off x="883135" y="2823775"/>
            <a:ext cx="5129042" cy="1275183"/>
            <a:chOff x="883135" y="2823775"/>
            <a:chExt cx="5129042" cy="1275183"/>
          </a:xfrm>
        </p:grpSpPr>
        <p:grpSp>
          <p:nvGrpSpPr>
            <p:cNvPr id="37" name="Group 36">
              <a:extLst>
                <a:ext uri="{FF2B5EF4-FFF2-40B4-BE49-F238E27FC236}">
                  <a16:creationId xmlns:a16="http://schemas.microsoft.com/office/drawing/2014/main" id="{2F56A7CF-F2A0-DD4A-BC9B-B72A7BE035E5}"/>
                </a:ext>
              </a:extLst>
            </p:cNvPr>
            <p:cNvGrpSpPr/>
            <p:nvPr/>
          </p:nvGrpSpPr>
          <p:grpSpPr>
            <a:xfrm>
              <a:off x="883135" y="2823775"/>
              <a:ext cx="5129042" cy="1275183"/>
              <a:chOff x="883135" y="2859400"/>
              <a:chExt cx="5129042" cy="1275183"/>
            </a:xfrm>
          </p:grpSpPr>
          <p:sp>
            <p:nvSpPr>
              <p:cNvPr id="38" name="Rectangle 37">
                <a:extLst>
                  <a:ext uri="{FF2B5EF4-FFF2-40B4-BE49-F238E27FC236}">
                    <a16:creationId xmlns:a16="http://schemas.microsoft.com/office/drawing/2014/main" id="{657523DE-AC95-844B-863C-6CAD65370318}"/>
                  </a:ext>
                </a:extLst>
              </p:cNvPr>
              <p:cNvSpPr/>
              <p:nvPr/>
            </p:nvSpPr>
            <p:spPr>
              <a:xfrm>
                <a:off x="883135" y="2859400"/>
                <a:ext cx="5129042" cy="1275183"/>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8373D18-FA3B-9A49-AE8F-F6A53995859F}"/>
                  </a:ext>
                </a:extLst>
              </p:cNvPr>
              <p:cNvSpPr/>
              <p:nvPr/>
            </p:nvSpPr>
            <p:spPr>
              <a:xfrm>
                <a:off x="1670708" y="2863521"/>
                <a:ext cx="2735044" cy="369332"/>
              </a:xfrm>
              <a:prstGeom prst="rect">
                <a:avLst/>
              </a:prstGeom>
            </p:spPr>
            <p:txBody>
              <a:bodyPr wrap="none">
                <a:spAutoFit/>
              </a:bodyPr>
              <a:lstStyle/>
              <a:p>
                <a:r>
                  <a:rPr lang="en-US" dirty="0"/>
                  <a:t>Keyword-Word Interface</a:t>
                </a:r>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7C1F6C-C8B1-CA42-AA38-C4E84C861BE8}"/>
                    </a:ext>
                  </a:extLst>
                </p:cNvPr>
                <p:cNvSpPr txBox="1"/>
                <p:nvPr/>
              </p:nvSpPr>
              <p:spPr>
                <a:xfrm>
                  <a:off x="2088446" y="3301099"/>
                  <a:ext cx="2484206" cy="56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𝑠𝑐𝑜𝑟𝑒</m:t>
                            </m:r>
                          </m:e>
                          <m:sub>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𝑡𝑓</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𝑑𝑓</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oMath>
                    </m:oMathPara>
                  </a14:m>
                  <a:endParaRPr lang="en-US" dirty="0"/>
                </a:p>
              </p:txBody>
            </p:sp>
          </mc:Choice>
          <mc:Fallback xmlns="">
            <p:sp>
              <p:nvSpPr>
                <p:cNvPr id="26" name="TextBox 25">
                  <a:extLst>
                    <a:ext uri="{FF2B5EF4-FFF2-40B4-BE49-F238E27FC236}">
                      <a16:creationId xmlns:a16="http://schemas.microsoft.com/office/drawing/2014/main" id="{387C1F6C-C8B1-CA42-AA38-C4E84C861BE8}"/>
                    </a:ext>
                  </a:extLst>
                </p:cNvPr>
                <p:cNvSpPr txBox="1">
                  <a:spLocks noRot="1" noChangeAspect="1" noMove="1" noResize="1" noEditPoints="1" noAdjustHandles="1" noChangeArrowheads="1" noChangeShapeType="1" noTextEdit="1"/>
                </p:cNvSpPr>
                <p:nvPr/>
              </p:nvSpPr>
              <p:spPr>
                <a:xfrm>
                  <a:off x="2088446" y="3301099"/>
                  <a:ext cx="2484206" cy="567143"/>
                </a:xfrm>
                <a:prstGeom prst="rect">
                  <a:avLst/>
                </a:prstGeom>
                <a:blipFill>
                  <a:blip r:embed="rId10"/>
                  <a:stretch>
                    <a:fillRect l="-1020" t="-2222" r="-3061" b="-17778"/>
                  </a:stretch>
                </a:blipFill>
              </p:spPr>
              <p:txBody>
                <a:bodyPr/>
                <a:lstStyle/>
                <a:p>
                  <a:r>
                    <a:rPr lang="en-US">
                      <a:noFill/>
                    </a:rPr>
                    <a:t> </a:t>
                  </a:r>
                </a:p>
              </p:txBody>
            </p:sp>
          </mc:Fallback>
        </mc:AlternateContent>
      </p:grpSp>
      <p:pic>
        <p:nvPicPr>
          <p:cNvPr id="47" name="Picture 4" descr="Android, mobile, phone, smartphone Free Icon of Colored Hand Phone Icons">
            <a:extLst>
              <a:ext uri="{FF2B5EF4-FFF2-40B4-BE49-F238E27FC236}">
                <a16:creationId xmlns:a16="http://schemas.microsoft.com/office/drawing/2014/main" id="{56CE4C5F-C83B-C14B-B1E3-177E72F863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5029" y="1597574"/>
            <a:ext cx="762148" cy="762148"/>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5F7A5D35-296F-A94E-B2A0-01D2B004BE11}"/>
              </a:ext>
            </a:extLst>
          </p:cNvPr>
          <p:cNvGrpSpPr/>
          <p:nvPr/>
        </p:nvGrpSpPr>
        <p:grpSpPr>
          <a:xfrm>
            <a:off x="5994145" y="905575"/>
            <a:ext cx="2686827" cy="2764877"/>
            <a:chOff x="5994145" y="905575"/>
            <a:chExt cx="2686827" cy="2764877"/>
          </a:xfrm>
        </p:grpSpPr>
        <p:pic>
          <p:nvPicPr>
            <p:cNvPr id="29" name="Picture 28" descr="Graphical user interface, application&#10;&#10;Description automatically generated">
              <a:extLst>
                <a:ext uri="{FF2B5EF4-FFF2-40B4-BE49-F238E27FC236}">
                  <a16:creationId xmlns:a16="http://schemas.microsoft.com/office/drawing/2014/main" id="{6CB52E64-97AB-7649-A37D-C01871AFEB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94145" y="905575"/>
              <a:ext cx="2163051" cy="1270164"/>
            </a:xfrm>
            <a:prstGeom prst="rect">
              <a:avLst/>
            </a:prstGeom>
            <a:noFill/>
            <a:ln>
              <a:solidFill>
                <a:schemeClr val="tx1"/>
              </a:solidFill>
            </a:ln>
          </p:spPr>
        </p:pic>
        <p:pic>
          <p:nvPicPr>
            <p:cNvPr id="45" name="Picture 44" descr="Graphical user interface, text, application&#10;&#10;Description automatically generated">
              <a:extLst>
                <a:ext uri="{FF2B5EF4-FFF2-40B4-BE49-F238E27FC236}">
                  <a16:creationId xmlns:a16="http://schemas.microsoft.com/office/drawing/2014/main" id="{D870EA66-16D5-D54B-ACB2-BA20DC6E3CE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57198" y="1360168"/>
              <a:ext cx="2163051" cy="1270268"/>
            </a:xfrm>
            <a:prstGeom prst="rect">
              <a:avLst/>
            </a:prstGeom>
            <a:noFill/>
            <a:ln>
              <a:solidFill>
                <a:schemeClr val="tx1"/>
              </a:solidFill>
            </a:ln>
          </p:spPr>
        </p:pic>
        <p:pic>
          <p:nvPicPr>
            <p:cNvPr id="49" name="Picture 48" descr="Graphical user interface, text, application, website&#10;&#10;Description automatically generated">
              <a:extLst>
                <a:ext uri="{FF2B5EF4-FFF2-40B4-BE49-F238E27FC236}">
                  <a16:creationId xmlns:a16="http://schemas.microsoft.com/office/drawing/2014/main" id="{09F9194B-6DAE-AF46-A18E-DCB50F31C0E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16659" y="1761158"/>
              <a:ext cx="2198690" cy="1190035"/>
            </a:xfrm>
            <a:prstGeom prst="rect">
              <a:avLst/>
            </a:prstGeom>
            <a:ln>
              <a:solidFill>
                <a:schemeClr val="tx1"/>
              </a:solidFill>
            </a:ln>
          </p:spPr>
        </p:pic>
        <p:pic>
          <p:nvPicPr>
            <p:cNvPr id="53" name="Picture 52" descr="Calendar&#10;&#10;Description automatically generated">
              <a:extLst>
                <a:ext uri="{FF2B5EF4-FFF2-40B4-BE49-F238E27FC236}">
                  <a16:creationId xmlns:a16="http://schemas.microsoft.com/office/drawing/2014/main" id="{BFB2184F-5B7D-034D-8172-E1AB761FB7FA}"/>
                </a:ext>
              </a:extLst>
            </p:cNvPr>
            <p:cNvPicPr>
              <a:picLocks noChangeAspect="1"/>
            </p:cNvPicPr>
            <p:nvPr/>
          </p:nvPicPr>
          <p:blipFill rotWithShape="1">
            <a:blip r:embed="rId15">
              <a:extLst>
                <a:ext uri="{28A0092B-C50C-407E-A947-70E740481C1C}">
                  <a14:useLocalDpi xmlns:a14="http://schemas.microsoft.com/office/drawing/2010/main" val="0"/>
                </a:ext>
              </a:extLst>
            </a:blip>
            <a:srcRect b="26862"/>
            <a:stretch/>
          </p:blipFill>
          <p:spPr>
            <a:xfrm>
              <a:off x="6455537" y="2282673"/>
              <a:ext cx="2225435" cy="1387779"/>
            </a:xfrm>
            <a:prstGeom prst="rect">
              <a:avLst/>
            </a:prstGeom>
            <a:ln>
              <a:solidFill>
                <a:schemeClr val="tx1"/>
              </a:solidFill>
            </a:ln>
          </p:spPr>
        </p:pic>
      </p:grpSp>
    </p:spTree>
    <p:extLst>
      <p:ext uri="{BB962C8B-B14F-4D97-AF65-F5344CB8AC3E}">
        <p14:creationId xmlns:p14="http://schemas.microsoft.com/office/powerpoint/2010/main" val="404584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blinds(horizontal)">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blinds(horizontal)">
                                      <p:cBhvr>
                                        <p:cTn id="20" dur="500"/>
                                        <p:tgtEl>
                                          <p:spTgt spid="58"/>
                                        </p:tgtEl>
                                      </p:cBhvr>
                                    </p:animEffect>
                                  </p:childTnLst>
                                </p:cTn>
                              </p:par>
                              <p:par>
                                <p:cTn id="21" presetID="3" presetClass="entr" presetSubtype="1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linds(horizontal)">
                                      <p:cBhvr>
                                        <p:cTn id="23" dur="500"/>
                                        <p:tgtEl>
                                          <p:spTgt spid="47"/>
                                        </p:tgtEl>
                                      </p:cBhvr>
                                    </p:animEffect>
                                  </p:childTnLst>
                                </p:cTn>
                              </p:par>
                              <p:par>
                                <p:cTn id="24" presetID="3" presetClass="entr" presetSubtype="1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blinds(horizontal)">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7" grpId="0" animBg="1"/>
      <p:bldP spid="4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987A8-5B11-7849-846B-B04C41C60931}"/>
              </a:ext>
            </a:extLst>
          </p:cNvPr>
          <p:cNvSpPr>
            <a:spLocks noGrp="1"/>
          </p:cNvSpPr>
          <p:nvPr>
            <p:ph type="title"/>
          </p:nvPr>
        </p:nvSpPr>
        <p:spPr/>
        <p:txBody>
          <a:bodyPr/>
          <a:lstStyle/>
          <a:p>
            <a:r>
              <a:rPr lang="en-US" dirty="0"/>
              <a:t>Global-Local Sparse Attention</a:t>
            </a:r>
          </a:p>
        </p:txBody>
      </p:sp>
      <p:sp>
        <p:nvSpPr>
          <p:cNvPr id="4" name="Slide Number Placeholder 3">
            <a:extLst>
              <a:ext uri="{FF2B5EF4-FFF2-40B4-BE49-F238E27FC236}">
                <a16:creationId xmlns:a16="http://schemas.microsoft.com/office/drawing/2014/main" id="{4C7555CC-7725-BE4E-B782-AD494C0823BB}"/>
              </a:ext>
            </a:extLst>
          </p:cNvPr>
          <p:cNvSpPr>
            <a:spLocks noGrp="1"/>
          </p:cNvSpPr>
          <p:nvPr>
            <p:ph type="sldNum" sz="quarter" idx="12"/>
          </p:nvPr>
        </p:nvSpPr>
        <p:spPr/>
        <p:txBody>
          <a:bodyPr/>
          <a:lstStyle/>
          <a:p>
            <a:fld id="{4FAB73BC-B049-4115-A692-8D63A059BFB8}" type="slidenum">
              <a:rPr lang="en-US" smtClean="0"/>
              <a:t>19</a:t>
            </a:fld>
            <a:endParaRPr lang="en-US"/>
          </a:p>
        </p:txBody>
      </p:sp>
      <mc:AlternateContent xmlns:mc="http://schemas.openxmlformats.org/markup-compatibility/2006" xmlns:a14="http://schemas.microsoft.com/office/drawing/2010/main">
        <mc:Choice Requires="a14">
          <p:sp>
            <p:nvSpPr>
              <p:cNvPr id="368" name="TextBox 367">
                <a:extLst>
                  <a:ext uri="{FF2B5EF4-FFF2-40B4-BE49-F238E27FC236}">
                    <a16:creationId xmlns:a16="http://schemas.microsoft.com/office/drawing/2014/main" id="{7EB64922-642A-4A4A-9BF7-C646E986FEF7}"/>
                  </a:ext>
                </a:extLst>
              </p:cNvPr>
              <p:cNvSpPr txBox="1"/>
              <p:nvPr/>
            </p:nvSpPr>
            <p:spPr>
              <a:xfrm>
                <a:off x="2123649" y="5879240"/>
                <a:ext cx="5058501" cy="276999"/>
              </a:xfrm>
              <a:prstGeom prst="rect">
                <a:avLst/>
              </a:prstGeom>
              <a:noFill/>
            </p:spPr>
            <p:txBody>
              <a:bodyPr wrap="none" lIns="0" tIns="0" rIns="0" bIns="0" rtlCol="0">
                <a:spAutoFit/>
              </a:bodyPr>
              <a:lstStyle/>
              <a:p>
                <a:r>
                  <a:rPr lang="en-US" b="0" dirty="0">
                    <a:ea typeface="Cambria Math" panose="02040503050406030204" pitchFamily="18" charset="0"/>
                  </a:rPr>
                  <a:t>Complexity: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sSup>
                          <m:sSupPr>
                            <m:ctrlPr>
                              <a:rPr lang="en-US" b="0"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𝐾</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r>
                          <a:rPr lang="en-US" b="0" i="1" dirty="0" smtClean="0">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e>
                    </m:d>
                    <m:r>
                      <a:rPr lang="en-US" b="0" i="0" smtClean="0">
                        <a:latin typeface="Cambria Math" panose="02040503050406030204" pitchFamily="18" charset="0"/>
                        <a:ea typeface="Cambria Math" panose="02040503050406030204" pitchFamily="18" charset="0"/>
                      </a:rPr>
                      <m:t> ~ </m:t>
                    </m:r>
                    <m:r>
                      <a:rPr lang="en-US"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𝐾</m:t>
                        </m:r>
                        <m:sSup>
                          <m:sSupPr>
                            <m:ctrlPr>
                              <a:rPr lang="en-US" i="1">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e>
                          <m:sup>
                            <m:r>
                              <a:rPr lang="en-US" i="1">
                                <a:latin typeface="Cambria Math" panose="02040503050406030204" pitchFamily="18" charset="0"/>
                                <a:ea typeface="Cambria Math" panose="02040503050406030204" pitchFamily="18" charset="0"/>
                              </a:rPr>
                              <m:t>2</m:t>
                            </m:r>
                          </m:sup>
                        </m:sSup>
                      </m:e>
                    </m:d>
                  </m:oMath>
                </a14:m>
                <a:endParaRPr lang="en-US" dirty="0"/>
              </a:p>
            </p:txBody>
          </p:sp>
        </mc:Choice>
        <mc:Fallback xmlns="">
          <p:sp>
            <p:nvSpPr>
              <p:cNvPr id="368" name="TextBox 367">
                <a:extLst>
                  <a:ext uri="{FF2B5EF4-FFF2-40B4-BE49-F238E27FC236}">
                    <a16:creationId xmlns:a16="http://schemas.microsoft.com/office/drawing/2014/main" id="{7EB64922-642A-4A4A-9BF7-C646E986FEF7}"/>
                  </a:ext>
                </a:extLst>
              </p:cNvPr>
              <p:cNvSpPr txBox="1">
                <a:spLocks noRot="1" noChangeAspect="1" noMove="1" noResize="1" noEditPoints="1" noAdjustHandles="1" noChangeArrowheads="1" noChangeShapeType="1" noTextEdit="1"/>
              </p:cNvSpPr>
              <p:nvPr/>
            </p:nvSpPr>
            <p:spPr>
              <a:xfrm>
                <a:off x="2123649" y="5879240"/>
                <a:ext cx="5058501" cy="276999"/>
              </a:xfrm>
              <a:prstGeom prst="rect">
                <a:avLst/>
              </a:prstGeom>
              <a:blipFill>
                <a:blip r:embed="rId3"/>
                <a:stretch>
                  <a:fillRect l="-2757" t="-26087" b="-47826"/>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955AE826-E410-904D-803E-05084AF440DB}"/>
              </a:ext>
            </a:extLst>
          </p:cNvPr>
          <p:cNvGrpSpPr/>
          <p:nvPr/>
        </p:nvGrpSpPr>
        <p:grpSpPr>
          <a:xfrm>
            <a:off x="415586" y="1480183"/>
            <a:ext cx="8195141" cy="768048"/>
            <a:chOff x="415586" y="1480183"/>
            <a:chExt cx="8195141" cy="768048"/>
          </a:xfrm>
        </p:grpSpPr>
        <p:cxnSp>
          <p:nvCxnSpPr>
            <p:cNvPr id="175" name="Curved Connector 174">
              <a:extLst>
                <a:ext uri="{FF2B5EF4-FFF2-40B4-BE49-F238E27FC236}">
                  <a16:creationId xmlns:a16="http://schemas.microsoft.com/office/drawing/2014/main" id="{77C57B74-F6BD-F542-A752-F6CB331973AE}"/>
                </a:ext>
              </a:extLst>
            </p:cNvPr>
            <p:cNvCxnSpPr>
              <a:cxnSpLocks/>
              <a:stCxn id="221" idx="0"/>
              <a:endCxn id="237" idx="4"/>
            </p:cNvCxnSpPr>
            <p:nvPr/>
          </p:nvCxnSpPr>
          <p:spPr>
            <a:xfrm rot="5400000" flipH="1" flipV="1">
              <a:off x="3808510" y="955706"/>
              <a:ext cx="566191" cy="201885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4" name="Oval 233">
              <a:extLst>
                <a:ext uri="{FF2B5EF4-FFF2-40B4-BE49-F238E27FC236}">
                  <a16:creationId xmlns:a16="http://schemas.microsoft.com/office/drawing/2014/main" id="{F085C3A2-FA93-9C46-BC1C-3D3EFC41F71C}"/>
                </a:ext>
              </a:extLst>
            </p:cNvPr>
            <p:cNvSpPr/>
            <p:nvPr/>
          </p:nvSpPr>
          <p:spPr>
            <a:xfrm>
              <a:off x="5743268"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5EB5ECC9-863A-F045-9FE6-053378A9490F}"/>
                </a:ext>
              </a:extLst>
            </p:cNvPr>
            <p:cNvSpPr/>
            <p:nvPr/>
          </p:nvSpPr>
          <p:spPr>
            <a:xfrm>
              <a:off x="6138300"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94D1221B-863B-0544-830B-EBA0C10EEC21}"/>
                </a:ext>
              </a:extLst>
            </p:cNvPr>
            <p:cNvSpPr/>
            <p:nvPr/>
          </p:nvSpPr>
          <p:spPr>
            <a:xfrm>
              <a:off x="5358327"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8D215CEA-A59A-2A4D-A7E7-0A05F007D4B4}"/>
                </a:ext>
              </a:extLst>
            </p:cNvPr>
            <p:cNvSpPr/>
            <p:nvPr/>
          </p:nvSpPr>
          <p:spPr>
            <a:xfrm>
              <a:off x="4971697" y="1484338"/>
              <a:ext cx="258673" cy="197701"/>
            </a:xfrm>
            <a:prstGeom prst="ellipse">
              <a:avLst/>
            </a:prstGeom>
            <a:gradFill flip="none" rotWithShape="1">
              <a:gsLst>
                <a:gs pos="0">
                  <a:schemeClr val="accent6">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E3B3F95E-53AA-0849-B580-6FF0DE86A0E2}"/>
                </a:ext>
              </a:extLst>
            </p:cNvPr>
            <p:cNvSpPr/>
            <p:nvPr/>
          </p:nvSpPr>
          <p:spPr>
            <a:xfrm>
              <a:off x="7328394" y="1480183"/>
              <a:ext cx="258673" cy="197701"/>
            </a:xfrm>
            <a:prstGeom prst="ellipse">
              <a:avLst/>
            </a:prstGeom>
            <a:gradFill flip="none" rotWithShape="1">
              <a:gsLst>
                <a:gs pos="0">
                  <a:schemeClr val="accent4">
                    <a:lumMod val="40000"/>
                    <a:lumOff val="6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6A53A9AF-274C-BC47-AE69-B6C53651CF5B}"/>
                </a:ext>
              </a:extLst>
            </p:cNvPr>
            <p:cNvSpPr/>
            <p:nvPr/>
          </p:nvSpPr>
          <p:spPr>
            <a:xfrm>
              <a:off x="6943435" y="1480183"/>
              <a:ext cx="258673" cy="197701"/>
            </a:xfrm>
            <a:prstGeom prst="ellipse">
              <a:avLst/>
            </a:prstGeom>
            <a:gradFill flip="none" rotWithShape="1">
              <a:gsLst>
                <a:gs pos="0">
                  <a:schemeClr val="accent4">
                    <a:lumMod val="40000"/>
                    <a:lumOff val="6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3BBC8ACB-E4F2-484E-94D7-EF794C5E4B23}"/>
                </a:ext>
              </a:extLst>
            </p:cNvPr>
            <p:cNvSpPr/>
            <p:nvPr/>
          </p:nvSpPr>
          <p:spPr>
            <a:xfrm>
              <a:off x="6554876" y="1480183"/>
              <a:ext cx="258673" cy="197701"/>
            </a:xfrm>
            <a:prstGeom prst="ellipse">
              <a:avLst/>
            </a:prstGeom>
            <a:gradFill flip="none" rotWithShape="1">
              <a:gsLst>
                <a:gs pos="0">
                  <a:schemeClr val="accent4">
                    <a:lumMod val="40000"/>
                    <a:lumOff val="6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526F6972-A42B-5549-AE4D-9F84F15AA0AC}"/>
                </a:ext>
              </a:extLst>
            </p:cNvPr>
            <p:cNvSpPr/>
            <p:nvPr/>
          </p:nvSpPr>
          <p:spPr>
            <a:xfrm>
              <a:off x="4185382"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0CAE73E5-6971-6B41-ADD6-7BDAFD1A1B61}"/>
                </a:ext>
              </a:extLst>
            </p:cNvPr>
            <p:cNvSpPr/>
            <p:nvPr/>
          </p:nvSpPr>
          <p:spPr>
            <a:xfrm>
              <a:off x="4568845"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274C7BC3-9807-4246-9754-E336E9B9282A}"/>
                </a:ext>
              </a:extLst>
            </p:cNvPr>
            <p:cNvSpPr/>
            <p:nvPr/>
          </p:nvSpPr>
          <p:spPr>
            <a:xfrm>
              <a:off x="3801462"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E5E9A605-1466-104B-8311-D3985A4589EE}"/>
                </a:ext>
              </a:extLst>
            </p:cNvPr>
            <p:cNvSpPr/>
            <p:nvPr/>
          </p:nvSpPr>
          <p:spPr>
            <a:xfrm>
              <a:off x="3416863" y="1480335"/>
              <a:ext cx="258673" cy="197701"/>
            </a:xfrm>
            <a:prstGeom prst="ellipse">
              <a:avLst/>
            </a:prstGeom>
            <a:gradFill flip="none" rotWithShape="1">
              <a:gsLst>
                <a:gs pos="0">
                  <a:schemeClr val="accent4">
                    <a:lumMod val="40000"/>
                    <a:lumOff val="6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844E0924-A172-3646-B299-BF3282A87699}"/>
                </a:ext>
              </a:extLst>
            </p:cNvPr>
            <p:cNvSpPr/>
            <p:nvPr/>
          </p:nvSpPr>
          <p:spPr>
            <a:xfrm>
              <a:off x="2952839" y="1486065"/>
              <a:ext cx="258673" cy="197701"/>
            </a:xfrm>
            <a:prstGeom prst="ellipse">
              <a:avLst/>
            </a:prstGeom>
            <a:gradFill flip="none" rotWithShape="1">
              <a:gsLst>
                <a:gs pos="0">
                  <a:schemeClr val="accent2">
                    <a:lumMod val="20000"/>
                    <a:lumOff val="8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EEBB247D-4A02-E948-BE85-6D039131B1E2}"/>
                </a:ext>
              </a:extLst>
            </p:cNvPr>
            <p:cNvSpPr/>
            <p:nvPr/>
          </p:nvSpPr>
          <p:spPr>
            <a:xfrm>
              <a:off x="2569427" y="1486065"/>
              <a:ext cx="258673" cy="197701"/>
            </a:xfrm>
            <a:prstGeom prst="ellipse">
              <a:avLst/>
            </a:prstGeom>
            <a:gradFill flip="none" rotWithShape="1">
              <a:gsLst>
                <a:gs pos="0">
                  <a:schemeClr val="accent5">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DEF1A232-F2E0-C84F-B7EF-80ABE2C60816}"/>
                </a:ext>
              </a:extLst>
            </p:cNvPr>
            <p:cNvSpPr/>
            <p:nvPr/>
          </p:nvSpPr>
          <p:spPr>
            <a:xfrm>
              <a:off x="2189706" y="1486065"/>
              <a:ext cx="258673" cy="197701"/>
            </a:xfrm>
            <a:prstGeom prst="ellipse">
              <a:avLst/>
            </a:prstGeom>
            <a:gradFill flip="none" rotWithShape="1">
              <a:gsLst>
                <a:gs pos="0">
                  <a:schemeClr val="accent4">
                    <a:lumMod val="20000"/>
                    <a:lumOff val="8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9" name="Curved Connector 628">
              <a:extLst>
                <a:ext uri="{FF2B5EF4-FFF2-40B4-BE49-F238E27FC236}">
                  <a16:creationId xmlns:a16="http://schemas.microsoft.com/office/drawing/2014/main" id="{FF3EE991-9F4A-394E-BD21-C70EC5665307}"/>
                </a:ext>
              </a:extLst>
            </p:cNvPr>
            <p:cNvCxnSpPr>
              <a:cxnSpLocks/>
              <a:stCxn id="228" idx="0"/>
              <a:endCxn id="237" idx="4"/>
            </p:cNvCxnSpPr>
            <p:nvPr/>
          </p:nvCxnSpPr>
          <p:spPr>
            <a:xfrm rot="5400000" flipH="1" flipV="1">
              <a:off x="3426943" y="574140"/>
              <a:ext cx="566191" cy="2781991"/>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Curved Connector 629">
              <a:extLst>
                <a:ext uri="{FF2B5EF4-FFF2-40B4-BE49-F238E27FC236}">
                  <a16:creationId xmlns:a16="http://schemas.microsoft.com/office/drawing/2014/main" id="{66821C44-D01D-6F48-BB65-17B2C8103D99}"/>
                </a:ext>
              </a:extLst>
            </p:cNvPr>
            <p:cNvCxnSpPr>
              <a:cxnSpLocks/>
              <a:stCxn id="227" idx="0"/>
              <a:endCxn id="237" idx="4"/>
            </p:cNvCxnSpPr>
            <p:nvPr/>
          </p:nvCxnSpPr>
          <p:spPr>
            <a:xfrm rot="5400000" flipH="1" flipV="1">
              <a:off x="3616804" y="764000"/>
              <a:ext cx="566191" cy="240227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3" name="TextBox 632">
              <a:extLst>
                <a:ext uri="{FF2B5EF4-FFF2-40B4-BE49-F238E27FC236}">
                  <a16:creationId xmlns:a16="http://schemas.microsoft.com/office/drawing/2014/main" id="{1A062784-4450-E545-8BEE-476D2169D070}"/>
                </a:ext>
              </a:extLst>
            </p:cNvPr>
            <p:cNvSpPr txBox="1"/>
            <p:nvPr/>
          </p:nvSpPr>
          <p:spPr>
            <a:xfrm>
              <a:off x="415586" y="1751140"/>
              <a:ext cx="1492716" cy="369332"/>
            </a:xfrm>
            <a:prstGeom prst="rect">
              <a:avLst/>
            </a:prstGeom>
            <a:noFill/>
          </p:spPr>
          <p:txBody>
            <a:bodyPr wrap="none" rtlCol="0">
              <a:spAutoFit/>
            </a:bodyPr>
            <a:lstStyle/>
            <a:p>
              <a:r>
                <a:rPr lang="en-US" dirty="0"/>
                <a:t>Local-Global</a:t>
              </a:r>
            </a:p>
          </p:txBody>
        </p:sp>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AA7C7A71-A577-FA44-A2B6-27240BD535F9}"/>
                    </a:ext>
                  </a:extLst>
                </p:cNvPr>
                <p:cNvSpPr/>
                <p:nvPr/>
              </p:nvSpPr>
              <p:spPr>
                <a:xfrm>
                  <a:off x="7930156" y="1751140"/>
                  <a:ext cx="6805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oMath>
                    </m:oMathPara>
                  </a14:m>
                  <a:endParaRPr lang="en-US" dirty="0"/>
                </a:p>
              </p:txBody>
            </p:sp>
          </mc:Choice>
          <mc:Fallback xmlns="">
            <p:sp>
              <p:nvSpPr>
                <p:cNvPr id="115" name="Rectangle 114">
                  <a:extLst>
                    <a:ext uri="{FF2B5EF4-FFF2-40B4-BE49-F238E27FC236}">
                      <a16:creationId xmlns:a16="http://schemas.microsoft.com/office/drawing/2014/main" id="{AA7C7A71-A577-FA44-A2B6-27240BD535F9}"/>
                    </a:ext>
                  </a:extLst>
                </p:cNvPr>
                <p:cNvSpPr>
                  <a:spLocks noRot="1" noChangeAspect="1" noMove="1" noResize="1" noEditPoints="1" noAdjustHandles="1" noChangeArrowheads="1" noChangeShapeType="1" noTextEdit="1"/>
                </p:cNvSpPr>
                <p:nvPr/>
              </p:nvSpPr>
              <p:spPr>
                <a:xfrm>
                  <a:off x="7930156" y="1751140"/>
                  <a:ext cx="680571" cy="369332"/>
                </a:xfrm>
                <a:prstGeom prst="rect">
                  <a:avLst/>
                </a:prstGeom>
                <a:blipFill>
                  <a:blip r:embed="rId4"/>
                  <a:stretch>
                    <a:fillRect/>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54E8F07A-389C-C742-8466-C93DFBC3A432}"/>
              </a:ext>
            </a:extLst>
          </p:cNvPr>
          <p:cNvGrpSpPr/>
          <p:nvPr/>
        </p:nvGrpSpPr>
        <p:grpSpPr>
          <a:xfrm>
            <a:off x="395660" y="3789434"/>
            <a:ext cx="8308185" cy="694580"/>
            <a:chOff x="395660" y="3789434"/>
            <a:chExt cx="8308185" cy="694580"/>
          </a:xfrm>
        </p:grpSpPr>
        <p:sp>
          <p:nvSpPr>
            <p:cNvPr id="476" name="Oval 475">
              <a:extLst>
                <a:ext uri="{FF2B5EF4-FFF2-40B4-BE49-F238E27FC236}">
                  <a16:creationId xmlns:a16="http://schemas.microsoft.com/office/drawing/2014/main" id="{699991A4-E183-DC42-B952-E17FB262BA72}"/>
                </a:ext>
              </a:extLst>
            </p:cNvPr>
            <p:cNvSpPr/>
            <p:nvPr/>
          </p:nvSpPr>
          <p:spPr>
            <a:xfrm>
              <a:off x="3416863" y="378943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A5820B57-342C-0A43-80AA-A189FC845B69}"/>
                </a:ext>
              </a:extLst>
            </p:cNvPr>
            <p:cNvSpPr/>
            <p:nvPr/>
          </p:nvSpPr>
          <p:spPr>
            <a:xfrm>
              <a:off x="3801462" y="378943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99F3A38A-1040-D049-BAA5-5F1A9A035644}"/>
                </a:ext>
              </a:extLst>
            </p:cNvPr>
            <p:cNvSpPr/>
            <p:nvPr/>
          </p:nvSpPr>
          <p:spPr>
            <a:xfrm>
              <a:off x="4185382" y="379343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D26DC471-4F20-D945-96CC-066866AECA4A}"/>
                </a:ext>
              </a:extLst>
            </p:cNvPr>
            <p:cNvSpPr/>
            <p:nvPr/>
          </p:nvSpPr>
          <p:spPr>
            <a:xfrm>
              <a:off x="4568845" y="378943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0" name="Straight Arrow Connector 479">
              <a:extLst>
                <a:ext uri="{FF2B5EF4-FFF2-40B4-BE49-F238E27FC236}">
                  <a16:creationId xmlns:a16="http://schemas.microsoft.com/office/drawing/2014/main" id="{7C121693-BA11-154F-8364-FD04B0653D55}"/>
                </a:ext>
              </a:extLst>
            </p:cNvPr>
            <p:cNvCxnSpPr>
              <a:cxnSpLocks/>
              <a:stCxn id="494" idx="0"/>
              <a:endCxn id="477" idx="4"/>
            </p:cNvCxnSpPr>
            <p:nvPr/>
          </p:nvCxnSpPr>
          <p:spPr>
            <a:xfrm flipV="1">
              <a:off x="3555344" y="3991139"/>
              <a:ext cx="375455"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FBAE1060-963E-E44D-AF42-AECF3394CF2F}"/>
                </a:ext>
              </a:extLst>
            </p:cNvPr>
            <p:cNvCxnSpPr>
              <a:cxnSpLocks/>
            </p:cNvCxnSpPr>
            <p:nvPr/>
          </p:nvCxnSpPr>
          <p:spPr>
            <a:xfrm flipH="1" flipV="1">
              <a:off x="3546200" y="3991139"/>
              <a:ext cx="73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F613880B-77A7-654F-A889-9867520D6F8D}"/>
                </a:ext>
              </a:extLst>
            </p:cNvPr>
            <p:cNvCxnSpPr>
              <a:cxnSpLocks/>
              <a:stCxn id="495" idx="0"/>
              <a:endCxn id="476" idx="4"/>
            </p:cNvCxnSpPr>
            <p:nvPr/>
          </p:nvCxnSpPr>
          <p:spPr>
            <a:xfrm flipH="1" flipV="1">
              <a:off x="3546200" y="3991139"/>
              <a:ext cx="393743"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Straight Arrow Connector 482">
              <a:extLst>
                <a:ext uri="{FF2B5EF4-FFF2-40B4-BE49-F238E27FC236}">
                  <a16:creationId xmlns:a16="http://schemas.microsoft.com/office/drawing/2014/main" id="{77085D8F-F85F-1D4B-AAEA-90C2CCC5F571}"/>
                </a:ext>
              </a:extLst>
            </p:cNvPr>
            <p:cNvCxnSpPr>
              <a:cxnSpLocks/>
            </p:cNvCxnSpPr>
            <p:nvPr/>
          </p:nvCxnSpPr>
          <p:spPr>
            <a:xfrm flipH="1" flipV="1">
              <a:off x="3930799" y="3991139"/>
              <a:ext cx="73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B3A7D6AF-F381-9B44-AD24-E209B3A2BCBC}"/>
                </a:ext>
              </a:extLst>
            </p:cNvPr>
            <p:cNvCxnSpPr>
              <a:cxnSpLocks/>
              <a:stCxn id="496" idx="0"/>
              <a:endCxn id="479" idx="4"/>
            </p:cNvCxnSpPr>
            <p:nvPr/>
          </p:nvCxnSpPr>
          <p:spPr>
            <a:xfrm flipV="1">
              <a:off x="4323863" y="3991139"/>
              <a:ext cx="374319"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D41E835E-FDB3-BF46-979E-A7218B3056AB}"/>
                </a:ext>
              </a:extLst>
            </p:cNvPr>
            <p:cNvCxnSpPr>
              <a:cxnSpLocks/>
              <a:stCxn id="497" idx="0"/>
              <a:endCxn id="478" idx="4"/>
            </p:cNvCxnSpPr>
            <p:nvPr/>
          </p:nvCxnSpPr>
          <p:spPr>
            <a:xfrm flipH="1" flipV="1">
              <a:off x="4314719" y="3995142"/>
              <a:ext cx="392607"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3E7C1EBC-25C4-E548-B170-7E6996CF3B52}"/>
                </a:ext>
              </a:extLst>
            </p:cNvPr>
            <p:cNvCxnSpPr>
              <a:cxnSpLocks/>
            </p:cNvCxnSpPr>
            <p:nvPr/>
          </p:nvCxnSpPr>
          <p:spPr>
            <a:xfrm flipH="1" flipV="1">
              <a:off x="4698182" y="3991139"/>
              <a:ext cx="9133"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Straight Arrow Connector 486">
              <a:extLst>
                <a:ext uri="{FF2B5EF4-FFF2-40B4-BE49-F238E27FC236}">
                  <a16:creationId xmlns:a16="http://schemas.microsoft.com/office/drawing/2014/main" id="{D0C83413-1EC7-2849-B37C-E0A7F3E236C4}"/>
                </a:ext>
              </a:extLst>
            </p:cNvPr>
            <p:cNvCxnSpPr>
              <a:cxnSpLocks/>
            </p:cNvCxnSpPr>
            <p:nvPr/>
          </p:nvCxnSpPr>
          <p:spPr>
            <a:xfrm flipH="1" flipV="1">
              <a:off x="4314718" y="3995142"/>
              <a:ext cx="7996"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47C9E5EA-5CEF-9042-ACEF-92E2E9455EF9}"/>
                </a:ext>
              </a:extLst>
            </p:cNvPr>
            <p:cNvCxnSpPr>
              <a:cxnSpLocks/>
              <a:stCxn id="494" idx="0"/>
              <a:endCxn id="478" idx="4"/>
            </p:cNvCxnSpPr>
            <p:nvPr/>
          </p:nvCxnSpPr>
          <p:spPr>
            <a:xfrm flipV="1">
              <a:off x="3555344" y="3995142"/>
              <a:ext cx="759375"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722F8311-DBE3-9040-99FE-B8FCB31AE7DE}"/>
                </a:ext>
              </a:extLst>
            </p:cNvPr>
            <p:cNvCxnSpPr>
              <a:cxnSpLocks/>
              <a:stCxn id="494" idx="0"/>
              <a:endCxn id="479" idx="4"/>
            </p:cNvCxnSpPr>
            <p:nvPr/>
          </p:nvCxnSpPr>
          <p:spPr>
            <a:xfrm flipV="1">
              <a:off x="3555344" y="3991139"/>
              <a:ext cx="1142838"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B432CAD3-BA42-1E4F-A6CD-F88BE25B81EF}"/>
                </a:ext>
              </a:extLst>
            </p:cNvPr>
            <p:cNvCxnSpPr>
              <a:cxnSpLocks/>
              <a:stCxn id="495" idx="0"/>
              <a:endCxn id="478" idx="4"/>
            </p:cNvCxnSpPr>
            <p:nvPr/>
          </p:nvCxnSpPr>
          <p:spPr>
            <a:xfrm flipV="1">
              <a:off x="3939943" y="3995142"/>
              <a:ext cx="374776"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Straight Arrow Connector 490">
              <a:extLst>
                <a:ext uri="{FF2B5EF4-FFF2-40B4-BE49-F238E27FC236}">
                  <a16:creationId xmlns:a16="http://schemas.microsoft.com/office/drawing/2014/main" id="{9AA1E956-A069-9D4C-9B75-ABD9B969EE70}"/>
                </a:ext>
              </a:extLst>
            </p:cNvPr>
            <p:cNvCxnSpPr>
              <a:cxnSpLocks/>
              <a:stCxn id="495" idx="0"/>
              <a:endCxn id="479" idx="4"/>
            </p:cNvCxnSpPr>
            <p:nvPr/>
          </p:nvCxnSpPr>
          <p:spPr>
            <a:xfrm flipV="1">
              <a:off x="3939943" y="3991139"/>
              <a:ext cx="75823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1A7F81CE-B307-7346-9073-CF54C4392F57}"/>
                </a:ext>
              </a:extLst>
            </p:cNvPr>
            <p:cNvCxnSpPr>
              <a:cxnSpLocks/>
              <a:stCxn id="496" idx="0"/>
              <a:endCxn id="477" idx="4"/>
            </p:cNvCxnSpPr>
            <p:nvPr/>
          </p:nvCxnSpPr>
          <p:spPr>
            <a:xfrm flipH="1" flipV="1">
              <a:off x="3930799" y="3991139"/>
              <a:ext cx="393064"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6F1B5FDD-478D-7B49-9ED5-106ADCE1A1D9}"/>
                </a:ext>
              </a:extLst>
            </p:cNvPr>
            <p:cNvCxnSpPr>
              <a:cxnSpLocks/>
              <a:stCxn id="497" idx="0"/>
              <a:endCxn id="477" idx="4"/>
            </p:cNvCxnSpPr>
            <p:nvPr/>
          </p:nvCxnSpPr>
          <p:spPr>
            <a:xfrm flipH="1" flipV="1">
              <a:off x="3930799" y="3991139"/>
              <a:ext cx="77652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E8BBC7F-A2FE-B44F-A9D2-B3BCD3AD2737}"/>
                </a:ext>
              </a:extLst>
            </p:cNvPr>
            <p:cNvCxnSpPr>
              <a:cxnSpLocks/>
              <a:stCxn id="496" idx="0"/>
              <a:endCxn id="476" idx="4"/>
            </p:cNvCxnSpPr>
            <p:nvPr/>
          </p:nvCxnSpPr>
          <p:spPr>
            <a:xfrm flipH="1" flipV="1">
              <a:off x="3546200" y="3991139"/>
              <a:ext cx="777663"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0" name="Oval 399">
              <a:extLst>
                <a:ext uri="{FF2B5EF4-FFF2-40B4-BE49-F238E27FC236}">
                  <a16:creationId xmlns:a16="http://schemas.microsoft.com/office/drawing/2014/main" id="{AF484519-574E-214F-B08B-437D94D46F4D}"/>
                </a:ext>
              </a:extLst>
            </p:cNvPr>
            <p:cNvSpPr/>
            <p:nvPr/>
          </p:nvSpPr>
          <p:spPr>
            <a:xfrm>
              <a:off x="2189706" y="379343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F326AE86-1B87-6546-8DEE-86F60DCFE324}"/>
                </a:ext>
              </a:extLst>
            </p:cNvPr>
            <p:cNvSpPr/>
            <p:nvPr/>
          </p:nvSpPr>
          <p:spPr>
            <a:xfrm>
              <a:off x="2569427" y="379343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D3B3E08B-94DF-ED4A-B37B-640C2B53E79C}"/>
                </a:ext>
              </a:extLst>
            </p:cNvPr>
            <p:cNvSpPr/>
            <p:nvPr/>
          </p:nvSpPr>
          <p:spPr>
            <a:xfrm>
              <a:off x="2952839" y="3797440"/>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30D2CF20-E40B-174D-8526-EE57F7D5B2B9}"/>
                </a:ext>
              </a:extLst>
            </p:cNvPr>
            <p:cNvSpPr txBox="1"/>
            <p:nvPr/>
          </p:nvSpPr>
          <p:spPr>
            <a:xfrm>
              <a:off x="395660" y="4080854"/>
              <a:ext cx="1374094" cy="369332"/>
            </a:xfrm>
            <a:prstGeom prst="rect">
              <a:avLst/>
            </a:prstGeom>
            <a:noFill/>
          </p:spPr>
          <p:txBody>
            <a:bodyPr wrap="none" rtlCol="0">
              <a:spAutoFit/>
            </a:bodyPr>
            <a:lstStyle/>
            <a:p>
              <a:r>
                <a:rPr lang="en-US" dirty="0"/>
                <a:t>Local-Local</a:t>
              </a:r>
            </a:p>
          </p:txBody>
        </p: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F27AFCB7-F80F-B04D-AFA1-087F127D4EF9}"/>
                    </a:ext>
                  </a:extLst>
                </p:cNvPr>
                <p:cNvSpPr/>
                <p:nvPr/>
              </p:nvSpPr>
              <p:spPr>
                <a:xfrm>
                  <a:off x="7935749" y="4080854"/>
                  <a:ext cx="76809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𝐾</m:t>
                        </m:r>
                        <m:sSup>
                          <m:sSupPr>
                            <m:ctrlPr>
                              <a:rPr lang="en-US" i="1">
                                <a:latin typeface="Cambria Math" panose="02040503050406030204" pitchFamily="18" charset="0"/>
                                <a:ea typeface="Cambria Math" panose="02040503050406030204" pitchFamily="18" charset="0"/>
                              </a:rPr>
                            </m:ctrlPr>
                          </m:sSupPr>
                          <m:e>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113" name="Rectangle 112">
                  <a:extLst>
                    <a:ext uri="{FF2B5EF4-FFF2-40B4-BE49-F238E27FC236}">
                      <a16:creationId xmlns:a16="http://schemas.microsoft.com/office/drawing/2014/main" id="{F27AFCB7-F80F-B04D-AFA1-087F127D4EF9}"/>
                    </a:ext>
                  </a:extLst>
                </p:cNvPr>
                <p:cNvSpPr>
                  <a:spLocks noRot="1" noChangeAspect="1" noMove="1" noResize="1" noEditPoints="1" noAdjustHandles="1" noChangeArrowheads="1" noChangeShapeType="1" noTextEdit="1"/>
                </p:cNvSpPr>
                <p:nvPr/>
              </p:nvSpPr>
              <p:spPr>
                <a:xfrm>
                  <a:off x="7935749" y="4080854"/>
                  <a:ext cx="768096" cy="369332"/>
                </a:xfrm>
                <a:prstGeom prst="rect">
                  <a:avLst/>
                </a:prstGeom>
                <a:blipFill>
                  <a:blip r:embed="rId5"/>
                  <a:stretch>
                    <a:fillRect/>
                  </a:stretch>
                </a:blipFill>
              </p:spPr>
              <p:txBody>
                <a:bodyPr/>
                <a:lstStyle/>
                <a:p>
                  <a:r>
                    <a:rPr lang="en-US">
                      <a:noFill/>
                    </a:rPr>
                    <a:t> </a:t>
                  </a:r>
                </a:p>
              </p:txBody>
            </p:sp>
          </mc:Fallback>
        </mc:AlternateContent>
        <p:cxnSp>
          <p:nvCxnSpPr>
            <p:cNvPr id="640" name="Straight Arrow Connector 639">
              <a:extLst>
                <a:ext uri="{FF2B5EF4-FFF2-40B4-BE49-F238E27FC236}">
                  <a16:creationId xmlns:a16="http://schemas.microsoft.com/office/drawing/2014/main" id="{26C9CEEC-D24B-F947-9C4D-BB07CAE6E4C0}"/>
                </a:ext>
              </a:extLst>
            </p:cNvPr>
            <p:cNvCxnSpPr>
              <a:cxnSpLocks/>
              <a:stCxn id="497" idx="0"/>
              <a:endCxn id="476" idx="4"/>
            </p:cNvCxnSpPr>
            <p:nvPr/>
          </p:nvCxnSpPr>
          <p:spPr>
            <a:xfrm flipH="1" flipV="1">
              <a:off x="3546200" y="3991139"/>
              <a:ext cx="1161126"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1" name="Oval 640">
              <a:extLst>
                <a:ext uri="{FF2B5EF4-FFF2-40B4-BE49-F238E27FC236}">
                  <a16:creationId xmlns:a16="http://schemas.microsoft.com/office/drawing/2014/main" id="{A6FA1BF6-947D-F84A-BC78-F133BCFEB3A7}"/>
                </a:ext>
              </a:extLst>
            </p:cNvPr>
            <p:cNvSpPr/>
            <p:nvPr/>
          </p:nvSpPr>
          <p:spPr>
            <a:xfrm>
              <a:off x="4971697" y="378943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3DFDED63-FC21-194C-9ED5-BA7C7EA2844F}"/>
                </a:ext>
              </a:extLst>
            </p:cNvPr>
            <p:cNvSpPr/>
            <p:nvPr/>
          </p:nvSpPr>
          <p:spPr>
            <a:xfrm>
              <a:off x="5358327" y="378943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7F4C4BE6-A097-6949-90CD-15D364F57796}"/>
                </a:ext>
              </a:extLst>
            </p:cNvPr>
            <p:cNvSpPr/>
            <p:nvPr/>
          </p:nvSpPr>
          <p:spPr>
            <a:xfrm>
              <a:off x="5743268" y="379343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4601840B-503F-E44F-9251-9443BD298563}"/>
                </a:ext>
              </a:extLst>
            </p:cNvPr>
            <p:cNvSpPr/>
            <p:nvPr/>
          </p:nvSpPr>
          <p:spPr>
            <a:xfrm>
              <a:off x="6138300" y="378943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5" name="Straight Arrow Connector 644">
              <a:extLst>
                <a:ext uri="{FF2B5EF4-FFF2-40B4-BE49-F238E27FC236}">
                  <a16:creationId xmlns:a16="http://schemas.microsoft.com/office/drawing/2014/main" id="{E4EF1861-B98E-B14B-B117-9394ECA8AD78}"/>
                </a:ext>
              </a:extLst>
            </p:cNvPr>
            <p:cNvCxnSpPr>
              <a:cxnSpLocks/>
              <a:stCxn id="659" idx="0"/>
              <a:endCxn id="642" idx="4"/>
            </p:cNvCxnSpPr>
            <p:nvPr/>
          </p:nvCxnSpPr>
          <p:spPr>
            <a:xfrm flipV="1">
              <a:off x="5110178" y="3991139"/>
              <a:ext cx="377486"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6" name="Straight Arrow Connector 645">
              <a:extLst>
                <a:ext uri="{FF2B5EF4-FFF2-40B4-BE49-F238E27FC236}">
                  <a16:creationId xmlns:a16="http://schemas.microsoft.com/office/drawing/2014/main" id="{5852BC51-2872-DC48-95A3-A6B826DA7056}"/>
                </a:ext>
              </a:extLst>
            </p:cNvPr>
            <p:cNvCxnSpPr>
              <a:cxnSpLocks/>
            </p:cNvCxnSpPr>
            <p:nvPr/>
          </p:nvCxnSpPr>
          <p:spPr>
            <a:xfrm flipH="1" flipV="1">
              <a:off x="5101033" y="3991139"/>
              <a:ext cx="9690"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7" name="Straight Arrow Connector 646">
              <a:extLst>
                <a:ext uri="{FF2B5EF4-FFF2-40B4-BE49-F238E27FC236}">
                  <a16:creationId xmlns:a16="http://schemas.microsoft.com/office/drawing/2014/main" id="{8210B3DD-E657-A847-B7BD-AAF6654EF4DE}"/>
                </a:ext>
              </a:extLst>
            </p:cNvPr>
            <p:cNvCxnSpPr>
              <a:cxnSpLocks/>
              <a:stCxn id="660" idx="0"/>
              <a:endCxn id="641" idx="4"/>
            </p:cNvCxnSpPr>
            <p:nvPr/>
          </p:nvCxnSpPr>
          <p:spPr>
            <a:xfrm flipH="1" flipV="1">
              <a:off x="5101034" y="3991139"/>
              <a:ext cx="395774"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7C586B9C-8499-294A-A41B-36A489E8B31F}"/>
                </a:ext>
              </a:extLst>
            </p:cNvPr>
            <p:cNvCxnSpPr>
              <a:cxnSpLocks/>
            </p:cNvCxnSpPr>
            <p:nvPr/>
          </p:nvCxnSpPr>
          <p:spPr>
            <a:xfrm flipH="1" flipV="1">
              <a:off x="5487664" y="3991139"/>
              <a:ext cx="765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46800E73-4BD7-B344-8C06-FDEC92507ADE}"/>
                </a:ext>
              </a:extLst>
            </p:cNvPr>
            <p:cNvCxnSpPr>
              <a:cxnSpLocks/>
              <a:stCxn id="661" idx="0"/>
              <a:endCxn id="644" idx="4"/>
            </p:cNvCxnSpPr>
            <p:nvPr/>
          </p:nvCxnSpPr>
          <p:spPr>
            <a:xfrm flipV="1">
              <a:off x="5881749" y="3991139"/>
              <a:ext cx="385888"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D664B340-09B9-8049-91C2-E6F84747618F}"/>
                </a:ext>
              </a:extLst>
            </p:cNvPr>
            <p:cNvCxnSpPr>
              <a:cxnSpLocks/>
              <a:stCxn id="662" idx="0"/>
              <a:endCxn id="643" idx="4"/>
            </p:cNvCxnSpPr>
            <p:nvPr/>
          </p:nvCxnSpPr>
          <p:spPr>
            <a:xfrm flipH="1" flipV="1">
              <a:off x="5872605" y="3995142"/>
              <a:ext cx="404176"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a:extLst>
                <a:ext uri="{FF2B5EF4-FFF2-40B4-BE49-F238E27FC236}">
                  <a16:creationId xmlns:a16="http://schemas.microsoft.com/office/drawing/2014/main" id="{9E212697-2111-544C-BB4A-CCFC66E95C59}"/>
                </a:ext>
              </a:extLst>
            </p:cNvPr>
            <p:cNvCxnSpPr>
              <a:cxnSpLocks/>
            </p:cNvCxnSpPr>
            <p:nvPr/>
          </p:nvCxnSpPr>
          <p:spPr>
            <a:xfrm flipH="1" flipV="1">
              <a:off x="6267637" y="3991139"/>
              <a:ext cx="7771"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000ED71C-FD01-EF41-9396-10722D690D66}"/>
                </a:ext>
              </a:extLst>
            </p:cNvPr>
            <p:cNvCxnSpPr>
              <a:cxnSpLocks/>
            </p:cNvCxnSpPr>
            <p:nvPr/>
          </p:nvCxnSpPr>
          <p:spPr>
            <a:xfrm flipH="1" flipV="1">
              <a:off x="5872605" y="3995142"/>
              <a:ext cx="73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96CBFA01-9583-3442-AD92-0835B381D28D}"/>
                </a:ext>
              </a:extLst>
            </p:cNvPr>
            <p:cNvCxnSpPr>
              <a:cxnSpLocks/>
              <a:stCxn id="659" idx="0"/>
              <a:endCxn id="643" idx="4"/>
            </p:cNvCxnSpPr>
            <p:nvPr/>
          </p:nvCxnSpPr>
          <p:spPr>
            <a:xfrm flipV="1">
              <a:off x="5110178" y="3995142"/>
              <a:ext cx="762427"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1BDC9931-B295-BD4D-BC93-929AF751CC16}"/>
                </a:ext>
              </a:extLst>
            </p:cNvPr>
            <p:cNvCxnSpPr>
              <a:cxnSpLocks/>
              <a:stCxn id="659" idx="0"/>
              <a:endCxn id="644" idx="4"/>
            </p:cNvCxnSpPr>
            <p:nvPr/>
          </p:nvCxnSpPr>
          <p:spPr>
            <a:xfrm flipV="1">
              <a:off x="5110178" y="3991139"/>
              <a:ext cx="115745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 name="Straight Arrow Connector 654">
              <a:extLst>
                <a:ext uri="{FF2B5EF4-FFF2-40B4-BE49-F238E27FC236}">
                  <a16:creationId xmlns:a16="http://schemas.microsoft.com/office/drawing/2014/main" id="{9FAF8039-AF6E-544D-9F1C-554BD5DE7A2C}"/>
                </a:ext>
              </a:extLst>
            </p:cNvPr>
            <p:cNvCxnSpPr>
              <a:cxnSpLocks/>
              <a:stCxn id="660" idx="0"/>
              <a:endCxn id="643" idx="4"/>
            </p:cNvCxnSpPr>
            <p:nvPr/>
          </p:nvCxnSpPr>
          <p:spPr>
            <a:xfrm flipV="1">
              <a:off x="5496808" y="3995142"/>
              <a:ext cx="375797"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7B44B5E5-1CC1-3642-9FAB-CE459CC18504}"/>
                </a:ext>
              </a:extLst>
            </p:cNvPr>
            <p:cNvCxnSpPr>
              <a:cxnSpLocks/>
              <a:stCxn id="660" idx="0"/>
              <a:endCxn id="644" idx="4"/>
            </p:cNvCxnSpPr>
            <p:nvPr/>
          </p:nvCxnSpPr>
          <p:spPr>
            <a:xfrm flipV="1">
              <a:off x="5496808" y="3991139"/>
              <a:ext cx="770829"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99DF70D5-0DC0-434D-AEEB-03A0350EB613}"/>
                </a:ext>
              </a:extLst>
            </p:cNvPr>
            <p:cNvCxnSpPr>
              <a:cxnSpLocks/>
              <a:stCxn id="661" idx="0"/>
              <a:endCxn id="642" idx="4"/>
            </p:cNvCxnSpPr>
            <p:nvPr/>
          </p:nvCxnSpPr>
          <p:spPr>
            <a:xfrm flipH="1" flipV="1">
              <a:off x="5487664" y="3991139"/>
              <a:ext cx="394085"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C7CAA53A-47F8-DD4A-8419-65618CF7E062}"/>
                </a:ext>
              </a:extLst>
            </p:cNvPr>
            <p:cNvCxnSpPr>
              <a:cxnSpLocks/>
              <a:stCxn id="662" idx="0"/>
              <a:endCxn id="642" idx="4"/>
            </p:cNvCxnSpPr>
            <p:nvPr/>
          </p:nvCxnSpPr>
          <p:spPr>
            <a:xfrm flipH="1" flipV="1">
              <a:off x="5487664" y="3991139"/>
              <a:ext cx="78911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3" name="Straight Arrow Connector 662">
              <a:extLst>
                <a:ext uri="{FF2B5EF4-FFF2-40B4-BE49-F238E27FC236}">
                  <a16:creationId xmlns:a16="http://schemas.microsoft.com/office/drawing/2014/main" id="{1D69CD5A-58B4-0046-9085-20B227C59D6D}"/>
                </a:ext>
              </a:extLst>
            </p:cNvPr>
            <p:cNvCxnSpPr>
              <a:cxnSpLocks/>
              <a:stCxn id="661" idx="0"/>
              <a:endCxn id="641" idx="4"/>
            </p:cNvCxnSpPr>
            <p:nvPr/>
          </p:nvCxnSpPr>
          <p:spPr>
            <a:xfrm flipH="1" flipV="1">
              <a:off x="5101034" y="3991139"/>
              <a:ext cx="780715"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82D394C8-5086-4449-A9D3-E1DD443FE83E}"/>
                </a:ext>
              </a:extLst>
            </p:cNvPr>
            <p:cNvCxnSpPr>
              <a:cxnSpLocks/>
              <a:stCxn id="662" idx="0"/>
              <a:endCxn id="641" idx="4"/>
            </p:cNvCxnSpPr>
            <p:nvPr/>
          </p:nvCxnSpPr>
          <p:spPr>
            <a:xfrm flipH="1" flipV="1">
              <a:off x="5101034" y="3991139"/>
              <a:ext cx="1175747"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5" name="Oval 664">
              <a:extLst>
                <a:ext uri="{FF2B5EF4-FFF2-40B4-BE49-F238E27FC236}">
                  <a16:creationId xmlns:a16="http://schemas.microsoft.com/office/drawing/2014/main" id="{640B4377-7882-CD41-813D-38870BA272C4}"/>
                </a:ext>
              </a:extLst>
            </p:cNvPr>
            <p:cNvSpPr/>
            <p:nvPr/>
          </p:nvSpPr>
          <p:spPr>
            <a:xfrm>
              <a:off x="6554876" y="3789434"/>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E685EBB5-6CD7-D047-B648-77FF514C6BA9}"/>
                </a:ext>
              </a:extLst>
            </p:cNvPr>
            <p:cNvSpPr/>
            <p:nvPr/>
          </p:nvSpPr>
          <p:spPr>
            <a:xfrm>
              <a:off x="6943435" y="3789434"/>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F309AFC9-D528-1E4D-BC6D-6717AA7C6B80}"/>
                </a:ext>
              </a:extLst>
            </p:cNvPr>
            <p:cNvSpPr/>
            <p:nvPr/>
          </p:nvSpPr>
          <p:spPr>
            <a:xfrm>
              <a:off x="7328394" y="3793437"/>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9" name="Straight Arrow Connector 668">
              <a:extLst>
                <a:ext uri="{FF2B5EF4-FFF2-40B4-BE49-F238E27FC236}">
                  <a16:creationId xmlns:a16="http://schemas.microsoft.com/office/drawing/2014/main" id="{CBA9C364-D642-264E-9EF8-A8B36C4485E0}"/>
                </a:ext>
              </a:extLst>
            </p:cNvPr>
            <p:cNvCxnSpPr>
              <a:cxnSpLocks/>
              <a:stCxn id="683" idx="0"/>
              <a:endCxn id="666" idx="4"/>
            </p:cNvCxnSpPr>
            <p:nvPr/>
          </p:nvCxnSpPr>
          <p:spPr>
            <a:xfrm flipV="1">
              <a:off x="6693357" y="3991139"/>
              <a:ext cx="379415"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0" name="Straight Arrow Connector 669">
              <a:extLst>
                <a:ext uri="{FF2B5EF4-FFF2-40B4-BE49-F238E27FC236}">
                  <a16:creationId xmlns:a16="http://schemas.microsoft.com/office/drawing/2014/main" id="{ADB69520-83A3-5947-B889-2653C8A507D0}"/>
                </a:ext>
              </a:extLst>
            </p:cNvPr>
            <p:cNvCxnSpPr>
              <a:cxnSpLocks/>
            </p:cNvCxnSpPr>
            <p:nvPr/>
          </p:nvCxnSpPr>
          <p:spPr>
            <a:xfrm flipV="1">
              <a:off x="6684212" y="3991139"/>
              <a:ext cx="4620"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1" name="Straight Arrow Connector 670">
              <a:extLst>
                <a:ext uri="{FF2B5EF4-FFF2-40B4-BE49-F238E27FC236}">
                  <a16:creationId xmlns:a16="http://schemas.microsoft.com/office/drawing/2014/main" id="{F025EF9D-9B96-F345-807C-31038FDA23EF}"/>
                </a:ext>
              </a:extLst>
            </p:cNvPr>
            <p:cNvCxnSpPr>
              <a:cxnSpLocks/>
              <a:stCxn id="684" idx="0"/>
              <a:endCxn id="665" idx="4"/>
            </p:cNvCxnSpPr>
            <p:nvPr/>
          </p:nvCxnSpPr>
          <p:spPr>
            <a:xfrm flipH="1" flipV="1">
              <a:off x="6684213" y="3991139"/>
              <a:ext cx="397703"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2" name="Straight Arrow Connector 671">
              <a:extLst>
                <a:ext uri="{FF2B5EF4-FFF2-40B4-BE49-F238E27FC236}">
                  <a16:creationId xmlns:a16="http://schemas.microsoft.com/office/drawing/2014/main" id="{91D3D764-4E82-3242-93F8-CFEF6DC56205}"/>
                </a:ext>
              </a:extLst>
            </p:cNvPr>
            <p:cNvCxnSpPr>
              <a:cxnSpLocks/>
            </p:cNvCxnSpPr>
            <p:nvPr/>
          </p:nvCxnSpPr>
          <p:spPr>
            <a:xfrm flipV="1">
              <a:off x="7072771" y="3991139"/>
              <a:ext cx="8580"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BE551247-6B51-8949-8EFC-54C6AD3C425D}"/>
                </a:ext>
              </a:extLst>
            </p:cNvPr>
            <p:cNvCxnSpPr>
              <a:cxnSpLocks/>
              <a:endCxn id="667" idx="4"/>
            </p:cNvCxnSpPr>
            <p:nvPr/>
          </p:nvCxnSpPr>
          <p:spPr>
            <a:xfrm flipV="1">
              <a:off x="7457730" y="3995142"/>
              <a:ext cx="1" cy="48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30E2B79B-25AB-9F4C-BE08-7B89D04B4E16}"/>
                </a:ext>
              </a:extLst>
            </p:cNvPr>
            <p:cNvCxnSpPr>
              <a:cxnSpLocks/>
              <a:stCxn id="683" idx="0"/>
              <a:endCxn id="667" idx="4"/>
            </p:cNvCxnSpPr>
            <p:nvPr/>
          </p:nvCxnSpPr>
          <p:spPr>
            <a:xfrm flipV="1">
              <a:off x="6693357" y="3995142"/>
              <a:ext cx="764374"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96F038D6-2600-7B4B-BADA-2F147681B99D}"/>
                </a:ext>
              </a:extLst>
            </p:cNvPr>
            <p:cNvCxnSpPr>
              <a:cxnSpLocks/>
              <a:stCxn id="684" idx="0"/>
              <a:endCxn id="667" idx="4"/>
            </p:cNvCxnSpPr>
            <p:nvPr/>
          </p:nvCxnSpPr>
          <p:spPr>
            <a:xfrm flipV="1">
              <a:off x="7081916" y="3995142"/>
              <a:ext cx="375815" cy="484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FEC3BD0E-2B62-EB48-8B4D-30AEB2C2FEB2}"/>
                </a:ext>
              </a:extLst>
            </p:cNvPr>
            <p:cNvCxnSpPr>
              <a:cxnSpLocks/>
              <a:stCxn id="685" idx="0"/>
              <a:endCxn id="666" idx="4"/>
            </p:cNvCxnSpPr>
            <p:nvPr/>
          </p:nvCxnSpPr>
          <p:spPr>
            <a:xfrm flipH="1" flipV="1">
              <a:off x="7072772" y="3991139"/>
              <a:ext cx="394103"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C6518011-5C2A-EB49-9043-362752EBED79}"/>
                </a:ext>
              </a:extLst>
            </p:cNvPr>
            <p:cNvCxnSpPr>
              <a:cxnSpLocks/>
              <a:stCxn id="685" idx="0"/>
              <a:endCxn id="665" idx="4"/>
            </p:cNvCxnSpPr>
            <p:nvPr/>
          </p:nvCxnSpPr>
          <p:spPr>
            <a:xfrm flipH="1" flipV="1">
              <a:off x="6684213" y="3991139"/>
              <a:ext cx="782662" cy="49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87B38CD-3D32-6D40-9A37-51C2E4A2B4AF}"/>
              </a:ext>
            </a:extLst>
          </p:cNvPr>
          <p:cNvGrpSpPr/>
          <p:nvPr/>
        </p:nvGrpSpPr>
        <p:grpSpPr>
          <a:xfrm>
            <a:off x="388154" y="3006289"/>
            <a:ext cx="8245446" cy="812684"/>
            <a:chOff x="388154" y="3006289"/>
            <a:chExt cx="8245446" cy="812684"/>
          </a:xfrm>
        </p:grpSpPr>
        <p:sp>
          <p:nvSpPr>
            <p:cNvPr id="281" name="Oval 280">
              <a:extLst>
                <a:ext uri="{FF2B5EF4-FFF2-40B4-BE49-F238E27FC236}">
                  <a16:creationId xmlns:a16="http://schemas.microsoft.com/office/drawing/2014/main" id="{CF1F76FD-60D8-9841-BA7B-5E64372D2F6E}"/>
                </a:ext>
              </a:extLst>
            </p:cNvPr>
            <p:cNvSpPr/>
            <p:nvPr/>
          </p:nvSpPr>
          <p:spPr>
            <a:xfrm>
              <a:off x="2189706" y="3008570"/>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5F78E7B6-5804-4A4E-9F96-2C86EC8DD17C}"/>
                </a:ext>
              </a:extLst>
            </p:cNvPr>
            <p:cNvSpPr/>
            <p:nvPr/>
          </p:nvSpPr>
          <p:spPr>
            <a:xfrm>
              <a:off x="2569427" y="3012573"/>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4C7F40EC-6ED1-9844-AA96-D118CA8530CE}"/>
                </a:ext>
              </a:extLst>
            </p:cNvPr>
            <p:cNvSpPr/>
            <p:nvPr/>
          </p:nvSpPr>
          <p:spPr>
            <a:xfrm>
              <a:off x="2952839" y="3012573"/>
              <a:ext cx="258673" cy="197701"/>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8" name="Straight Arrow Connector 617">
              <a:extLst>
                <a:ext uri="{FF2B5EF4-FFF2-40B4-BE49-F238E27FC236}">
                  <a16:creationId xmlns:a16="http://schemas.microsoft.com/office/drawing/2014/main" id="{2A8A0C3C-2D3E-A84D-AC3D-C52776455C42}"/>
                </a:ext>
              </a:extLst>
            </p:cNvPr>
            <p:cNvCxnSpPr>
              <a:cxnSpLocks/>
              <a:stCxn id="476" idx="0"/>
              <a:endCxn id="281" idx="4"/>
            </p:cNvCxnSpPr>
            <p:nvPr/>
          </p:nvCxnSpPr>
          <p:spPr>
            <a:xfrm flipH="1" flipV="1">
              <a:off x="2319043" y="3210275"/>
              <a:ext cx="1236301" cy="579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9" name="Straight Arrow Connector 618">
              <a:extLst>
                <a:ext uri="{FF2B5EF4-FFF2-40B4-BE49-F238E27FC236}">
                  <a16:creationId xmlns:a16="http://schemas.microsoft.com/office/drawing/2014/main" id="{C431C3D4-1DCC-0A46-942C-171DA330A165}"/>
                </a:ext>
              </a:extLst>
            </p:cNvPr>
            <p:cNvCxnSpPr>
              <a:cxnSpLocks/>
              <a:stCxn id="479" idx="0"/>
              <a:endCxn id="281" idx="4"/>
            </p:cNvCxnSpPr>
            <p:nvPr/>
          </p:nvCxnSpPr>
          <p:spPr>
            <a:xfrm flipH="1" flipV="1">
              <a:off x="2319043" y="3210275"/>
              <a:ext cx="2388283" cy="579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Straight Arrow Connector 623">
              <a:extLst>
                <a:ext uri="{FF2B5EF4-FFF2-40B4-BE49-F238E27FC236}">
                  <a16:creationId xmlns:a16="http://schemas.microsoft.com/office/drawing/2014/main" id="{5AEF97A5-F02D-7941-9F77-E09F382684D2}"/>
                </a:ext>
              </a:extLst>
            </p:cNvPr>
            <p:cNvCxnSpPr>
              <a:cxnSpLocks/>
              <a:stCxn id="477" idx="1"/>
              <a:endCxn id="281" idx="4"/>
            </p:cNvCxnSpPr>
            <p:nvPr/>
          </p:nvCxnSpPr>
          <p:spPr>
            <a:xfrm flipH="1" flipV="1">
              <a:off x="2319043" y="3210275"/>
              <a:ext cx="1529445" cy="608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4BBF510-0C34-664B-A1AD-DF6FC82E7464}"/>
                </a:ext>
              </a:extLst>
            </p:cNvPr>
            <p:cNvCxnSpPr>
              <a:cxnSpLocks/>
              <a:stCxn id="478" idx="0"/>
              <a:endCxn id="281" idx="4"/>
            </p:cNvCxnSpPr>
            <p:nvPr/>
          </p:nvCxnSpPr>
          <p:spPr>
            <a:xfrm flipH="1" flipV="1">
              <a:off x="2319043" y="3210275"/>
              <a:ext cx="2004820" cy="5831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1" name="TextBox 630">
              <a:extLst>
                <a:ext uri="{FF2B5EF4-FFF2-40B4-BE49-F238E27FC236}">
                  <a16:creationId xmlns:a16="http://schemas.microsoft.com/office/drawing/2014/main" id="{22FBBB51-7BBE-9F4F-B7B3-B4420533F68F}"/>
                </a:ext>
              </a:extLst>
            </p:cNvPr>
            <p:cNvSpPr txBox="1"/>
            <p:nvPr/>
          </p:nvSpPr>
          <p:spPr>
            <a:xfrm>
              <a:off x="388154" y="3323411"/>
              <a:ext cx="1492716" cy="369332"/>
            </a:xfrm>
            <a:prstGeom prst="rect">
              <a:avLst/>
            </a:prstGeom>
            <a:noFill/>
          </p:spPr>
          <p:txBody>
            <a:bodyPr wrap="none" rtlCol="0">
              <a:spAutoFit/>
            </a:bodyPr>
            <a:lstStyle/>
            <a:p>
              <a:r>
                <a:rPr lang="en-US" dirty="0"/>
                <a:t>Global-Local</a:t>
              </a:r>
            </a:p>
          </p:txBody>
        </p:sp>
        <mc:AlternateContent xmlns:mc="http://schemas.openxmlformats.org/markup-compatibility/2006" xmlns:a14="http://schemas.microsoft.com/office/drawing/2010/main">
          <mc:Choice Requires="a14">
            <p:sp>
              <p:nvSpPr>
                <p:cNvPr id="635" name="Rectangle 634">
                  <a:extLst>
                    <a:ext uri="{FF2B5EF4-FFF2-40B4-BE49-F238E27FC236}">
                      <a16:creationId xmlns:a16="http://schemas.microsoft.com/office/drawing/2014/main" id="{B20C7CA9-58F2-1E4E-92F7-788C89627D01}"/>
                    </a:ext>
                  </a:extLst>
                </p:cNvPr>
                <p:cNvSpPr/>
                <p:nvPr/>
              </p:nvSpPr>
              <p:spPr>
                <a:xfrm>
                  <a:off x="7865504" y="3323411"/>
                  <a:ext cx="76809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𝐾</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oMath>
                    </m:oMathPara>
                  </a14:m>
                  <a:endParaRPr lang="en-US" dirty="0"/>
                </a:p>
              </p:txBody>
            </p:sp>
          </mc:Choice>
          <mc:Fallback xmlns="">
            <p:sp>
              <p:nvSpPr>
                <p:cNvPr id="635" name="Rectangle 634">
                  <a:extLst>
                    <a:ext uri="{FF2B5EF4-FFF2-40B4-BE49-F238E27FC236}">
                      <a16:creationId xmlns:a16="http://schemas.microsoft.com/office/drawing/2014/main" id="{B20C7CA9-58F2-1E4E-92F7-788C89627D01}"/>
                    </a:ext>
                  </a:extLst>
                </p:cNvPr>
                <p:cNvSpPr>
                  <a:spLocks noRot="1" noChangeAspect="1" noMove="1" noResize="1" noEditPoints="1" noAdjustHandles="1" noChangeArrowheads="1" noChangeShapeType="1" noTextEdit="1"/>
                </p:cNvSpPr>
                <p:nvPr/>
              </p:nvSpPr>
              <p:spPr>
                <a:xfrm>
                  <a:off x="7865504" y="3323411"/>
                  <a:ext cx="768096" cy="369332"/>
                </a:xfrm>
                <a:prstGeom prst="rect">
                  <a:avLst/>
                </a:prstGeom>
                <a:blipFill>
                  <a:blip r:embed="rId6"/>
                  <a:stretch>
                    <a:fillRect/>
                  </a:stretch>
                </a:blipFill>
              </p:spPr>
              <p:txBody>
                <a:bodyPr/>
                <a:lstStyle/>
                <a:p>
                  <a:r>
                    <a:rPr lang="en-US">
                      <a:noFill/>
                    </a:rPr>
                    <a:t> </a:t>
                  </a:r>
                </a:p>
              </p:txBody>
            </p:sp>
          </mc:Fallback>
        </mc:AlternateContent>
        <p:sp>
          <p:nvSpPr>
            <p:cNvPr id="689" name="Oval 688">
              <a:extLst>
                <a:ext uri="{FF2B5EF4-FFF2-40B4-BE49-F238E27FC236}">
                  <a16:creationId xmlns:a16="http://schemas.microsoft.com/office/drawing/2014/main" id="{38CFCD85-814C-454D-80FC-1F8F1807B8EC}"/>
                </a:ext>
              </a:extLst>
            </p:cNvPr>
            <p:cNvSpPr/>
            <p:nvPr/>
          </p:nvSpPr>
          <p:spPr>
            <a:xfrm>
              <a:off x="3416863" y="300879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FD63797A-1799-AC42-A20C-FF3247276862}"/>
                </a:ext>
              </a:extLst>
            </p:cNvPr>
            <p:cNvSpPr/>
            <p:nvPr/>
          </p:nvSpPr>
          <p:spPr>
            <a:xfrm>
              <a:off x="3801462" y="300879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35466107-03AA-6444-9F3F-C8454D13A022}"/>
                </a:ext>
              </a:extLst>
            </p:cNvPr>
            <p:cNvSpPr/>
            <p:nvPr/>
          </p:nvSpPr>
          <p:spPr>
            <a:xfrm>
              <a:off x="4185382" y="3012802"/>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1B98E3E7-91FC-4343-BFD5-080D2BD0F2A4}"/>
                </a:ext>
              </a:extLst>
            </p:cNvPr>
            <p:cNvSpPr/>
            <p:nvPr/>
          </p:nvSpPr>
          <p:spPr>
            <a:xfrm>
              <a:off x="4568845" y="300879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CA3E3945-52E1-1749-A82D-F19A62215C69}"/>
                </a:ext>
              </a:extLst>
            </p:cNvPr>
            <p:cNvSpPr/>
            <p:nvPr/>
          </p:nvSpPr>
          <p:spPr>
            <a:xfrm>
              <a:off x="4971697" y="300856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EFD03FD6-3BC4-5F41-AEE6-306E53253013}"/>
                </a:ext>
              </a:extLst>
            </p:cNvPr>
            <p:cNvSpPr/>
            <p:nvPr/>
          </p:nvSpPr>
          <p:spPr>
            <a:xfrm>
              <a:off x="5358327" y="300856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64123170-9C95-7C4C-B367-87C94A18F2C5}"/>
                </a:ext>
              </a:extLst>
            </p:cNvPr>
            <p:cNvSpPr/>
            <p:nvPr/>
          </p:nvSpPr>
          <p:spPr>
            <a:xfrm>
              <a:off x="5743268" y="3012572"/>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9AE8DC9A-41EC-C34F-A6CF-6908A559DC51}"/>
                </a:ext>
              </a:extLst>
            </p:cNvPr>
            <p:cNvSpPr/>
            <p:nvPr/>
          </p:nvSpPr>
          <p:spPr>
            <a:xfrm>
              <a:off x="6138300" y="300856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E6489DD4-4DAC-5542-BC2D-0D414014DFAB}"/>
                </a:ext>
              </a:extLst>
            </p:cNvPr>
            <p:cNvSpPr/>
            <p:nvPr/>
          </p:nvSpPr>
          <p:spPr>
            <a:xfrm>
              <a:off x="6554876" y="300628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CE0C134D-7DEC-EA4D-AA3D-715967C52298}"/>
                </a:ext>
              </a:extLst>
            </p:cNvPr>
            <p:cNvSpPr/>
            <p:nvPr/>
          </p:nvSpPr>
          <p:spPr>
            <a:xfrm>
              <a:off x="6943435" y="300628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48446F5D-FC12-EA47-AC3B-2DD7B90AC482}"/>
                </a:ext>
              </a:extLst>
            </p:cNvPr>
            <p:cNvSpPr/>
            <p:nvPr/>
          </p:nvSpPr>
          <p:spPr>
            <a:xfrm>
              <a:off x="7328394" y="3010292"/>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34872ED4-BCE0-934E-89C4-4E45CD6AE6E1}"/>
              </a:ext>
            </a:extLst>
          </p:cNvPr>
          <p:cNvGrpSpPr/>
          <p:nvPr/>
        </p:nvGrpSpPr>
        <p:grpSpPr>
          <a:xfrm>
            <a:off x="369866" y="2239937"/>
            <a:ext cx="8240425" cy="772638"/>
            <a:chOff x="369866" y="2239937"/>
            <a:chExt cx="8240425" cy="772638"/>
          </a:xfrm>
        </p:grpSpPr>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6F69B1C9-5D90-7143-8DC6-74D9B03188F3}"/>
                    </a:ext>
                  </a:extLst>
                </p:cNvPr>
                <p:cNvSpPr/>
                <p:nvPr/>
              </p:nvSpPr>
              <p:spPr>
                <a:xfrm>
                  <a:off x="7842195" y="2535413"/>
                  <a:ext cx="76809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𝐾</m:t>
                            </m:r>
                          </m:e>
                          <m:sup>
                            <m:r>
                              <a:rPr lang="en-US" i="1">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114" name="Rectangle 113">
                  <a:extLst>
                    <a:ext uri="{FF2B5EF4-FFF2-40B4-BE49-F238E27FC236}">
                      <a16:creationId xmlns:a16="http://schemas.microsoft.com/office/drawing/2014/main" id="{6F69B1C9-5D90-7143-8DC6-74D9B03188F3}"/>
                    </a:ext>
                  </a:extLst>
                </p:cNvPr>
                <p:cNvSpPr>
                  <a:spLocks noRot="1" noChangeAspect="1" noMove="1" noResize="1" noEditPoints="1" noAdjustHandles="1" noChangeArrowheads="1" noChangeShapeType="1" noTextEdit="1"/>
                </p:cNvSpPr>
                <p:nvPr/>
              </p:nvSpPr>
              <p:spPr>
                <a:xfrm>
                  <a:off x="7842195" y="2535413"/>
                  <a:ext cx="768096" cy="369332"/>
                </a:xfrm>
                <a:prstGeom prst="rect">
                  <a:avLst/>
                </a:prstGeom>
                <a:blipFill>
                  <a:blip r:embed="rId7"/>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4395221-0CBF-6B43-9418-DD0EF6EE8FA0}"/>
                </a:ext>
              </a:extLst>
            </p:cNvPr>
            <p:cNvGrpSpPr/>
            <p:nvPr/>
          </p:nvGrpSpPr>
          <p:grpSpPr>
            <a:xfrm>
              <a:off x="369866" y="2239937"/>
              <a:ext cx="7217201" cy="772638"/>
              <a:chOff x="369866" y="2239937"/>
              <a:chExt cx="7217201" cy="772638"/>
            </a:xfrm>
          </p:grpSpPr>
          <p:cxnSp>
            <p:nvCxnSpPr>
              <p:cNvPr id="392" name="Straight Arrow Connector 391">
                <a:extLst>
                  <a:ext uri="{FF2B5EF4-FFF2-40B4-BE49-F238E27FC236}">
                    <a16:creationId xmlns:a16="http://schemas.microsoft.com/office/drawing/2014/main" id="{37FA0CDE-2A9E-0143-BB15-F7ABDEF21179}"/>
                  </a:ext>
                </a:extLst>
              </p:cNvPr>
              <p:cNvCxnSpPr>
                <a:cxnSpLocks/>
              </p:cNvCxnSpPr>
              <p:nvPr/>
            </p:nvCxnSpPr>
            <p:spPr>
              <a:xfrm flipV="1">
                <a:off x="3081486" y="2483004"/>
                <a:ext cx="1378" cy="529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A316A5AB-88BC-8548-93C8-C4D1AF0E33A8}"/>
                  </a:ext>
                </a:extLst>
              </p:cNvPr>
              <p:cNvCxnSpPr>
                <a:cxnSpLocks/>
                <a:stCxn id="282" idx="0"/>
                <a:endCxn id="221" idx="4"/>
              </p:cNvCxnSpPr>
              <p:nvPr/>
            </p:nvCxnSpPr>
            <p:spPr>
              <a:xfrm flipV="1">
                <a:off x="2707908" y="2445931"/>
                <a:ext cx="374268" cy="566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57086F9A-6A28-4143-8430-D724CEC7BB0A}"/>
                  </a:ext>
                </a:extLst>
              </p:cNvPr>
              <p:cNvCxnSpPr>
                <a:cxnSpLocks/>
                <a:stCxn id="281" idx="0"/>
                <a:endCxn id="221" idx="4"/>
              </p:cNvCxnSpPr>
              <p:nvPr/>
            </p:nvCxnSpPr>
            <p:spPr>
              <a:xfrm flipV="1">
                <a:off x="2328187" y="2445931"/>
                <a:ext cx="753989" cy="562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33FF1251-52F4-2045-8D60-A29EF8658ACB}"/>
                  </a:ext>
                </a:extLst>
              </p:cNvPr>
              <p:cNvSpPr/>
              <p:nvPr/>
            </p:nvSpPr>
            <p:spPr>
              <a:xfrm>
                <a:off x="2952839" y="2248230"/>
                <a:ext cx="258673" cy="197701"/>
              </a:xfrm>
              <a:prstGeom prst="ellipse">
                <a:avLst/>
              </a:prstGeom>
              <a:gradFill flip="none" rotWithShape="1">
                <a:gsLst>
                  <a:gs pos="0">
                    <a:schemeClr val="accent2">
                      <a:lumMod val="20000"/>
                      <a:lumOff val="8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D0DB7BB9-0C61-2C46-BA5A-27A6D909741C}"/>
                  </a:ext>
                </a:extLst>
              </p:cNvPr>
              <p:cNvSpPr/>
              <p:nvPr/>
            </p:nvSpPr>
            <p:spPr>
              <a:xfrm>
                <a:off x="2569427" y="2248230"/>
                <a:ext cx="258673" cy="197701"/>
              </a:xfrm>
              <a:prstGeom prst="ellipse">
                <a:avLst/>
              </a:prstGeom>
              <a:gradFill flip="none" rotWithShape="1">
                <a:gsLst>
                  <a:gs pos="0">
                    <a:schemeClr val="accent5">
                      <a:lumMod val="40000"/>
                      <a:lumOff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30D74BA2-76F8-9A4C-A71D-41A3185A0F9E}"/>
                  </a:ext>
                </a:extLst>
              </p:cNvPr>
              <p:cNvSpPr/>
              <p:nvPr/>
            </p:nvSpPr>
            <p:spPr>
              <a:xfrm>
                <a:off x="2189706" y="2248230"/>
                <a:ext cx="258673" cy="197701"/>
              </a:xfrm>
              <a:prstGeom prst="ellipse">
                <a:avLst/>
              </a:prstGeom>
              <a:gradFill flip="none" rotWithShape="1">
                <a:gsLst>
                  <a:gs pos="0">
                    <a:schemeClr val="accent4">
                      <a:lumMod val="20000"/>
                      <a:lumOff val="8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TextBox 631">
                <a:extLst>
                  <a:ext uri="{FF2B5EF4-FFF2-40B4-BE49-F238E27FC236}">
                    <a16:creationId xmlns:a16="http://schemas.microsoft.com/office/drawing/2014/main" id="{E2F3136C-E2B2-C44C-8D79-B23E344FCF7F}"/>
                  </a:ext>
                </a:extLst>
              </p:cNvPr>
              <p:cNvSpPr txBox="1"/>
              <p:nvPr/>
            </p:nvSpPr>
            <p:spPr>
              <a:xfrm>
                <a:off x="369866" y="2538259"/>
                <a:ext cx="1611339" cy="369332"/>
              </a:xfrm>
              <a:prstGeom prst="rect">
                <a:avLst/>
              </a:prstGeom>
              <a:noFill/>
            </p:spPr>
            <p:txBody>
              <a:bodyPr wrap="none" rtlCol="0">
                <a:spAutoFit/>
              </a:bodyPr>
              <a:lstStyle/>
              <a:p>
                <a:r>
                  <a:rPr lang="en-US" dirty="0"/>
                  <a:t>Global-Global</a:t>
                </a:r>
              </a:p>
            </p:txBody>
          </p:sp>
          <p:sp>
            <p:nvSpPr>
              <p:cNvPr id="701" name="Oval 700">
                <a:extLst>
                  <a:ext uri="{FF2B5EF4-FFF2-40B4-BE49-F238E27FC236}">
                    <a16:creationId xmlns:a16="http://schemas.microsoft.com/office/drawing/2014/main" id="{5C9AA818-4330-7846-BDF0-ACD4413CCC27}"/>
                  </a:ext>
                </a:extLst>
              </p:cNvPr>
              <p:cNvSpPr/>
              <p:nvPr/>
            </p:nvSpPr>
            <p:spPr>
              <a:xfrm>
                <a:off x="3416863" y="224244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35324B70-F827-C840-B2DA-46C4A8AC533F}"/>
                  </a:ext>
                </a:extLst>
              </p:cNvPr>
              <p:cNvSpPr/>
              <p:nvPr/>
            </p:nvSpPr>
            <p:spPr>
              <a:xfrm>
                <a:off x="3801462" y="224244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991C758B-0F96-EC4D-AFE8-4463D172C409}"/>
                  </a:ext>
                </a:extLst>
              </p:cNvPr>
              <p:cNvSpPr/>
              <p:nvPr/>
            </p:nvSpPr>
            <p:spPr>
              <a:xfrm>
                <a:off x="4185382" y="2246450"/>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3F60E169-A27D-5840-9FF0-EF8510DFEC3C}"/>
                  </a:ext>
                </a:extLst>
              </p:cNvPr>
              <p:cNvSpPr/>
              <p:nvPr/>
            </p:nvSpPr>
            <p:spPr>
              <a:xfrm>
                <a:off x="4568845" y="2242447"/>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A6D0FE2C-ED9E-FD44-9BC2-0A8A8971BE8F}"/>
                  </a:ext>
                </a:extLst>
              </p:cNvPr>
              <p:cNvSpPr/>
              <p:nvPr/>
            </p:nvSpPr>
            <p:spPr>
              <a:xfrm>
                <a:off x="4971697" y="224221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1274566A-ACA0-2D4D-8869-8E4EE605084E}"/>
                  </a:ext>
                </a:extLst>
              </p:cNvPr>
              <p:cNvSpPr/>
              <p:nvPr/>
            </p:nvSpPr>
            <p:spPr>
              <a:xfrm>
                <a:off x="5358327" y="224221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9403D394-7DCC-DB42-BF90-CF5C39355E60}"/>
                  </a:ext>
                </a:extLst>
              </p:cNvPr>
              <p:cNvSpPr/>
              <p:nvPr/>
            </p:nvSpPr>
            <p:spPr>
              <a:xfrm>
                <a:off x="5743268" y="2246220"/>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D446FD1B-5427-A045-BE6B-2F2BC33CD925}"/>
                  </a:ext>
                </a:extLst>
              </p:cNvPr>
              <p:cNvSpPr/>
              <p:nvPr/>
            </p:nvSpPr>
            <p:spPr>
              <a:xfrm>
                <a:off x="6138300" y="2242217"/>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9B3FDC7A-EED3-6C44-B1EF-E4E5D89D6624}"/>
                  </a:ext>
                </a:extLst>
              </p:cNvPr>
              <p:cNvSpPr/>
              <p:nvPr/>
            </p:nvSpPr>
            <p:spPr>
              <a:xfrm>
                <a:off x="6554876" y="2239937"/>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A8DC0B4F-C904-1148-AB86-54FD754D15E0}"/>
                  </a:ext>
                </a:extLst>
              </p:cNvPr>
              <p:cNvSpPr/>
              <p:nvPr/>
            </p:nvSpPr>
            <p:spPr>
              <a:xfrm>
                <a:off x="6943435" y="2239937"/>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15E6BD70-BAAB-B646-BBBB-10BD4EB5DAFB}"/>
                  </a:ext>
                </a:extLst>
              </p:cNvPr>
              <p:cNvSpPr/>
              <p:nvPr/>
            </p:nvSpPr>
            <p:spPr>
              <a:xfrm>
                <a:off x="7328394" y="2243940"/>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1" name="Footer Placeholder 2">
            <a:extLst>
              <a:ext uri="{FF2B5EF4-FFF2-40B4-BE49-F238E27FC236}">
                <a16:creationId xmlns:a16="http://schemas.microsoft.com/office/drawing/2014/main" id="{4A4BC0CE-C765-2340-9D8F-4B07BA9772A8}"/>
              </a:ext>
            </a:extLst>
          </p:cNvPr>
          <p:cNvSpPr>
            <a:spLocks noGrp="1"/>
          </p:cNvSpPr>
          <p:nvPr>
            <p:ph type="ftr" sz="quarter" idx="11"/>
          </p:nvPr>
        </p:nvSpPr>
        <p:spPr>
          <a:xfrm>
            <a:off x="628650" y="6356351"/>
            <a:ext cx="7067550" cy="365125"/>
          </a:xfrm>
        </p:spPr>
        <p:txBody>
          <a:bodyPr/>
          <a:lstStyle/>
          <a:p>
            <a:r>
              <a:rPr lang="en-US"/>
              <a:t>Ainslie et al. 2020</a:t>
            </a:r>
            <a:endParaRPr lang="en-US" dirty="0"/>
          </a:p>
        </p:txBody>
      </p:sp>
      <p:grpSp>
        <p:nvGrpSpPr>
          <p:cNvPr id="5" name="Group 4">
            <a:extLst>
              <a:ext uri="{FF2B5EF4-FFF2-40B4-BE49-F238E27FC236}">
                <a16:creationId xmlns:a16="http://schemas.microsoft.com/office/drawing/2014/main" id="{359E5F8C-7569-2F45-BFC6-8B3787C67B49}"/>
              </a:ext>
            </a:extLst>
          </p:cNvPr>
          <p:cNvGrpSpPr/>
          <p:nvPr/>
        </p:nvGrpSpPr>
        <p:grpSpPr>
          <a:xfrm>
            <a:off x="3416863" y="4480011"/>
            <a:ext cx="4170204" cy="1219353"/>
            <a:chOff x="3287391" y="4480011"/>
            <a:chExt cx="4170204" cy="1219353"/>
          </a:xfrm>
        </p:grpSpPr>
        <p:sp>
          <p:nvSpPr>
            <p:cNvPr id="265" name="Left Brace 264">
              <a:extLst>
                <a:ext uri="{FF2B5EF4-FFF2-40B4-BE49-F238E27FC236}">
                  <a16:creationId xmlns:a16="http://schemas.microsoft.com/office/drawing/2014/main" id="{56EC4A8C-BDBD-994E-A9DA-8B47DB6EE36D}"/>
                </a:ext>
              </a:extLst>
            </p:cNvPr>
            <p:cNvSpPr/>
            <p:nvPr/>
          </p:nvSpPr>
          <p:spPr>
            <a:xfrm rot="16200000">
              <a:off x="3872285" y="4203314"/>
              <a:ext cx="166738" cy="124438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4" name="Oval 493">
              <a:extLst>
                <a:ext uri="{FF2B5EF4-FFF2-40B4-BE49-F238E27FC236}">
                  <a16:creationId xmlns:a16="http://schemas.microsoft.com/office/drawing/2014/main" id="{29F3924F-7006-EA40-AFFB-B6F1D880E8E8}"/>
                </a:ext>
              </a:extLst>
            </p:cNvPr>
            <p:cNvSpPr/>
            <p:nvPr/>
          </p:nvSpPr>
          <p:spPr>
            <a:xfrm>
              <a:off x="3287391" y="448001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DD17DADB-1AAF-3A41-8018-C68A8E05BC3C}"/>
                </a:ext>
              </a:extLst>
            </p:cNvPr>
            <p:cNvSpPr/>
            <p:nvPr/>
          </p:nvSpPr>
          <p:spPr>
            <a:xfrm>
              <a:off x="3671990" y="448001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61E44D4E-EDE0-AF44-856E-8168D8BA70B1}"/>
                </a:ext>
              </a:extLst>
            </p:cNvPr>
            <p:cNvSpPr/>
            <p:nvPr/>
          </p:nvSpPr>
          <p:spPr>
            <a:xfrm>
              <a:off x="4055910" y="4484014"/>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DD23257D-9BB9-1D4B-9C29-210D91422E9C}"/>
                </a:ext>
              </a:extLst>
            </p:cNvPr>
            <p:cNvSpPr/>
            <p:nvPr/>
          </p:nvSpPr>
          <p:spPr>
            <a:xfrm>
              <a:off x="4439373" y="448001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20D08FB1-0212-534F-B256-9F0BC65CA0F1}"/>
                </a:ext>
              </a:extLst>
            </p:cNvPr>
            <p:cNvSpPr/>
            <p:nvPr/>
          </p:nvSpPr>
          <p:spPr>
            <a:xfrm>
              <a:off x="4842225" y="448001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BE9989A8-F804-114B-A4B0-DA1FC42225D5}"/>
                </a:ext>
              </a:extLst>
            </p:cNvPr>
            <p:cNvSpPr/>
            <p:nvPr/>
          </p:nvSpPr>
          <p:spPr>
            <a:xfrm>
              <a:off x="5228855" y="448001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1DF96470-A7F5-7D44-A76E-17AE2EB6F631}"/>
                </a:ext>
              </a:extLst>
            </p:cNvPr>
            <p:cNvSpPr/>
            <p:nvPr/>
          </p:nvSpPr>
          <p:spPr>
            <a:xfrm>
              <a:off x="5613796" y="4484014"/>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7F863BA4-45CA-D54C-8BB7-C55E2D821C05}"/>
                </a:ext>
              </a:extLst>
            </p:cNvPr>
            <p:cNvSpPr/>
            <p:nvPr/>
          </p:nvSpPr>
          <p:spPr>
            <a:xfrm>
              <a:off x="6008828" y="448001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896E5C69-0C0E-6442-9FFA-F41FB92DAAED}"/>
                </a:ext>
              </a:extLst>
            </p:cNvPr>
            <p:cNvSpPr/>
            <p:nvPr/>
          </p:nvSpPr>
          <p:spPr>
            <a:xfrm>
              <a:off x="6425404" y="448001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2C3DC626-A140-A143-B56C-274DAB796C52}"/>
                </a:ext>
              </a:extLst>
            </p:cNvPr>
            <p:cNvSpPr/>
            <p:nvPr/>
          </p:nvSpPr>
          <p:spPr>
            <a:xfrm>
              <a:off x="6813963" y="448001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CE19F9E2-C4C8-1B44-BE56-5AAC444A552E}"/>
                </a:ext>
              </a:extLst>
            </p:cNvPr>
            <p:cNvSpPr/>
            <p:nvPr/>
          </p:nvSpPr>
          <p:spPr>
            <a:xfrm>
              <a:off x="7198922" y="4484014"/>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Text&#10;&#10;Description automatically generated with low confidence">
              <a:extLst>
                <a:ext uri="{FF2B5EF4-FFF2-40B4-BE49-F238E27FC236}">
                  <a16:creationId xmlns:a16="http://schemas.microsoft.com/office/drawing/2014/main" id="{D6BFEDEA-8B2A-D145-A58D-6E5107FC5F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1232" y="4973835"/>
              <a:ext cx="369332" cy="369332"/>
            </a:xfrm>
            <a:prstGeom prst="rect">
              <a:avLst/>
            </a:prstGeom>
          </p:spPr>
        </p:pic>
        <p:pic>
          <p:nvPicPr>
            <p:cNvPr id="163" name="Picture 162" descr="Icon&#10;&#10;Description automatically generated">
              <a:extLst>
                <a:ext uri="{FF2B5EF4-FFF2-40B4-BE49-F238E27FC236}">
                  <a16:creationId xmlns:a16="http://schemas.microsoft.com/office/drawing/2014/main" id="{E2953440-3773-754A-8461-7F82821702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7788" y="4937448"/>
              <a:ext cx="340901" cy="442107"/>
            </a:xfrm>
            <a:prstGeom prst="rect">
              <a:avLst/>
            </a:prstGeom>
            <a:solidFill>
              <a:schemeClr val="bg1"/>
            </a:solidFill>
          </p:spPr>
        </p:pic>
        <p:pic>
          <p:nvPicPr>
            <p:cNvPr id="164" name="Picture 163" descr="Icon&#10;&#10;Description automatically generated">
              <a:extLst>
                <a:ext uri="{FF2B5EF4-FFF2-40B4-BE49-F238E27FC236}">
                  <a16:creationId xmlns:a16="http://schemas.microsoft.com/office/drawing/2014/main" id="{67442BCC-8F9C-6549-8E42-731EB5C37C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9716" y="4937448"/>
              <a:ext cx="340901" cy="442107"/>
            </a:xfrm>
            <a:prstGeom prst="rect">
              <a:avLst/>
            </a:prstGeom>
            <a:solidFill>
              <a:schemeClr val="bg1"/>
            </a:solidFill>
          </p:spPr>
        </p:pic>
        <p:sp>
          <p:nvSpPr>
            <p:cNvPr id="166" name="Left Brace 165">
              <a:extLst>
                <a:ext uri="{FF2B5EF4-FFF2-40B4-BE49-F238E27FC236}">
                  <a16:creationId xmlns:a16="http://schemas.microsoft.com/office/drawing/2014/main" id="{18E592FA-6419-AE4C-A617-41D0DF0908FD}"/>
                </a:ext>
              </a:extLst>
            </p:cNvPr>
            <p:cNvSpPr/>
            <p:nvPr/>
          </p:nvSpPr>
          <p:spPr>
            <a:xfrm rot="16200000">
              <a:off x="5491297" y="4203813"/>
              <a:ext cx="166738" cy="124438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7" name="Left Brace 166">
              <a:extLst>
                <a:ext uri="{FF2B5EF4-FFF2-40B4-BE49-F238E27FC236}">
                  <a16:creationId xmlns:a16="http://schemas.microsoft.com/office/drawing/2014/main" id="{7FDD6F48-E920-6649-A449-CBE752EEBFDB}"/>
                </a:ext>
              </a:extLst>
            </p:cNvPr>
            <p:cNvSpPr/>
            <p:nvPr/>
          </p:nvSpPr>
          <p:spPr>
            <a:xfrm rot="16200000">
              <a:off x="6862601" y="4434274"/>
              <a:ext cx="166740" cy="782459"/>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09B6DA-E025-F44E-AA58-21E9E1E7250C}"/>
                    </a:ext>
                  </a:extLst>
                </p:cNvPr>
                <p:cNvSpPr txBox="1"/>
                <p:nvPr/>
              </p:nvSpPr>
              <p:spPr>
                <a:xfrm>
                  <a:off x="3770427" y="5330032"/>
                  <a:ext cx="4849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m:oMathPara>
                  </a14:m>
                  <a:endParaRPr lang="en-US" dirty="0"/>
                </a:p>
              </p:txBody>
            </p:sp>
          </mc:Choice>
          <mc:Fallback xmlns="">
            <p:sp>
              <p:nvSpPr>
                <p:cNvPr id="3" name="TextBox 2">
                  <a:extLst>
                    <a:ext uri="{FF2B5EF4-FFF2-40B4-BE49-F238E27FC236}">
                      <a16:creationId xmlns:a16="http://schemas.microsoft.com/office/drawing/2014/main" id="{9B09B6DA-E025-F44E-AA58-21E9E1E7250C}"/>
                    </a:ext>
                  </a:extLst>
                </p:cNvPr>
                <p:cNvSpPr txBox="1">
                  <a:spLocks noRot="1" noChangeAspect="1" noMove="1" noResize="1" noEditPoints="1" noAdjustHandles="1" noChangeArrowheads="1" noChangeShapeType="1" noTextEdit="1"/>
                </p:cNvSpPr>
                <p:nvPr/>
              </p:nvSpPr>
              <p:spPr>
                <a:xfrm>
                  <a:off x="3770427" y="5330032"/>
                  <a:ext cx="48494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B7D8720A-953A-3D4B-A363-C4F5378CB52D}"/>
                    </a:ext>
                  </a:extLst>
                </p:cNvPr>
                <p:cNvSpPr txBox="1"/>
                <p:nvPr/>
              </p:nvSpPr>
              <p:spPr>
                <a:xfrm>
                  <a:off x="5340767" y="5320165"/>
                  <a:ext cx="4902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168" name="TextBox 167">
                  <a:extLst>
                    <a:ext uri="{FF2B5EF4-FFF2-40B4-BE49-F238E27FC236}">
                      <a16:creationId xmlns:a16="http://schemas.microsoft.com/office/drawing/2014/main" id="{B7D8720A-953A-3D4B-A363-C4F5378CB52D}"/>
                    </a:ext>
                  </a:extLst>
                </p:cNvPr>
                <p:cNvSpPr txBox="1">
                  <a:spLocks noRot="1" noChangeAspect="1" noMove="1" noResize="1" noEditPoints="1" noAdjustHandles="1" noChangeArrowheads="1" noChangeShapeType="1" noTextEdit="1"/>
                </p:cNvSpPr>
                <p:nvPr/>
              </p:nvSpPr>
              <p:spPr>
                <a:xfrm>
                  <a:off x="5340767" y="5320165"/>
                  <a:ext cx="49026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020497B4-A9C1-4A44-B787-4C37E34FE430}"/>
                    </a:ext>
                  </a:extLst>
                </p:cNvPr>
                <p:cNvSpPr txBox="1"/>
                <p:nvPr/>
              </p:nvSpPr>
              <p:spPr>
                <a:xfrm>
                  <a:off x="6723825" y="5320165"/>
                  <a:ext cx="5193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𝐾</m:t>
                            </m:r>
                          </m:sub>
                        </m:sSub>
                      </m:oMath>
                    </m:oMathPara>
                  </a14:m>
                  <a:endParaRPr lang="en-US" dirty="0"/>
                </a:p>
              </p:txBody>
            </p:sp>
          </mc:Choice>
          <mc:Fallback xmlns="">
            <p:sp>
              <p:nvSpPr>
                <p:cNvPr id="169" name="TextBox 168">
                  <a:extLst>
                    <a:ext uri="{FF2B5EF4-FFF2-40B4-BE49-F238E27FC236}">
                      <a16:creationId xmlns:a16="http://schemas.microsoft.com/office/drawing/2014/main" id="{020497B4-A9C1-4A44-B787-4C37E34FE430}"/>
                    </a:ext>
                  </a:extLst>
                </p:cNvPr>
                <p:cNvSpPr txBox="1">
                  <a:spLocks noRot="1" noChangeAspect="1" noMove="1" noResize="1" noEditPoints="1" noAdjustHandles="1" noChangeArrowheads="1" noChangeShapeType="1" noTextEdit="1"/>
                </p:cNvSpPr>
                <p:nvPr/>
              </p:nvSpPr>
              <p:spPr>
                <a:xfrm>
                  <a:off x="6723825" y="5320165"/>
                  <a:ext cx="519373" cy="369332"/>
                </a:xfrm>
                <a:prstGeom prst="rect">
                  <a:avLst/>
                </a:prstGeom>
                <a:blipFill>
                  <a:blip r:embed="rId12"/>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985BB895-CA2D-714D-8922-1283328A189D}"/>
              </a:ext>
            </a:extLst>
          </p:cNvPr>
          <p:cNvGrpSpPr/>
          <p:nvPr/>
        </p:nvGrpSpPr>
        <p:grpSpPr>
          <a:xfrm>
            <a:off x="2169617" y="4488725"/>
            <a:ext cx="1071127" cy="958390"/>
            <a:chOff x="2040145" y="4488725"/>
            <a:chExt cx="1071127" cy="958390"/>
          </a:xfrm>
        </p:grpSpPr>
        <p:grpSp>
          <p:nvGrpSpPr>
            <p:cNvPr id="721" name="Group 720">
              <a:extLst>
                <a:ext uri="{FF2B5EF4-FFF2-40B4-BE49-F238E27FC236}">
                  <a16:creationId xmlns:a16="http://schemas.microsoft.com/office/drawing/2014/main" id="{D0789ADC-2DA5-1044-84E6-E5CE734AB3E2}"/>
                </a:ext>
              </a:extLst>
            </p:cNvPr>
            <p:cNvGrpSpPr/>
            <p:nvPr/>
          </p:nvGrpSpPr>
          <p:grpSpPr>
            <a:xfrm>
              <a:off x="2040145" y="4488725"/>
              <a:ext cx="1071127" cy="958390"/>
              <a:chOff x="1966993" y="4488725"/>
              <a:chExt cx="1071127" cy="958390"/>
            </a:xfrm>
          </p:grpSpPr>
          <p:sp>
            <p:nvSpPr>
              <p:cNvPr id="279" name="Rectangle 278">
                <a:extLst>
                  <a:ext uri="{FF2B5EF4-FFF2-40B4-BE49-F238E27FC236}">
                    <a16:creationId xmlns:a16="http://schemas.microsoft.com/office/drawing/2014/main" id="{18A04F4C-4170-C84F-9ACD-B4EA71C9A049}"/>
                  </a:ext>
                </a:extLst>
              </p:cNvPr>
              <p:cNvSpPr/>
              <p:nvPr/>
            </p:nvSpPr>
            <p:spPr>
              <a:xfrm>
                <a:off x="1966993" y="5077783"/>
                <a:ext cx="1071127" cy="369332"/>
              </a:xfrm>
              <a:prstGeom prst="rect">
                <a:avLst/>
              </a:prstGeom>
            </p:spPr>
            <p:txBody>
              <a:bodyPr wrap="none">
                <a:spAutoFit/>
              </a:bodyPr>
              <a:lstStyle/>
              <a:p>
                <a:r>
                  <a:rPr lang="en-US" dirty="0"/>
                  <a:t>K Global</a:t>
                </a:r>
              </a:p>
            </p:txBody>
          </p:sp>
          <p:sp>
            <p:nvSpPr>
              <p:cNvPr id="418" name="Oval 417">
                <a:extLst>
                  <a:ext uri="{FF2B5EF4-FFF2-40B4-BE49-F238E27FC236}">
                    <a16:creationId xmlns:a16="http://schemas.microsoft.com/office/drawing/2014/main" id="{98DE69E7-3C06-4141-B470-31D3054DF3BB}"/>
                  </a:ext>
                </a:extLst>
              </p:cNvPr>
              <p:cNvSpPr/>
              <p:nvPr/>
            </p:nvSpPr>
            <p:spPr>
              <a:xfrm>
                <a:off x="1987082" y="4488725"/>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83D6E5C7-8FD9-2B45-8C82-85E53459464C}"/>
                  </a:ext>
                </a:extLst>
              </p:cNvPr>
              <p:cNvSpPr/>
              <p:nvPr/>
            </p:nvSpPr>
            <p:spPr>
              <a:xfrm>
                <a:off x="2366803" y="4488725"/>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0" name="Oval 419">
                <a:extLst>
                  <a:ext uri="{FF2B5EF4-FFF2-40B4-BE49-F238E27FC236}">
                    <a16:creationId xmlns:a16="http://schemas.microsoft.com/office/drawing/2014/main" id="{2BEFBDA3-F9A5-974B-B41F-4D46BC884153}"/>
                  </a:ext>
                </a:extLst>
              </p:cNvPr>
              <p:cNvSpPr/>
              <p:nvPr/>
            </p:nvSpPr>
            <p:spPr>
              <a:xfrm>
                <a:off x="2750215" y="4492728"/>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Left Brace 169">
              <a:extLst>
                <a:ext uri="{FF2B5EF4-FFF2-40B4-BE49-F238E27FC236}">
                  <a16:creationId xmlns:a16="http://schemas.microsoft.com/office/drawing/2014/main" id="{197A62E2-A79C-8048-8F42-759CE7CFA686}"/>
                </a:ext>
              </a:extLst>
            </p:cNvPr>
            <p:cNvSpPr/>
            <p:nvPr/>
          </p:nvSpPr>
          <p:spPr>
            <a:xfrm rot="16200000">
              <a:off x="2478811" y="4469080"/>
              <a:ext cx="166740" cy="779671"/>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154" name="Picture 153" descr="A person holding a basketball&#10;&#10;Description automatically generated">
            <a:extLst>
              <a:ext uri="{FF2B5EF4-FFF2-40B4-BE49-F238E27FC236}">
                <a16:creationId xmlns:a16="http://schemas.microsoft.com/office/drawing/2014/main" id="{91577E77-5572-9240-9056-02A9D122CF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55075" y="5021762"/>
            <a:ext cx="309051" cy="281465"/>
          </a:xfrm>
          <a:prstGeom prst="rect">
            <a:avLst/>
          </a:prstGeom>
        </p:spPr>
      </p:pic>
      <p:pic>
        <p:nvPicPr>
          <p:cNvPr id="156" name="Picture 155" descr="Logo&#10;&#10;Description automatically generated">
            <a:extLst>
              <a:ext uri="{FF2B5EF4-FFF2-40B4-BE49-F238E27FC236}">
                <a16:creationId xmlns:a16="http://schemas.microsoft.com/office/drawing/2014/main" id="{955D00C0-7796-4E4F-8884-70C12283AE6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66042" y="5072410"/>
            <a:ext cx="294558" cy="194749"/>
          </a:xfrm>
          <a:prstGeom prst="rect">
            <a:avLst/>
          </a:prstGeom>
        </p:spPr>
      </p:pic>
    </p:spTree>
    <p:extLst>
      <p:ext uri="{BB962C8B-B14F-4D97-AF65-F5344CB8AC3E}">
        <p14:creationId xmlns:p14="http://schemas.microsoft.com/office/powerpoint/2010/main" val="86427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68"/>
                                        </p:tgtEl>
                                        <p:attrNameLst>
                                          <p:attrName>style.visibility</p:attrName>
                                        </p:attrNameLst>
                                      </p:cBhvr>
                                      <p:to>
                                        <p:strVal val="visible"/>
                                      </p:to>
                                    </p:set>
                                    <p:animEffect transition="in" filter="blinds(horizontal)">
                                      <p:cBhvr>
                                        <p:cTn id="32"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3A7C-3778-C845-96E8-82E02F26D4E6}"/>
              </a:ext>
            </a:extLst>
          </p:cNvPr>
          <p:cNvSpPr>
            <a:spLocks noGrp="1"/>
          </p:cNvSpPr>
          <p:nvPr>
            <p:ph type="title"/>
          </p:nvPr>
        </p:nvSpPr>
        <p:spPr/>
        <p:txBody>
          <a:bodyPr/>
          <a:lstStyle/>
          <a:p>
            <a:r>
              <a:rPr lang="en-US" dirty="0"/>
              <a:t>Sparse-Attention Reader [Our Model]</a:t>
            </a:r>
          </a:p>
        </p:txBody>
      </p:sp>
      <p:sp>
        <p:nvSpPr>
          <p:cNvPr id="4" name="Slide Number Placeholder 3">
            <a:extLst>
              <a:ext uri="{FF2B5EF4-FFF2-40B4-BE49-F238E27FC236}">
                <a16:creationId xmlns:a16="http://schemas.microsoft.com/office/drawing/2014/main" id="{40EF9D2A-CFFB-B64D-B094-C973B286FD95}"/>
              </a:ext>
            </a:extLst>
          </p:cNvPr>
          <p:cNvSpPr>
            <a:spLocks noGrp="1"/>
          </p:cNvSpPr>
          <p:nvPr>
            <p:ph type="sldNum" sz="quarter" idx="12"/>
          </p:nvPr>
        </p:nvSpPr>
        <p:spPr/>
        <p:txBody>
          <a:bodyPr/>
          <a:lstStyle/>
          <a:p>
            <a:fld id="{4FAB73BC-B049-4115-A692-8D63A059BFB8}" type="slidenum">
              <a:rPr lang="en-US" smtClean="0"/>
              <a:t>20</a:t>
            </a:fld>
            <a:endParaRPr lang="en-US"/>
          </a:p>
        </p:txBody>
      </p:sp>
      <p:sp>
        <p:nvSpPr>
          <p:cNvPr id="1028" name="TextBox 1027">
            <a:extLst>
              <a:ext uri="{FF2B5EF4-FFF2-40B4-BE49-F238E27FC236}">
                <a16:creationId xmlns:a16="http://schemas.microsoft.com/office/drawing/2014/main" id="{F3D9CA7B-570C-EE49-80D1-8687D094CDC0}"/>
              </a:ext>
            </a:extLst>
          </p:cNvPr>
          <p:cNvSpPr txBox="1"/>
          <p:nvPr/>
        </p:nvSpPr>
        <p:spPr>
          <a:xfrm>
            <a:off x="2108054" y="5147163"/>
            <a:ext cx="4568879" cy="369332"/>
          </a:xfrm>
          <a:prstGeom prst="rect">
            <a:avLst/>
          </a:prstGeom>
          <a:noFill/>
        </p:spPr>
        <p:txBody>
          <a:bodyPr wrap="none" rtlCol="0">
            <a:spAutoFit/>
          </a:bodyPr>
          <a:lstStyle/>
          <a:p>
            <a:r>
              <a:rPr lang="en-US" dirty="0">
                <a:solidFill>
                  <a:schemeClr val="accent6"/>
                </a:solidFill>
              </a:rPr>
              <a:t>Global context is modeled, global optimum</a:t>
            </a:r>
          </a:p>
        </p:txBody>
      </p:sp>
      <p:grpSp>
        <p:nvGrpSpPr>
          <p:cNvPr id="7" name="Group 6">
            <a:extLst>
              <a:ext uri="{FF2B5EF4-FFF2-40B4-BE49-F238E27FC236}">
                <a16:creationId xmlns:a16="http://schemas.microsoft.com/office/drawing/2014/main" id="{F2A60FC7-D10A-D44D-A3E7-648DE497FCC7}"/>
              </a:ext>
            </a:extLst>
          </p:cNvPr>
          <p:cNvGrpSpPr/>
          <p:nvPr/>
        </p:nvGrpSpPr>
        <p:grpSpPr>
          <a:xfrm>
            <a:off x="3086879" y="1068575"/>
            <a:ext cx="2451141" cy="2165619"/>
            <a:chOff x="3086879" y="1185337"/>
            <a:chExt cx="2451141" cy="2165619"/>
          </a:xfrm>
        </p:grpSpPr>
        <p:sp>
          <p:nvSpPr>
            <p:cNvPr id="69" name="Oval 68">
              <a:extLst>
                <a:ext uri="{FF2B5EF4-FFF2-40B4-BE49-F238E27FC236}">
                  <a16:creationId xmlns:a16="http://schemas.microsoft.com/office/drawing/2014/main" id="{3D7B0E2D-5C01-2F42-8BF0-7E6ABEEE1480}"/>
                </a:ext>
              </a:extLst>
            </p:cNvPr>
            <p:cNvSpPr/>
            <p:nvPr/>
          </p:nvSpPr>
          <p:spPr>
            <a:xfrm>
              <a:off x="3090387" y="314925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A07A94D-2997-C54B-B0A6-BB07541CE6FE}"/>
                </a:ext>
              </a:extLst>
            </p:cNvPr>
            <p:cNvSpPr/>
            <p:nvPr/>
          </p:nvSpPr>
          <p:spPr>
            <a:xfrm>
              <a:off x="3517278" y="314925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723907C-EC9E-CD4F-8F94-8BD53E1AA47F}"/>
                </a:ext>
              </a:extLst>
            </p:cNvPr>
            <p:cNvSpPr/>
            <p:nvPr/>
          </p:nvSpPr>
          <p:spPr>
            <a:xfrm>
              <a:off x="3957960" y="314925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6979496-591E-F447-83B3-F6056095D3DB}"/>
                </a:ext>
              </a:extLst>
            </p:cNvPr>
            <p:cNvSpPr/>
            <p:nvPr/>
          </p:nvSpPr>
          <p:spPr>
            <a:xfrm>
              <a:off x="4395386" y="314925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F0C23C7-DD5A-6145-9131-B5EEE667803C}"/>
                </a:ext>
              </a:extLst>
            </p:cNvPr>
            <p:cNvSpPr/>
            <p:nvPr/>
          </p:nvSpPr>
          <p:spPr>
            <a:xfrm>
              <a:off x="4839700" y="314925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2AB59D-A9C1-0849-BABF-CF71EAA2BAE7}"/>
                </a:ext>
              </a:extLst>
            </p:cNvPr>
            <p:cNvSpPr/>
            <p:nvPr/>
          </p:nvSpPr>
          <p:spPr>
            <a:xfrm>
              <a:off x="5276455" y="314925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D1D8C120-D9AB-F04F-BEEB-3E6451A070BF}"/>
                </a:ext>
              </a:extLst>
            </p:cNvPr>
            <p:cNvCxnSpPr>
              <a:cxnSpLocks/>
              <a:stCxn id="69" idx="0"/>
            </p:cNvCxnSpPr>
            <p:nvPr/>
          </p:nvCxnSpPr>
          <p:spPr>
            <a:xfrm flipV="1">
              <a:off x="3219724" y="2898090"/>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ED63D3F-F22C-2D4E-A2E9-949A85C70EC3}"/>
                </a:ext>
              </a:extLst>
            </p:cNvPr>
            <p:cNvCxnSpPr>
              <a:cxnSpLocks/>
              <a:stCxn id="69" idx="0"/>
              <a:endCxn id="162" idx="4"/>
            </p:cNvCxnSpPr>
            <p:nvPr/>
          </p:nvCxnSpPr>
          <p:spPr>
            <a:xfrm flipV="1">
              <a:off x="3219724" y="2905118"/>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BB01854-CD68-7D44-BB9E-BED5B794DDD2}"/>
                </a:ext>
              </a:extLst>
            </p:cNvPr>
            <p:cNvCxnSpPr>
              <a:cxnSpLocks/>
              <a:endCxn id="162" idx="4"/>
            </p:cNvCxnSpPr>
            <p:nvPr/>
          </p:nvCxnSpPr>
          <p:spPr>
            <a:xfrm flipH="1" flipV="1">
              <a:off x="3222616" y="2905118"/>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2A93DA2-7C60-F647-ACB6-F38C8FFDB21F}"/>
                </a:ext>
              </a:extLst>
            </p:cNvPr>
            <p:cNvCxnSpPr>
              <a:cxnSpLocks/>
            </p:cNvCxnSpPr>
            <p:nvPr/>
          </p:nvCxnSpPr>
          <p:spPr>
            <a:xfrm flipV="1">
              <a:off x="3633619"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D3D9B3B-CEBC-DB4C-8103-1E4DB3E81E65}"/>
                </a:ext>
              </a:extLst>
            </p:cNvPr>
            <p:cNvCxnSpPr>
              <a:cxnSpLocks/>
            </p:cNvCxnSpPr>
            <p:nvPr/>
          </p:nvCxnSpPr>
          <p:spPr>
            <a:xfrm flipV="1">
              <a:off x="4058554" y="2898090"/>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0298578-F06D-9E41-BB2D-12F4CE7C1C29}"/>
                </a:ext>
              </a:extLst>
            </p:cNvPr>
            <p:cNvCxnSpPr>
              <a:cxnSpLocks/>
              <a:stCxn id="72" idx="0"/>
            </p:cNvCxnSpPr>
            <p:nvPr/>
          </p:nvCxnSpPr>
          <p:spPr>
            <a:xfrm flipH="1" flipV="1">
              <a:off x="4058555" y="2902094"/>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1F0F444-937A-B14F-8041-F4C0392FD557}"/>
                </a:ext>
              </a:extLst>
            </p:cNvPr>
            <p:cNvCxnSpPr>
              <a:cxnSpLocks/>
            </p:cNvCxnSpPr>
            <p:nvPr/>
          </p:nvCxnSpPr>
          <p:spPr>
            <a:xfrm flipV="1">
              <a:off x="4511727" y="2898090"/>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BBCFE0C-3D4D-3948-ADA5-A47EF677AE9E}"/>
                </a:ext>
              </a:extLst>
            </p:cNvPr>
            <p:cNvCxnSpPr>
              <a:cxnSpLocks/>
            </p:cNvCxnSpPr>
            <p:nvPr/>
          </p:nvCxnSpPr>
          <p:spPr>
            <a:xfrm flipV="1">
              <a:off x="4074301" y="2902093"/>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94622AC-7D84-7C4D-B864-C9CA976225BF}"/>
                </a:ext>
              </a:extLst>
            </p:cNvPr>
            <p:cNvCxnSpPr>
              <a:cxnSpLocks/>
            </p:cNvCxnSpPr>
            <p:nvPr/>
          </p:nvCxnSpPr>
          <p:spPr>
            <a:xfrm flipV="1">
              <a:off x="4956041" y="2893006"/>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35FE005-2597-844A-8319-9A0E3EAAEB14}"/>
                </a:ext>
              </a:extLst>
            </p:cNvPr>
            <p:cNvCxnSpPr>
              <a:cxnSpLocks/>
            </p:cNvCxnSpPr>
            <p:nvPr/>
          </p:nvCxnSpPr>
          <p:spPr>
            <a:xfrm flipH="1" flipV="1">
              <a:off x="4956041" y="2897009"/>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39C3284-1997-1A40-A0C0-9AB86B3379C8}"/>
                </a:ext>
              </a:extLst>
            </p:cNvPr>
            <p:cNvCxnSpPr>
              <a:cxnSpLocks/>
            </p:cNvCxnSpPr>
            <p:nvPr/>
          </p:nvCxnSpPr>
          <p:spPr>
            <a:xfrm flipV="1">
              <a:off x="5392796" y="2893006"/>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9A25030-575E-8D4F-A7B3-DE85280D52F6}"/>
                </a:ext>
              </a:extLst>
            </p:cNvPr>
            <p:cNvCxnSpPr>
              <a:cxnSpLocks/>
            </p:cNvCxnSpPr>
            <p:nvPr/>
          </p:nvCxnSpPr>
          <p:spPr>
            <a:xfrm flipV="1">
              <a:off x="4956041" y="289700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7BEAC304-2CC5-3146-A038-2F9776ED8F85}"/>
                </a:ext>
              </a:extLst>
            </p:cNvPr>
            <p:cNvSpPr/>
            <p:nvPr/>
          </p:nvSpPr>
          <p:spPr>
            <a:xfrm>
              <a:off x="3093279" y="2703413"/>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754A8F3-BEE9-9B4A-A8B3-6FDD2CEA7F3E}"/>
                </a:ext>
              </a:extLst>
            </p:cNvPr>
            <p:cNvSpPr/>
            <p:nvPr/>
          </p:nvSpPr>
          <p:spPr>
            <a:xfrm>
              <a:off x="3520170" y="2703413"/>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7784A8B0-5114-6B4D-99D5-7C861318F092}"/>
                </a:ext>
              </a:extLst>
            </p:cNvPr>
            <p:cNvSpPr/>
            <p:nvPr/>
          </p:nvSpPr>
          <p:spPr>
            <a:xfrm>
              <a:off x="3960852" y="2703413"/>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4F2B576-902C-0F41-B5C1-38FCA849E695}"/>
                </a:ext>
              </a:extLst>
            </p:cNvPr>
            <p:cNvSpPr/>
            <p:nvPr/>
          </p:nvSpPr>
          <p:spPr>
            <a:xfrm>
              <a:off x="4398278" y="2703413"/>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88D712D-7DA4-EB4A-84D9-7ACD0622C82C}"/>
                </a:ext>
              </a:extLst>
            </p:cNvPr>
            <p:cNvSpPr/>
            <p:nvPr/>
          </p:nvSpPr>
          <p:spPr>
            <a:xfrm>
              <a:off x="4842592" y="2703413"/>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1DFB2B2-B9A6-8F48-A9C9-4F7754586E2E}"/>
                </a:ext>
              </a:extLst>
            </p:cNvPr>
            <p:cNvSpPr/>
            <p:nvPr/>
          </p:nvSpPr>
          <p:spPr>
            <a:xfrm>
              <a:off x="5279347" y="2703413"/>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726B777-5FCA-4E42-A146-EACF20A486D2}"/>
                    </a:ext>
                  </a:extLst>
                </p:cNvPr>
                <p:cNvSpPr txBox="1"/>
                <p:nvPr/>
              </p:nvSpPr>
              <p:spPr>
                <a:xfrm>
                  <a:off x="3783548" y="1185337"/>
                  <a:ext cx="6158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𝑠𝑡𝑎𝑟𝑡</m:t>
                            </m:r>
                          </m:sub>
                        </m:sSub>
                      </m:oMath>
                    </m:oMathPara>
                  </a14:m>
                  <a:endParaRPr lang="en-US" dirty="0"/>
                </a:p>
              </p:txBody>
            </p:sp>
          </mc:Choice>
          <mc:Fallback xmlns="">
            <p:sp>
              <p:nvSpPr>
                <p:cNvPr id="51" name="TextBox 50">
                  <a:extLst>
                    <a:ext uri="{FF2B5EF4-FFF2-40B4-BE49-F238E27FC236}">
                      <a16:creationId xmlns:a16="http://schemas.microsoft.com/office/drawing/2014/main" id="{1726B777-5FCA-4E42-A146-EACF20A486D2}"/>
                    </a:ext>
                  </a:extLst>
                </p:cNvPr>
                <p:cNvSpPr txBox="1">
                  <a:spLocks noRot="1" noChangeAspect="1" noMove="1" noResize="1" noEditPoints="1" noAdjustHandles="1" noChangeArrowheads="1" noChangeShapeType="1" noTextEdit="1"/>
                </p:cNvSpPr>
                <p:nvPr/>
              </p:nvSpPr>
              <p:spPr>
                <a:xfrm>
                  <a:off x="3783548" y="1185337"/>
                  <a:ext cx="615874" cy="276999"/>
                </a:xfrm>
                <a:prstGeom prst="rect">
                  <a:avLst/>
                </a:prstGeom>
                <a:blipFill>
                  <a:blip r:embed="rId6"/>
                  <a:stretch>
                    <a:fillRect l="-10204" r="-204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BB8C57DC-EAF7-F04B-883F-A9A37DCC0A61}"/>
                    </a:ext>
                  </a:extLst>
                </p:cNvPr>
                <p:cNvSpPr txBox="1"/>
                <p:nvPr/>
              </p:nvSpPr>
              <p:spPr>
                <a:xfrm>
                  <a:off x="4721678" y="1185337"/>
                  <a:ext cx="49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𝑒𝑛𝑑</m:t>
                            </m:r>
                          </m:sub>
                        </m:sSub>
                      </m:oMath>
                    </m:oMathPara>
                  </a14:m>
                  <a:endParaRPr lang="en-US" dirty="0"/>
                </a:p>
              </p:txBody>
            </p:sp>
          </mc:Choice>
          <mc:Fallback xmlns="">
            <p:sp>
              <p:nvSpPr>
                <p:cNvPr id="174" name="TextBox 173">
                  <a:extLst>
                    <a:ext uri="{FF2B5EF4-FFF2-40B4-BE49-F238E27FC236}">
                      <a16:creationId xmlns:a16="http://schemas.microsoft.com/office/drawing/2014/main" id="{BB8C57DC-EAF7-F04B-883F-A9A37DCC0A61}"/>
                    </a:ext>
                  </a:extLst>
                </p:cNvPr>
                <p:cNvSpPr txBox="1">
                  <a:spLocks noRot="1" noChangeAspect="1" noMove="1" noResize="1" noEditPoints="1" noAdjustHandles="1" noChangeArrowheads="1" noChangeShapeType="1" noTextEdit="1"/>
                </p:cNvSpPr>
                <p:nvPr/>
              </p:nvSpPr>
              <p:spPr>
                <a:xfrm>
                  <a:off x="4721678" y="1185337"/>
                  <a:ext cx="499689" cy="276999"/>
                </a:xfrm>
                <a:prstGeom prst="rect">
                  <a:avLst/>
                </a:prstGeom>
                <a:blipFill>
                  <a:blip r:embed="rId7"/>
                  <a:stretch>
                    <a:fillRect l="-12500" b="-21739"/>
                  </a:stretch>
                </a:blipFill>
              </p:spPr>
              <p:txBody>
                <a:bodyPr/>
                <a:lstStyle/>
                <a:p>
                  <a:r>
                    <a:rPr lang="en-US">
                      <a:noFill/>
                    </a:rPr>
                    <a:t> </a:t>
                  </a:r>
                </a:p>
              </p:txBody>
            </p:sp>
          </mc:Fallback>
        </mc:AlternateContent>
        <p:cxnSp>
          <p:nvCxnSpPr>
            <p:cNvPr id="175" name="Straight Arrow Connector 174">
              <a:extLst>
                <a:ext uri="{FF2B5EF4-FFF2-40B4-BE49-F238E27FC236}">
                  <a16:creationId xmlns:a16="http://schemas.microsoft.com/office/drawing/2014/main" id="{89A4C090-53FC-FC48-88BF-3B0797D79B20}"/>
                </a:ext>
              </a:extLst>
            </p:cNvPr>
            <p:cNvCxnSpPr>
              <a:cxnSpLocks/>
              <a:endCxn id="51" idx="2"/>
            </p:cNvCxnSpPr>
            <p:nvPr/>
          </p:nvCxnSpPr>
          <p:spPr>
            <a:xfrm flipV="1">
              <a:off x="4089845" y="1462336"/>
              <a:ext cx="1640" cy="271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DD751B6F-B636-3048-B302-4A085DD777DA}"/>
                </a:ext>
              </a:extLst>
            </p:cNvPr>
            <p:cNvCxnSpPr>
              <a:cxnSpLocks/>
              <a:stCxn id="186" idx="0"/>
              <a:endCxn id="174" idx="2"/>
            </p:cNvCxnSpPr>
            <p:nvPr/>
          </p:nvCxnSpPr>
          <p:spPr>
            <a:xfrm flipV="1">
              <a:off x="4969037" y="1462336"/>
              <a:ext cx="2486" cy="295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8FF35AE6-EE86-2640-B536-0A95CCC0A213}"/>
                </a:ext>
              </a:extLst>
            </p:cNvPr>
            <p:cNvSpPr/>
            <p:nvPr/>
          </p:nvSpPr>
          <p:spPr>
            <a:xfrm>
              <a:off x="3087495" y="220415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45DC7C7C-C5D0-4D46-A15E-2BA5398EE6C2}"/>
                </a:ext>
              </a:extLst>
            </p:cNvPr>
            <p:cNvSpPr/>
            <p:nvPr/>
          </p:nvSpPr>
          <p:spPr>
            <a:xfrm>
              <a:off x="3514386" y="2204159"/>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0B41D0E-17ED-6C44-849F-2C4342444650}"/>
                </a:ext>
              </a:extLst>
            </p:cNvPr>
            <p:cNvSpPr/>
            <p:nvPr/>
          </p:nvSpPr>
          <p:spPr>
            <a:xfrm>
              <a:off x="3955068" y="220415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15D0F29-CBE6-D941-AEE6-A8396FAECE2C}"/>
                </a:ext>
              </a:extLst>
            </p:cNvPr>
            <p:cNvSpPr/>
            <p:nvPr/>
          </p:nvSpPr>
          <p:spPr>
            <a:xfrm>
              <a:off x="4392494" y="2204159"/>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F893B55C-0E20-3C40-8C87-DC5C4D3CDF57}"/>
                </a:ext>
              </a:extLst>
            </p:cNvPr>
            <p:cNvSpPr/>
            <p:nvPr/>
          </p:nvSpPr>
          <p:spPr>
            <a:xfrm>
              <a:off x="4836808" y="220415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C1BF5C7-13C5-A34A-B225-719DE080F4C2}"/>
                </a:ext>
              </a:extLst>
            </p:cNvPr>
            <p:cNvSpPr/>
            <p:nvPr/>
          </p:nvSpPr>
          <p:spPr>
            <a:xfrm>
              <a:off x="5273563" y="2204159"/>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Arrow Connector 152">
              <a:extLst>
                <a:ext uri="{FF2B5EF4-FFF2-40B4-BE49-F238E27FC236}">
                  <a16:creationId xmlns:a16="http://schemas.microsoft.com/office/drawing/2014/main" id="{DCE98CB1-092A-0B45-9225-E839B68F004F}"/>
                </a:ext>
              </a:extLst>
            </p:cNvPr>
            <p:cNvCxnSpPr>
              <a:cxnSpLocks/>
              <a:stCxn id="146" idx="0"/>
            </p:cNvCxnSpPr>
            <p:nvPr/>
          </p:nvCxnSpPr>
          <p:spPr>
            <a:xfrm flipV="1">
              <a:off x="3216832" y="1952998"/>
              <a:ext cx="39551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ADA5804-1215-8940-8038-68EBE2796E1B}"/>
                </a:ext>
              </a:extLst>
            </p:cNvPr>
            <p:cNvCxnSpPr>
              <a:cxnSpLocks/>
              <a:stCxn id="146" idx="0"/>
              <a:endCxn id="173" idx="4"/>
            </p:cNvCxnSpPr>
            <p:nvPr/>
          </p:nvCxnSpPr>
          <p:spPr>
            <a:xfrm flipV="1">
              <a:off x="3216832" y="1960026"/>
              <a:ext cx="2892" cy="24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3ED9101-3423-FB40-95DE-BCBC90C761D4}"/>
                </a:ext>
              </a:extLst>
            </p:cNvPr>
            <p:cNvCxnSpPr>
              <a:cxnSpLocks/>
              <a:endCxn id="173" idx="4"/>
            </p:cNvCxnSpPr>
            <p:nvPr/>
          </p:nvCxnSpPr>
          <p:spPr>
            <a:xfrm flipH="1" flipV="1">
              <a:off x="3219724" y="1960026"/>
              <a:ext cx="392624" cy="240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93DC8AD-21C2-2948-956C-1BCF00167888}"/>
                </a:ext>
              </a:extLst>
            </p:cNvPr>
            <p:cNvCxnSpPr>
              <a:cxnSpLocks/>
            </p:cNvCxnSpPr>
            <p:nvPr/>
          </p:nvCxnSpPr>
          <p:spPr>
            <a:xfrm flipV="1">
              <a:off x="3630727" y="195299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636ED6B6-E989-9549-909C-F785C9691FC9}"/>
                </a:ext>
              </a:extLst>
            </p:cNvPr>
            <p:cNvCxnSpPr>
              <a:cxnSpLocks/>
            </p:cNvCxnSpPr>
            <p:nvPr/>
          </p:nvCxnSpPr>
          <p:spPr>
            <a:xfrm flipV="1">
              <a:off x="4055662" y="1952998"/>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4DFAF24-14E6-CE41-8FE4-90CC2A3AFC63}"/>
                </a:ext>
              </a:extLst>
            </p:cNvPr>
            <p:cNvCxnSpPr>
              <a:cxnSpLocks/>
              <a:stCxn id="150" idx="0"/>
            </p:cNvCxnSpPr>
            <p:nvPr/>
          </p:nvCxnSpPr>
          <p:spPr>
            <a:xfrm flipH="1" flipV="1">
              <a:off x="4055663" y="1957002"/>
              <a:ext cx="466168" cy="247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34A56924-5B62-CA40-B1E5-9D65C073658F}"/>
                </a:ext>
              </a:extLst>
            </p:cNvPr>
            <p:cNvCxnSpPr>
              <a:cxnSpLocks/>
            </p:cNvCxnSpPr>
            <p:nvPr/>
          </p:nvCxnSpPr>
          <p:spPr>
            <a:xfrm flipV="1">
              <a:off x="4508835" y="195299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30F615C8-49D5-AF47-9980-072D4FD751FE}"/>
                </a:ext>
              </a:extLst>
            </p:cNvPr>
            <p:cNvCxnSpPr>
              <a:cxnSpLocks/>
            </p:cNvCxnSpPr>
            <p:nvPr/>
          </p:nvCxnSpPr>
          <p:spPr>
            <a:xfrm flipV="1">
              <a:off x="4071409" y="1957001"/>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0F9735E-3479-C447-9C54-33B69EC3DDAD}"/>
                </a:ext>
              </a:extLst>
            </p:cNvPr>
            <p:cNvCxnSpPr>
              <a:cxnSpLocks/>
            </p:cNvCxnSpPr>
            <p:nvPr/>
          </p:nvCxnSpPr>
          <p:spPr>
            <a:xfrm flipV="1">
              <a:off x="4953149" y="1947914"/>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126DE21-2C03-F04C-B564-F076A1DD0900}"/>
                </a:ext>
              </a:extLst>
            </p:cNvPr>
            <p:cNvCxnSpPr>
              <a:cxnSpLocks/>
            </p:cNvCxnSpPr>
            <p:nvPr/>
          </p:nvCxnSpPr>
          <p:spPr>
            <a:xfrm flipH="1" flipV="1">
              <a:off x="4953149" y="1951917"/>
              <a:ext cx="42002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578E1EC-D258-324A-B7AB-A913C09A1F01}"/>
                </a:ext>
              </a:extLst>
            </p:cNvPr>
            <p:cNvCxnSpPr>
              <a:cxnSpLocks/>
            </p:cNvCxnSpPr>
            <p:nvPr/>
          </p:nvCxnSpPr>
          <p:spPr>
            <a:xfrm flipV="1">
              <a:off x="5389904" y="1947914"/>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31A7CA8F-DFFC-3D49-97E2-F8B73232B7EA}"/>
                </a:ext>
              </a:extLst>
            </p:cNvPr>
            <p:cNvCxnSpPr>
              <a:cxnSpLocks/>
            </p:cNvCxnSpPr>
            <p:nvPr/>
          </p:nvCxnSpPr>
          <p:spPr>
            <a:xfrm flipV="1">
              <a:off x="4953149" y="1951917"/>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Oval 172">
              <a:extLst>
                <a:ext uri="{FF2B5EF4-FFF2-40B4-BE49-F238E27FC236}">
                  <a16:creationId xmlns:a16="http://schemas.microsoft.com/office/drawing/2014/main" id="{1327201F-6126-5043-BA6B-9771E0448DAE}"/>
                </a:ext>
              </a:extLst>
            </p:cNvPr>
            <p:cNvSpPr/>
            <p:nvPr/>
          </p:nvSpPr>
          <p:spPr>
            <a:xfrm>
              <a:off x="3090387" y="175832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0A9C2B7-8504-4148-A381-74381053E63D}"/>
                </a:ext>
              </a:extLst>
            </p:cNvPr>
            <p:cNvSpPr/>
            <p:nvPr/>
          </p:nvSpPr>
          <p:spPr>
            <a:xfrm>
              <a:off x="3517278" y="1758321"/>
              <a:ext cx="258673" cy="201705"/>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0E7CAF02-F808-1F4C-A8CF-7E9E007A4823}"/>
                </a:ext>
              </a:extLst>
            </p:cNvPr>
            <p:cNvSpPr/>
            <p:nvPr/>
          </p:nvSpPr>
          <p:spPr>
            <a:xfrm>
              <a:off x="3957960" y="175832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6CB7216-F8A4-4E48-96E0-12F2A09621AE}"/>
                </a:ext>
              </a:extLst>
            </p:cNvPr>
            <p:cNvSpPr/>
            <p:nvPr/>
          </p:nvSpPr>
          <p:spPr>
            <a:xfrm>
              <a:off x="4395386" y="1758321"/>
              <a:ext cx="258673" cy="20170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823D3D6C-C634-9C4F-8091-80C1868D9602}"/>
                </a:ext>
              </a:extLst>
            </p:cNvPr>
            <p:cNvSpPr/>
            <p:nvPr/>
          </p:nvSpPr>
          <p:spPr>
            <a:xfrm>
              <a:off x="4839700" y="175832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121D54EE-E7CC-8248-BC66-C2A9D913C0E1}"/>
                </a:ext>
              </a:extLst>
            </p:cNvPr>
            <p:cNvSpPr/>
            <p:nvPr/>
          </p:nvSpPr>
          <p:spPr>
            <a:xfrm>
              <a:off x="5276455" y="1758321"/>
              <a:ext cx="258673" cy="20170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F0CD171-F076-CB4D-9E72-7F0D99CCD737}"/>
                </a:ext>
              </a:extLst>
            </p:cNvPr>
            <p:cNvSpPr/>
            <p:nvPr/>
          </p:nvSpPr>
          <p:spPr>
            <a:xfrm>
              <a:off x="3086879" y="2340854"/>
              <a:ext cx="2445357" cy="4131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Sparse-Attention</a:t>
              </a:r>
            </a:p>
          </p:txBody>
        </p:sp>
      </p:gr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8B3A37C4-7196-724F-A38C-077E418A4212}"/>
                  </a:ext>
                </a:extLst>
              </p:cNvPr>
              <p:cNvSpPr/>
              <p:nvPr/>
            </p:nvSpPr>
            <p:spPr>
              <a:xfrm>
                <a:off x="620016" y="5689275"/>
                <a:ext cx="3743910" cy="646331"/>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𝐾</m:t>
                    </m:r>
                    <m:r>
                      <a:rPr lang="en-US" i="1" smtClean="0">
                        <a:latin typeface="Cambria Math" panose="02040503050406030204" pitchFamily="18" charset="0"/>
                      </a:rPr>
                      <m:t>=50</m:t>
                    </m:r>
                  </m:oMath>
                </a14:m>
                <a:r>
                  <a:rPr lang="en-US" dirty="0"/>
                  <a:t>: number of retrieved block </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96</m:t>
                    </m:r>
                  </m:oMath>
                </a14:m>
                <a:r>
                  <a:rPr lang="en-US" dirty="0"/>
                  <a:t>: Average Length per block</a:t>
                </a:r>
              </a:p>
            </p:txBody>
          </p:sp>
        </mc:Choice>
        <mc:Fallback xmlns="">
          <p:sp>
            <p:nvSpPr>
              <p:cNvPr id="82" name="Rectangle 81">
                <a:extLst>
                  <a:ext uri="{FF2B5EF4-FFF2-40B4-BE49-F238E27FC236}">
                    <a16:creationId xmlns:a16="http://schemas.microsoft.com/office/drawing/2014/main" id="{8B3A37C4-7196-724F-A38C-077E418A4212}"/>
                  </a:ext>
                </a:extLst>
              </p:cNvPr>
              <p:cNvSpPr>
                <a:spLocks noRot="1" noChangeAspect="1" noMove="1" noResize="1" noEditPoints="1" noAdjustHandles="1" noChangeArrowheads="1" noChangeShapeType="1" noTextEdit="1"/>
              </p:cNvSpPr>
              <p:nvPr/>
            </p:nvSpPr>
            <p:spPr>
              <a:xfrm>
                <a:off x="620016" y="5689275"/>
                <a:ext cx="3743910" cy="646331"/>
              </a:xfrm>
              <a:prstGeom prst="rect">
                <a:avLst/>
              </a:prstGeom>
              <a:blipFill>
                <a:blip r:embed="rId9"/>
                <a:stretch>
                  <a:fillRect t="-3846" b="-13462"/>
                </a:stretch>
              </a:blipFill>
            </p:spPr>
            <p:txBody>
              <a:bodyPr/>
              <a:lstStyle/>
              <a:p>
                <a:r>
                  <a:rPr lang="en-US">
                    <a:noFill/>
                  </a:rPr>
                  <a:t> </a:t>
                </a:r>
              </a:p>
            </p:txBody>
          </p:sp>
        </mc:Fallback>
      </mc:AlternateContent>
      <p:sp>
        <p:nvSpPr>
          <p:cNvPr id="83" name="Right Arrow 82">
            <a:extLst>
              <a:ext uri="{FF2B5EF4-FFF2-40B4-BE49-F238E27FC236}">
                <a16:creationId xmlns:a16="http://schemas.microsoft.com/office/drawing/2014/main" id="{D1F5B295-A292-1C42-81B3-33AC5699628D}"/>
              </a:ext>
            </a:extLst>
          </p:cNvPr>
          <p:cNvSpPr/>
          <p:nvPr/>
        </p:nvSpPr>
        <p:spPr>
          <a:xfrm rot="16200000">
            <a:off x="4236709" y="3369096"/>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A68BE7A-B627-BD41-90DE-B0D9FF418745}"/>
              </a:ext>
            </a:extLst>
          </p:cNvPr>
          <p:cNvSpPr txBox="1"/>
          <p:nvPr/>
        </p:nvSpPr>
        <p:spPr>
          <a:xfrm>
            <a:off x="5807386" y="2796745"/>
            <a:ext cx="2618024" cy="369332"/>
          </a:xfrm>
          <a:prstGeom prst="rect">
            <a:avLst/>
          </a:prstGeom>
          <a:noFill/>
        </p:spPr>
        <p:txBody>
          <a:bodyPr wrap="none" rtlCol="0">
            <a:spAutoFit/>
          </a:bodyPr>
          <a:lstStyle/>
          <a:p>
            <a:r>
              <a:rPr lang="en-US" dirty="0">
                <a:solidFill>
                  <a:schemeClr val="accent6"/>
                </a:solidFill>
              </a:rPr>
              <a:t>Fast! Memory Efficient!</a:t>
            </a:r>
          </a:p>
        </p:txBody>
      </p:sp>
      <p:grpSp>
        <p:nvGrpSpPr>
          <p:cNvPr id="5" name="Group 4">
            <a:extLst>
              <a:ext uri="{FF2B5EF4-FFF2-40B4-BE49-F238E27FC236}">
                <a16:creationId xmlns:a16="http://schemas.microsoft.com/office/drawing/2014/main" id="{FC3563D7-D6AB-3541-8AB2-042D42A5ABAF}"/>
              </a:ext>
            </a:extLst>
          </p:cNvPr>
          <p:cNvGrpSpPr/>
          <p:nvPr/>
        </p:nvGrpSpPr>
        <p:grpSpPr>
          <a:xfrm>
            <a:off x="1422784" y="4012352"/>
            <a:ext cx="5973345" cy="1045690"/>
            <a:chOff x="1422784" y="4012352"/>
            <a:chExt cx="5973345" cy="1045690"/>
          </a:xfrm>
        </p:grpSpPr>
        <p:pic>
          <p:nvPicPr>
            <p:cNvPr id="84" name="Picture 83" descr="Text&#10;&#10;Description automatically generated with low confidence">
              <a:extLst>
                <a:ext uri="{FF2B5EF4-FFF2-40B4-BE49-F238E27FC236}">
                  <a16:creationId xmlns:a16="http://schemas.microsoft.com/office/drawing/2014/main" id="{7C86AB55-DF1A-ED47-AE14-C72371DD3E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4656" y="4086945"/>
              <a:ext cx="369332" cy="367514"/>
            </a:xfrm>
            <a:prstGeom prst="rect">
              <a:avLst/>
            </a:prstGeom>
          </p:spPr>
        </p:pic>
        <p:pic>
          <p:nvPicPr>
            <p:cNvPr id="85" name="Picture 84" descr="Icon&#10;&#10;Description automatically generated">
              <a:extLst>
                <a:ext uri="{FF2B5EF4-FFF2-40B4-BE49-F238E27FC236}">
                  <a16:creationId xmlns:a16="http://schemas.microsoft.com/office/drawing/2014/main" id="{D860DDD0-CBA1-5F4A-9389-8F782C4A07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2784" y="4014528"/>
              <a:ext cx="340901" cy="439931"/>
            </a:xfrm>
            <a:prstGeom prst="rect">
              <a:avLst/>
            </a:prstGeom>
            <a:solidFill>
              <a:schemeClr val="bg1"/>
            </a:solidFill>
          </p:spPr>
        </p:pic>
        <p:pic>
          <p:nvPicPr>
            <p:cNvPr id="86" name="Picture 85" descr="Icon&#10;&#10;Description automatically generated">
              <a:extLst>
                <a:ext uri="{FF2B5EF4-FFF2-40B4-BE49-F238E27FC236}">
                  <a16:creationId xmlns:a16="http://schemas.microsoft.com/office/drawing/2014/main" id="{424C0602-B904-804F-843E-05C89B72DA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5262" y="4012352"/>
              <a:ext cx="340901" cy="442107"/>
            </a:xfrm>
            <a:prstGeom prst="rect">
              <a:avLst/>
            </a:prstGeom>
            <a:solidFill>
              <a:schemeClr val="bg1"/>
            </a:solidFill>
          </p:spPr>
        </p:pic>
        <p:pic>
          <p:nvPicPr>
            <p:cNvPr id="87" name="Picture 86" descr="Icon&#10;&#10;Description automatically generated">
              <a:extLst>
                <a:ext uri="{FF2B5EF4-FFF2-40B4-BE49-F238E27FC236}">
                  <a16:creationId xmlns:a16="http://schemas.microsoft.com/office/drawing/2014/main" id="{E20E645B-B1EC-6B49-994A-DA89234F1C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7134" y="4012352"/>
              <a:ext cx="340901" cy="442107"/>
            </a:xfrm>
            <a:prstGeom prst="rect">
              <a:avLst/>
            </a:prstGeom>
            <a:solidFill>
              <a:schemeClr val="bg1"/>
            </a:solidFill>
          </p:spPr>
        </p:pic>
        <p:pic>
          <p:nvPicPr>
            <p:cNvPr id="88" name="Picture 87" descr="Text&#10;&#10;Description automatically generated with low confidence">
              <a:extLst>
                <a:ext uri="{FF2B5EF4-FFF2-40B4-BE49-F238E27FC236}">
                  <a16:creationId xmlns:a16="http://schemas.microsoft.com/office/drawing/2014/main" id="{107340DD-6FA5-584A-B5A2-2C52A77A7B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0878" y="4085127"/>
              <a:ext cx="369332" cy="369332"/>
            </a:xfrm>
            <a:prstGeom prst="rect">
              <a:avLst/>
            </a:prstGeom>
          </p:spPr>
        </p:pic>
        <p:pic>
          <p:nvPicPr>
            <p:cNvPr id="91" name="Picture 90" descr="Icon&#10;&#10;Description automatically generated">
              <a:extLst>
                <a:ext uri="{FF2B5EF4-FFF2-40B4-BE49-F238E27FC236}">
                  <a16:creationId xmlns:a16="http://schemas.microsoft.com/office/drawing/2014/main" id="{77D3BA72-412F-1645-9ED1-F4F3E368CD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006" y="4012352"/>
              <a:ext cx="340901" cy="442107"/>
            </a:xfrm>
            <a:prstGeom prst="rect">
              <a:avLst/>
            </a:prstGeom>
            <a:solidFill>
              <a:schemeClr val="bg1"/>
            </a:solidFill>
          </p:spPr>
        </p:pic>
        <p:pic>
          <p:nvPicPr>
            <p:cNvPr id="92" name="Picture 91" descr="Icon&#10;&#10;Description automatically generated">
              <a:extLst>
                <a:ext uri="{FF2B5EF4-FFF2-40B4-BE49-F238E27FC236}">
                  <a16:creationId xmlns:a16="http://schemas.microsoft.com/office/drawing/2014/main" id="{0B08F12B-465B-0440-9594-B97BBF69B0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71181" y="4012352"/>
              <a:ext cx="340901" cy="442107"/>
            </a:xfrm>
            <a:prstGeom prst="rect">
              <a:avLst/>
            </a:prstGeom>
            <a:solidFill>
              <a:schemeClr val="bg1"/>
            </a:solidFill>
          </p:spPr>
        </p:pic>
        <p:pic>
          <p:nvPicPr>
            <p:cNvPr id="93" name="Picture 92" descr="Text&#10;&#10;Description automatically generated with low confidence">
              <a:extLst>
                <a:ext uri="{FF2B5EF4-FFF2-40B4-BE49-F238E27FC236}">
                  <a16:creationId xmlns:a16="http://schemas.microsoft.com/office/drawing/2014/main" id="{24305B7A-633C-284F-9112-CA6016446B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4959" y="4086945"/>
              <a:ext cx="369332" cy="367514"/>
            </a:xfrm>
            <a:prstGeom prst="rect">
              <a:avLst/>
            </a:prstGeom>
          </p:spPr>
        </p:pic>
        <p:pic>
          <p:nvPicPr>
            <p:cNvPr id="94" name="Picture 93" descr="Text&#10;&#10;Description automatically generated with low confidence">
              <a:extLst>
                <a:ext uri="{FF2B5EF4-FFF2-40B4-BE49-F238E27FC236}">
                  <a16:creationId xmlns:a16="http://schemas.microsoft.com/office/drawing/2014/main" id="{6B102247-25DD-A542-A5C5-80AFB16EA2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4925" y="4085127"/>
              <a:ext cx="369332" cy="369332"/>
            </a:xfrm>
            <a:prstGeom prst="rect">
              <a:avLst/>
            </a:prstGeom>
          </p:spPr>
        </p:pic>
        <p:pic>
          <p:nvPicPr>
            <p:cNvPr id="95" name="Picture 94" descr="Icon&#10;&#10;Description automatically generated">
              <a:extLst>
                <a:ext uri="{FF2B5EF4-FFF2-40B4-BE49-F238E27FC236}">
                  <a16:creationId xmlns:a16="http://schemas.microsoft.com/office/drawing/2014/main" id="{67E98780-8234-2447-A583-EBEB26DC71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3053" y="4012352"/>
              <a:ext cx="340901" cy="442107"/>
            </a:xfrm>
            <a:prstGeom prst="rect">
              <a:avLst/>
            </a:prstGeom>
            <a:solidFill>
              <a:schemeClr val="bg1"/>
            </a:solidFill>
          </p:spPr>
        </p:pic>
        <p:pic>
          <p:nvPicPr>
            <p:cNvPr id="96" name="Picture 95" descr="Icon&#10;&#10;Description automatically generated">
              <a:extLst>
                <a:ext uri="{FF2B5EF4-FFF2-40B4-BE49-F238E27FC236}">
                  <a16:creationId xmlns:a16="http://schemas.microsoft.com/office/drawing/2014/main" id="{18E22AFA-3D54-6D4B-A266-845A0B78AC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5228" y="4012352"/>
              <a:ext cx="340901" cy="442107"/>
            </a:xfrm>
            <a:prstGeom prst="rect">
              <a:avLst/>
            </a:prstGeom>
            <a:solidFill>
              <a:schemeClr val="bg1"/>
            </a:solidFill>
          </p:spPr>
        </p:pic>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09B3B7F-7CA7-6444-A037-20E28F1C271D}"/>
                    </a:ext>
                  </a:extLst>
                </p:cNvPr>
                <p:cNvSpPr txBox="1"/>
                <p:nvPr/>
              </p:nvSpPr>
              <p:spPr>
                <a:xfrm>
                  <a:off x="3349163" y="4688710"/>
                  <a:ext cx="198015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acc>
                          <m:accPr>
                            <m:chr m:val="̅"/>
                            <m:ctrlPr>
                              <a:rPr lang="en-US" i="1">
                                <a:latin typeface="Cambria Math" panose="02040503050406030204" pitchFamily="18" charset="0"/>
                              </a:rPr>
                            </m:ctrlPr>
                          </m:accPr>
                          <m:e>
                            <m:r>
                              <a:rPr lang="en-US" i="1">
                                <a:latin typeface="Cambria Math" panose="02040503050406030204" pitchFamily="18" charset="0"/>
                              </a:rPr>
                              <m:t>𝐵</m:t>
                            </m:r>
                          </m:e>
                        </m:acc>
                        <m:r>
                          <a:rPr lang="en-US" b="0" i="1" smtClean="0">
                            <a:latin typeface="Cambria Math" panose="02040503050406030204" pitchFamily="18" charset="0"/>
                          </a:rPr>
                          <m:t>&gt;4000</m:t>
                        </m:r>
                      </m:oMath>
                    </m:oMathPara>
                  </a14:m>
                  <a:endParaRPr lang="en-US" dirty="0"/>
                </a:p>
              </p:txBody>
            </p:sp>
          </mc:Choice>
          <mc:Fallback xmlns="">
            <p:sp>
              <p:nvSpPr>
                <p:cNvPr id="98" name="TextBox 97">
                  <a:extLst>
                    <a:ext uri="{FF2B5EF4-FFF2-40B4-BE49-F238E27FC236}">
                      <a16:creationId xmlns:a16="http://schemas.microsoft.com/office/drawing/2014/main" id="{209B3B7F-7CA7-6444-A037-20E28F1C271D}"/>
                    </a:ext>
                  </a:extLst>
                </p:cNvPr>
                <p:cNvSpPr txBox="1">
                  <a:spLocks noRot="1" noChangeAspect="1" noMove="1" noResize="1" noEditPoints="1" noAdjustHandles="1" noChangeArrowheads="1" noChangeShapeType="1" noTextEdit="1"/>
                </p:cNvSpPr>
                <p:nvPr/>
              </p:nvSpPr>
              <p:spPr>
                <a:xfrm>
                  <a:off x="3349163" y="4688710"/>
                  <a:ext cx="1980156" cy="369332"/>
                </a:xfrm>
                <a:prstGeom prst="rect">
                  <a:avLst/>
                </a:prstGeom>
                <a:blipFill>
                  <a:blip r:embed="rId12"/>
                  <a:stretch>
                    <a:fillRect/>
                  </a:stretch>
                </a:blipFill>
              </p:spPr>
              <p:txBody>
                <a:bodyPr/>
                <a:lstStyle/>
                <a:p>
                  <a:r>
                    <a:rPr lang="en-US">
                      <a:noFill/>
                    </a:rPr>
                    <a:t> </a:t>
                  </a:r>
                </a:p>
              </p:txBody>
            </p:sp>
          </mc:Fallback>
        </mc:AlternateContent>
        <p:sp>
          <p:nvSpPr>
            <p:cNvPr id="99" name="Left Brace 98">
              <a:extLst>
                <a:ext uri="{FF2B5EF4-FFF2-40B4-BE49-F238E27FC236}">
                  <a16:creationId xmlns:a16="http://schemas.microsoft.com/office/drawing/2014/main" id="{6137F5D8-F312-1241-8E70-B2D628323031}"/>
                </a:ext>
              </a:extLst>
            </p:cNvPr>
            <p:cNvSpPr/>
            <p:nvPr/>
          </p:nvSpPr>
          <p:spPr>
            <a:xfrm rot="16200000">
              <a:off x="4351459" y="1719879"/>
              <a:ext cx="111905" cy="5724143"/>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3EA6C116-EDEF-6243-8221-B02E53D645C9}"/>
                  </a:ext>
                </a:extLst>
              </p:cNvPr>
              <p:cNvSpPr txBox="1"/>
              <p:nvPr/>
            </p:nvSpPr>
            <p:spPr>
              <a:xfrm>
                <a:off x="6093503" y="1840239"/>
                <a:ext cx="1881477" cy="929485"/>
              </a:xfrm>
              <a:prstGeom prst="rect">
                <a:avLst/>
              </a:prstGeom>
              <a:noFill/>
            </p:spPr>
            <p:txBody>
              <a:bodyPr wrap="none" lIns="0" tIns="0" rIns="0" bIns="0" rtlCol="0">
                <a:spAutoFit/>
              </a:bodyPr>
              <a:lstStyle/>
              <a:p>
                <a:pPr algn="ctr"/>
                <a:r>
                  <a:rPr lang="en-US" b="0" dirty="0">
                    <a:latin typeface="Cambria Math" panose="02040503050406030204" pitchFamily="18" charset="0"/>
                    <a:ea typeface="Cambria Math" panose="02040503050406030204" pitchFamily="18" charset="0"/>
                  </a:rPr>
                  <a:t>Complexity: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𝐿</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𝐾</m:t>
                              </m:r>
                            </m:den>
                          </m:f>
                        </m:e>
                      </m:d>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sSup>
                            <m:sSupPr>
                              <m:ctrlPr>
                                <a:rPr lang="en-US"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p:txBody>
          </p:sp>
        </mc:Choice>
        <mc:Fallback xmlns="">
          <p:sp>
            <p:nvSpPr>
              <p:cNvPr id="101" name="TextBox 100">
                <a:extLst>
                  <a:ext uri="{FF2B5EF4-FFF2-40B4-BE49-F238E27FC236}">
                    <a16:creationId xmlns:a16="http://schemas.microsoft.com/office/drawing/2014/main" id="{3EA6C116-EDEF-6243-8221-B02E53D645C9}"/>
                  </a:ext>
                </a:extLst>
              </p:cNvPr>
              <p:cNvSpPr txBox="1">
                <a:spLocks noRot="1" noChangeAspect="1" noMove="1" noResize="1" noEditPoints="1" noAdjustHandles="1" noChangeArrowheads="1" noChangeShapeType="1" noTextEdit="1"/>
              </p:cNvSpPr>
              <p:nvPr/>
            </p:nvSpPr>
            <p:spPr>
              <a:xfrm>
                <a:off x="6093503" y="1840239"/>
                <a:ext cx="1881477" cy="929485"/>
              </a:xfrm>
              <a:prstGeom prst="rect">
                <a:avLst/>
              </a:prstGeom>
              <a:blipFill>
                <a:blip r:embed="rId13"/>
                <a:stretch>
                  <a:fillRect l="-1351" t="-6757"/>
                </a:stretch>
              </a:blipFill>
            </p:spPr>
            <p:txBody>
              <a:bodyPr/>
              <a:lstStyle/>
              <a:p>
                <a:r>
                  <a:rPr lang="en-US">
                    <a:noFill/>
                  </a:rPr>
                  <a:t> </a:t>
                </a:r>
              </a:p>
            </p:txBody>
          </p:sp>
        </mc:Fallback>
      </mc:AlternateContent>
      <p:pic>
        <p:nvPicPr>
          <p:cNvPr id="79" name="Picture 78" descr="A person holding a basketball&#10;&#10;Description automatically generated">
            <a:extLst>
              <a:ext uri="{FF2B5EF4-FFF2-40B4-BE49-F238E27FC236}">
                <a16:creationId xmlns:a16="http://schemas.microsoft.com/office/drawing/2014/main" id="{709FC54C-8912-F540-AF70-C179B923EFD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39540" y="4092672"/>
            <a:ext cx="309051" cy="281465"/>
          </a:xfrm>
          <a:prstGeom prst="rect">
            <a:avLst/>
          </a:prstGeom>
        </p:spPr>
      </p:pic>
      <p:pic>
        <p:nvPicPr>
          <p:cNvPr id="80" name="Picture 2" descr="Key topics - Osborne Clarke | Osborne Clarke">
            <a:extLst>
              <a:ext uri="{FF2B5EF4-FFF2-40B4-BE49-F238E27FC236}">
                <a16:creationId xmlns:a16="http://schemas.microsoft.com/office/drawing/2014/main" id="{0C669949-ACC3-994D-B839-DF7AB4E01DA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8122" r="21203"/>
          <a:stretch/>
        </p:blipFill>
        <p:spPr bwMode="auto">
          <a:xfrm>
            <a:off x="3130891" y="4085127"/>
            <a:ext cx="335371" cy="32747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Logo&#10;&#10;Description automatically generated">
            <a:extLst>
              <a:ext uri="{FF2B5EF4-FFF2-40B4-BE49-F238E27FC236}">
                <a16:creationId xmlns:a16="http://schemas.microsoft.com/office/drawing/2014/main" id="{A21F8427-6A9B-364F-AB09-5C206E459B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82911" y="4147516"/>
            <a:ext cx="328172" cy="209650"/>
          </a:xfrm>
          <a:prstGeom prst="rect">
            <a:avLst/>
          </a:prstGeom>
        </p:spPr>
      </p:pic>
      <p:pic>
        <p:nvPicPr>
          <p:cNvPr id="100" name="Picture 99" descr="Icon&#10;&#10;Description automatically generated">
            <a:extLst>
              <a:ext uri="{FF2B5EF4-FFF2-40B4-BE49-F238E27FC236}">
                <a16:creationId xmlns:a16="http://schemas.microsoft.com/office/drawing/2014/main" id="{2D51187B-2B89-FA40-BB8A-D34BE0D730CD}"/>
              </a:ext>
            </a:extLst>
          </p:cNvPr>
          <p:cNvPicPr>
            <a:picLocks noChangeAspect="1"/>
          </p:cNvPicPr>
          <p:nvPr/>
        </p:nvPicPr>
        <p:blipFill rotWithShape="1">
          <a:blip r:embed="rId17">
            <a:extLst>
              <a:ext uri="{28A0092B-C50C-407E-A947-70E740481C1C}">
                <a14:useLocalDpi xmlns:a14="http://schemas.microsoft.com/office/drawing/2010/main" val="0"/>
              </a:ext>
            </a:extLst>
          </a:blip>
          <a:srcRect l="24874" r="17594"/>
          <a:stretch/>
        </p:blipFill>
        <p:spPr>
          <a:xfrm>
            <a:off x="4305428" y="4089489"/>
            <a:ext cx="188335" cy="327357"/>
          </a:xfrm>
          <a:prstGeom prst="rect">
            <a:avLst/>
          </a:prstGeom>
        </p:spPr>
      </p:pic>
      <p:pic>
        <p:nvPicPr>
          <p:cNvPr id="102" name="Picture 4" descr="Stadium Icon of Colored Outline style - Available in SVG, PNG, EPS, AI &amp;  Icon fonts">
            <a:extLst>
              <a:ext uri="{FF2B5EF4-FFF2-40B4-BE49-F238E27FC236}">
                <a16:creationId xmlns:a16="http://schemas.microsoft.com/office/drawing/2014/main" id="{7DFC622B-A496-FA49-B6DC-705D96ECEC8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28957" y="4164402"/>
            <a:ext cx="231445" cy="23144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Vaccine - Free medical icons">
            <a:extLst>
              <a:ext uri="{FF2B5EF4-FFF2-40B4-BE49-F238E27FC236}">
                <a16:creationId xmlns:a16="http://schemas.microsoft.com/office/drawing/2014/main" id="{AF6771F9-910A-D14D-B64B-0F0EB270479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23109" y="4075197"/>
            <a:ext cx="309050" cy="30905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descr="Logo&#10;&#10;Description automatically generated">
            <a:extLst>
              <a:ext uri="{FF2B5EF4-FFF2-40B4-BE49-F238E27FC236}">
                <a16:creationId xmlns:a16="http://schemas.microsoft.com/office/drawing/2014/main" id="{AC36E1D5-4E78-974A-8604-DBA53E6DEB1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79846" y="4178910"/>
            <a:ext cx="293353" cy="193953"/>
          </a:xfrm>
          <a:prstGeom prst="rect">
            <a:avLst/>
          </a:prstGeom>
        </p:spPr>
      </p:pic>
    </p:spTree>
    <p:extLst>
      <p:ext uri="{BB962C8B-B14F-4D97-AF65-F5344CB8AC3E}">
        <p14:creationId xmlns:p14="http://schemas.microsoft.com/office/powerpoint/2010/main" val="85776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blinds(horizontal)">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blinds(horizontal)">
                                      <p:cBhvr>
                                        <p:cTn id="12" dur="5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blinds(horizontal)">
                                      <p:cBhvr>
                                        <p:cTn id="1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97" grpId="0"/>
      <p:bldP spid="10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8919-40C7-8446-9B2B-4B4D202B4511}"/>
              </a:ext>
            </a:extLst>
          </p:cNvPr>
          <p:cNvSpPr>
            <a:spLocks noGrp="1"/>
          </p:cNvSpPr>
          <p:nvPr>
            <p:ph type="title"/>
          </p:nvPr>
        </p:nvSpPr>
        <p:spPr/>
        <p:txBody>
          <a:bodyPr/>
          <a:lstStyle/>
          <a:p>
            <a:r>
              <a:rPr lang="en-US" dirty="0"/>
              <a:t>Experimental Results</a:t>
            </a:r>
          </a:p>
        </p:txBody>
      </p:sp>
      <p:sp>
        <p:nvSpPr>
          <p:cNvPr id="4" name="Slide Number Placeholder 3">
            <a:extLst>
              <a:ext uri="{FF2B5EF4-FFF2-40B4-BE49-F238E27FC236}">
                <a16:creationId xmlns:a16="http://schemas.microsoft.com/office/drawing/2014/main" id="{DD6DDC48-0698-BF4D-A983-57BDDC3B43CC}"/>
              </a:ext>
            </a:extLst>
          </p:cNvPr>
          <p:cNvSpPr>
            <a:spLocks noGrp="1"/>
          </p:cNvSpPr>
          <p:nvPr>
            <p:ph type="sldNum" sz="quarter" idx="12"/>
          </p:nvPr>
        </p:nvSpPr>
        <p:spPr/>
        <p:txBody>
          <a:bodyPr/>
          <a:lstStyle/>
          <a:p>
            <a:fld id="{4FAB73BC-B049-4115-A692-8D63A059BFB8}" type="slidenum">
              <a:rPr lang="en-US" smtClean="0"/>
              <a:t>21</a:t>
            </a:fld>
            <a:endParaRPr lang="en-US"/>
          </a:p>
        </p:txBody>
      </p:sp>
      <p:sp>
        <p:nvSpPr>
          <p:cNvPr id="24" name="Rectangle 23">
            <a:extLst>
              <a:ext uri="{FF2B5EF4-FFF2-40B4-BE49-F238E27FC236}">
                <a16:creationId xmlns:a16="http://schemas.microsoft.com/office/drawing/2014/main" id="{90A97642-F3E3-5D44-94D1-60A71D8EA383}"/>
              </a:ext>
            </a:extLst>
          </p:cNvPr>
          <p:cNvSpPr/>
          <p:nvPr/>
        </p:nvSpPr>
        <p:spPr>
          <a:xfrm>
            <a:off x="1637680" y="973946"/>
            <a:ext cx="5482591" cy="400110"/>
          </a:xfrm>
          <a:prstGeom prst="rect">
            <a:avLst/>
          </a:prstGeom>
        </p:spPr>
        <p:txBody>
          <a:bodyPr wrap="none">
            <a:spAutoFit/>
          </a:bodyPr>
          <a:lstStyle/>
          <a:p>
            <a:r>
              <a:rPr lang="en-US" sz="2000" dirty="0"/>
              <a:t>OTT-QA Test Experimental Results (Accuracy)</a:t>
            </a:r>
          </a:p>
        </p:txBody>
      </p:sp>
      <p:grpSp>
        <p:nvGrpSpPr>
          <p:cNvPr id="6" name="Group 5">
            <a:extLst>
              <a:ext uri="{FF2B5EF4-FFF2-40B4-BE49-F238E27FC236}">
                <a16:creationId xmlns:a16="http://schemas.microsoft.com/office/drawing/2014/main" id="{15DD7674-FEB8-6C4D-A554-AB5F632EA4BD}"/>
              </a:ext>
            </a:extLst>
          </p:cNvPr>
          <p:cNvGrpSpPr/>
          <p:nvPr/>
        </p:nvGrpSpPr>
        <p:grpSpPr>
          <a:xfrm>
            <a:off x="1002041" y="5608570"/>
            <a:ext cx="7208508" cy="710623"/>
            <a:chOff x="1306841" y="5533008"/>
            <a:chExt cx="7208508" cy="710623"/>
          </a:xfrm>
        </p:grpSpPr>
        <p:sp>
          <p:nvSpPr>
            <p:cNvPr id="3" name="TextBox 2">
              <a:extLst>
                <a:ext uri="{FF2B5EF4-FFF2-40B4-BE49-F238E27FC236}">
                  <a16:creationId xmlns:a16="http://schemas.microsoft.com/office/drawing/2014/main" id="{5F85537A-89D0-0846-A8CD-51E79EBBC5B2}"/>
                </a:ext>
              </a:extLst>
            </p:cNvPr>
            <p:cNvSpPr txBox="1"/>
            <p:nvPr/>
          </p:nvSpPr>
          <p:spPr>
            <a:xfrm>
              <a:off x="2134232" y="5565155"/>
              <a:ext cx="6381117" cy="646331"/>
            </a:xfrm>
            <a:prstGeom prst="rect">
              <a:avLst/>
            </a:prstGeom>
            <a:noFill/>
          </p:spPr>
          <p:txBody>
            <a:bodyPr wrap="square" rtlCol="0">
              <a:spAutoFit/>
            </a:bodyPr>
            <a:lstStyle/>
            <a:p>
              <a:r>
                <a:rPr lang="en-US" dirty="0"/>
                <a:t>Single-Hop Retriever: ~8x faster than Multi-Hop Retriever</a:t>
              </a:r>
            </a:p>
            <a:p>
              <a:r>
                <a:rPr lang="en-US" dirty="0"/>
                <a:t>Sparse-Attention Reader: ~2x faster than BERT Reader</a:t>
              </a:r>
            </a:p>
          </p:txBody>
        </p:sp>
        <p:pic>
          <p:nvPicPr>
            <p:cNvPr id="35" name="Picture 34" descr="Icon&#10;&#10;Description automatically generated">
              <a:extLst>
                <a:ext uri="{FF2B5EF4-FFF2-40B4-BE49-F238E27FC236}">
                  <a16:creationId xmlns:a16="http://schemas.microsoft.com/office/drawing/2014/main" id="{F6BD175A-4170-BE49-A120-1D2AED587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841" y="5533008"/>
              <a:ext cx="740649" cy="710623"/>
            </a:xfrm>
            <a:prstGeom prst="rect">
              <a:avLst/>
            </a:prstGeom>
          </p:spPr>
        </p:pic>
      </p:grpSp>
      <p:cxnSp>
        <p:nvCxnSpPr>
          <p:cNvPr id="40" name="Straight Connector 39">
            <a:extLst>
              <a:ext uri="{FF2B5EF4-FFF2-40B4-BE49-F238E27FC236}">
                <a16:creationId xmlns:a16="http://schemas.microsoft.com/office/drawing/2014/main" id="{E6188228-B9FF-CB40-8ED7-C3C36D51A581}"/>
              </a:ext>
            </a:extLst>
          </p:cNvPr>
          <p:cNvCxnSpPr>
            <a:cxnSpLocks/>
          </p:cNvCxnSpPr>
          <p:nvPr/>
        </p:nvCxnSpPr>
        <p:spPr>
          <a:xfrm>
            <a:off x="921253" y="4222520"/>
            <a:ext cx="708152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2435379-7EFB-9B4B-92CA-C0C2C02A14B4}"/>
              </a:ext>
            </a:extLst>
          </p:cNvPr>
          <p:cNvSpPr/>
          <p:nvPr/>
        </p:nvSpPr>
        <p:spPr>
          <a:xfrm>
            <a:off x="3764742" y="3311145"/>
            <a:ext cx="388306" cy="9022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FE33E0E-9C28-674B-B896-33263E842ED9}"/>
              </a:ext>
            </a:extLst>
          </p:cNvPr>
          <p:cNvSpPr txBox="1"/>
          <p:nvPr/>
        </p:nvSpPr>
        <p:spPr>
          <a:xfrm>
            <a:off x="3597125" y="2941813"/>
            <a:ext cx="704039" cy="369332"/>
          </a:xfrm>
          <a:prstGeom prst="rect">
            <a:avLst/>
          </a:prstGeom>
          <a:noFill/>
        </p:spPr>
        <p:txBody>
          <a:bodyPr wrap="none" rtlCol="0">
            <a:spAutoFit/>
          </a:bodyPr>
          <a:lstStyle/>
          <a:p>
            <a:r>
              <a:rPr lang="en-US" dirty="0"/>
              <a:t>9.8%</a:t>
            </a:r>
          </a:p>
        </p:txBody>
      </p:sp>
      <p:sp>
        <p:nvSpPr>
          <p:cNvPr id="43" name="TextBox 42">
            <a:extLst>
              <a:ext uri="{FF2B5EF4-FFF2-40B4-BE49-F238E27FC236}">
                <a16:creationId xmlns:a16="http://schemas.microsoft.com/office/drawing/2014/main" id="{989D155D-EBD2-EE49-91D4-7B576FF7A927}"/>
              </a:ext>
            </a:extLst>
          </p:cNvPr>
          <p:cNvSpPr txBox="1"/>
          <p:nvPr/>
        </p:nvSpPr>
        <p:spPr>
          <a:xfrm>
            <a:off x="3399721" y="4235527"/>
            <a:ext cx="1156086" cy="584775"/>
          </a:xfrm>
          <a:prstGeom prst="rect">
            <a:avLst/>
          </a:prstGeom>
          <a:noFill/>
        </p:spPr>
        <p:txBody>
          <a:bodyPr wrap="none" rtlCol="0">
            <a:spAutoFit/>
          </a:bodyPr>
          <a:lstStyle/>
          <a:p>
            <a:pPr algn="ctr"/>
            <a:r>
              <a:rPr lang="en-US" sz="1600" dirty="0"/>
              <a:t>Multi-Hop</a:t>
            </a:r>
          </a:p>
          <a:p>
            <a:pPr algn="ctr"/>
            <a:r>
              <a:rPr lang="en-US" sz="1600" dirty="0"/>
              <a:t>BERT</a:t>
            </a:r>
          </a:p>
        </p:txBody>
      </p:sp>
      <p:sp>
        <p:nvSpPr>
          <p:cNvPr id="44" name="Rectangle 43">
            <a:extLst>
              <a:ext uri="{FF2B5EF4-FFF2-40B4-BE49-F238E27FC236}">
                <a16:creationId xmlns:a16="http://schemas.microsoft.com/office/drawing/2014/main" id="{31F4456B-B7D8-7542-8A2C-46AF252828EE}"/>
              </a:ext>
            </a:extLst>
          </p:cNvPr>
          <p:cNvSpPr/>
          <p:nvPr/>
        </p:nvSpPr>
        <p:spPr>
          <a:xfrm>
            <a:off x="4905243" y="2887791"/>
            <a:ext cx="388306" cy="133491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82BFC55-9FE4-634D-8070-72F77AD1F135}"/>
              </a:ext>
            </a:extLst>
          </p:cNvPr>
          <p:cNvSpPr txBox="1"/>
          <p:nvPr/>
        </p:nvSpPr>
        <p:spPr>
          <a:xfrm>
            <a:off x="4718006" y="2494870"/>
            <a:ext cx="792205" cy="369332"/>
          </a:xfrm>
          <a:prstGeom prst="rect">
            <a:avLst/>
          </a:prstGeom>
          <a:noFill/>
        </p:spPr>
        <p:txBody>
          <a:bodyPr wrap="none" rtlCol="0">
            <a:spAutoFit/>
          </a:bodyPr>
          <a:lstStyle/>
          <a:p>
            <a:r>
              <a:rPr lang="en-US" dirty="0"/>
              <a:t>13.4%</a:t>
            </a:r>
          </a:p>
        </p:txBody>
      </p:sp>
      <p:sp>
        <p:nvSpPr>
          <p:cNvPr id="46" name="TextBox 45">
            <a:extLst>
              <a:ext uri="{FF2B5EF4-FFF2-40B4-BE49-F238E27FC236}">
                <a16:creationId xmlns:a16="http://schemas.microsoft.com/office/drawing/2014/main" id="{696D26A1-A4CF-2D46-8B05-6291512BF0CD}"/>
              </a:ext>
            </a:extLst>
          </p:cNvPr>
          <p:cNvSpPr txBox="1"/>
          <p:nvPr/>
        </p:nvSpPr>
        <p:spPr>
          <a:xfrm>
            <a:off x="4484769" y="4243754"/>
            <a:ext cx="1217000" cy="584775"/>
          </a:xfrm>
          <a:prstGeom prst="rect">
            <a:avLst/>
          </a:prstGeom>
          <a:noFill/>
        </p:spPr>
        <p:txBody>
          <a:bodyPr wrap="none" rtlCol="0">
            <a:spAutoFit/>
          </a:bodyPr>
          <a:lstStyle/>
          <a:p>
            <a:pPr algn="ctr"/>
            <a:r>
              <a:rPr lang="en-US" sz="1600" dirty="0"/>
              <a:t>Single-Hop</a:t>
            </a:r>
          </a:p>
          <a:p>
            <a:pPr algn="ctr"/>
            <a:r>
              <a:rPr lang="en-US" sz="1600" dirty="0"/>
              <a:t>BERT</a:t>
            </a:r>
          </a:p>
        </p:txBody>
      </p:sp>
      <p:sp>
        <p:nvSpPr>
          <p:cNvPr id="47" name="Rectangle 46">
            <a:extLst>
              <a:ext uri="{FF2B5EF4-FFF2-40B4-BE49-F238E27FC236}">
                <a16:creationId xmlns:a16="http://schemas.microsoft.com/office/drawing/2014/main" id="{115F7A64-8C1D-A845-AD48-FF561580C775}"/>
              </a:ext>
            </a:extLst>
          </p:cNvPr>
          <p:cNvSpPr/>
          <p:nvPr/>
        </p:nvSpPr>
        <p:spPr>
          <a:xfrm>
            <a:off x="6051463" y="2635480"/>
            <a:ext cx="388306" cy="158722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940E1D6-F383-A04E-8248-1FB24C73FF58}"/>
              </a:ext>
            </a:extLst>
          </p:cNvPr>
          <p:cNvSpPr txBox="1"/>
          <p:nvPr/>
        </p:nvSpPr>
        <p:spPr>
          <a:xfrm>
            <a:off x="5849513" y="2261047"/>
            <a:ext cx="795411" cy="369332"/>
          </a:xfrm>
          <a:prstGeom prst="rect">
            <a:avLst/>
          </a:prstGeom>
          <a:noFill/>
        </p:spPr>
        <p:txBody>
          <a:bodyPr wrap="none" rtlCol="0">
            <a:spAutoFit/>
          </a:bodyPr>
          <a:lstStyle/>
          <a:p>
            <a:r>
              <a:rPr lang="en-US" dirty="0"/>
              <a:t>16.9%</a:t>
            </a:r>
          </a:p>
        </p:txBody>
      </p:sp>
      <p:sp>
        <p:nvSpPr>
          <p:cNvPr id="49" name="TextBox 48">
            <a:extLst>
              <a:ext uri="{FF2B5EF4-FFF2-40B4-BE49-F238E27FC236}">
                <a16:creationId xmlns:a16="http://schemas.microsoft.com/office/drawing/2014/main" id="{4C1950D2-E794-1E44-82A9-947E9CBA4262}"/>
              </a:ext>
            </a:extLst>
          </p:cNvPr>
          <p:cNvSpPr txBox="1"/>
          <p:nvPr/>
        </p:nvSpPr>
        <p:spPr>
          <a:xfrm>
            <a:off x="5681006" y="4243755"/>
            <a:ext cx="1156086" cy="584775"/>
          </a:xfrm>
          <a:prstGeom prst="rect">
            <a:avLst/>
          </a:prstGeom>
          <a:noFill/>
        </p:spPr>
        <p:txBody>
          <a:bodyPr wrap="none" rtlCol="0">
            <a:spAutoFit/>
          </a:bodyPr>
          <a:lstStyle/>
          <a:p>
            <a:pPr algn="ctr"/>
            <a:r>
              <a:rPr lang="en-US" sz="1600" dirty="0"/>
              <a:t>Multi-Hop</a:t>
            </a:r>
          </a:p>
          <a:p>
            <a:pPr algn="ctr"/>
            <a:r>
              <a:rPr lang="en-US" sz="1600" dirty="0"/>
              <a:t>Sparse-</a:t>
            </a:r>
            <a:r>
              <a:rPr lang="en-US" sz="1600" dirty="0" err="1"/>
              <a:t>Att</a:t>
            </a:r>
            <a:endParaRPr lang="en-US" sz="1600" dirty="0"/>
          </a:p>
        </p:txBody>
      </p:sp>
      <p:sp>
        <p:nvSpPr>
          <p:cNvPr id="50" name="Rectangle 49">
            <a:extLst>
              <a:ext uri="{FF2B5EF4-FFF2-40B4-BE49-F238E27FC236}">
                <a16:creationId xmlns:a16="http://schemas.microsoft.com/office/drawing/2014/main" id="{7C7153DC-D259-6643-8F5B-CD050E07602B}"/>
              </a:ext>
            </a:extLst>
          </p:cNvPr>
          <p:cNvSpPr/>
          <p:nvPr/>
        </p:nvSpPr>
        <p:spPr>
          <a:xfrm>
            <a:off x="7261057" y="1768920"/>
            <a:ext cx="388306" cy="2453787"/>
          </a:xfrm>
          <a:prstGeom prst="rect">
            <a:avLst/>
          </a:prstGeom>
          <a:solidFill>
            <a:schemeClr val="accent5">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CBE3B8B-C0BE-D946-A0FD-8A7F7A2F8E81}"/>
              </a:ext>
            </a:extLst>
          </p:cNvPr>
          <p:cNvSpPr txBox="1"/>
          <p:nvPr/>
        </p:nvSpPr>
        <p:spPr>
          <a:xfrm>
            <a:off x="7050199" y="1375622"/>
            <a:ext cx="808235" cy="369332"/>
          </a:xfrm>
          <a:prstGeom prst="rect">
            <a:avLst/>
          </a:prstGeom>
          <a:noFill/>
        </p:spPr>
        <p:txBody>
          <a:bodyPr wrap="none" rtlCol="0">
            <a:spAutoFit/>
          </a:bodyPr>
          <a:lstStyle/>
          <a:p>
            <a:r>
              <a:rPr lang="en-US" dirty="0"/>
              <a:t>27.2%</a:t>
            </a:r>
          </a:p>
        </p:txBody>
      </p:sp>
      <p:sp>
        <p:nvSpPr>
          <p:cNvPr id="52" name="Rectangle 51">
            <a:extLst>
              <a:ext uri="{FF2B5EF4-FFF2-40B4-BE49-F238E27FC236}">
                <a16:creationId xmlns:a16="http://schemas.microsoft.com/office/drawing/2014/main" id="{586D741F-9FD1-8F44-9891-1498877E15DB}"/>
              </a:ext>
            </a:extLst>
          </p:cNvPr>
          <p:cNvSpPr/>
          <p:nvPr/>
        </p:nvSpPr>
        <p:spPr>
          <a:xfrm>
            <a:off x="6804943" y="4243754"/>
            <a:ext cx="1217000" cy="584775"/>
          </a:xfrm>
          <a:prstGeom prst="rect">
            <a:avLst/>
          </a:prstGeom>
        </p:spPr>
        <p:txBody>
          <a:bodyPr wrap="none">
            <a:spAutoFit/>
          </a:bodyPr>
          <a:lstStyle/>
          <a:p>
            <a:pPr algn="ctr"/>
            <a:r>
              <a:rPr lang="en-US" sz="1600" dirty="0"/>
              <a:t>Single-Hop</a:t>
            </a:r>
          </a:p>
          <a:p>
            <a:pPr algn="ctr"/>
            <a:r>
              <a:rPr lang="en-US" sz="1600" dirty="0"/>
              <a:t>Sparse-</a:t>
            </a:r>
            <a:r>
              <a:rPr lang="en-US" sz="1600" dirty="0" err="1"/>
              <a:t>Att</a:t>
            </a:r>
            <a:endParaRPr lang="en-US" sz="1600" dirty="0"/>
          </a:p>
        </p:txBody>
      </p:sp>
      <p:sp>
        <p:nvSpPr>
          <p:cNvPr id="53" name="Rectangle 52">
            <a:extLst>
              <a:ext uri="{FF2B5EF4-FFF2-40B4-BE49-F238E27FC236}">
                <a16:creationId xmlns:a16="http://schemas.microsoft.com/office/drawing/2014/main" id="{D419EC69-F3DD-B740-9CA5-876A125D16E2}"/>
              </a:ext>
            </a:extLst>
          </p:cNvPr>
          <p:cNvSpPr/>
          <p:nvPr/>
        </p:nvSpPr>
        <p:spPr>
          <a:xfrm>
            <a:off x="1235351" y="3573569"/>
            <a:ext cx="388306" cy="646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CC2BF8E-972C-1144-A277-8E0487783CA8}"/>
              </a:ext>
            </a:extLst>
          </p:cNvPr>
          <p:cNvSpPr txBox="1"/>
          <p:nvPr/>
        </p:nvSpPr>
        <p:spPr>
          <a:xfrm>
            <a:off x="1067866" y="4243754"/>
            <a:ext cx="734496" cy="584775"/>
          </a:xfrm>
          <a:prstGeom prst="rect">
            <a:avLst/>
          </a:prstGeom>
          <a:noFill/>
        </p:spPr>
        <p:txBody>
          <a:bodyPr wrap="none" rtlCol="0">
            <a:spAutoFit/>
          </a:bodyPr>
          <a:lstStyle/>
          <a:p>
            <a:pPr algn="ctr"/>
            <a:r>
              <a:rPr lang="en-US" sz="1600" dirty="0"/>
              <a:t>BM25</a:t>
            </a:r>
          </a:p>
          <a:p>
            <a:pPr algn="ctr"/>
            <a:r>
              <a:rPr lang="en-US" sz="1600" dirty="0"/>
              <a:t>Text</a:t>
            </a:r>
          </a:p>
        </p:txBody>
      </p:sp>
      <p:sp>
        <p:nvSpPr>
          <p:cNvPr id="55" name="Rectangle 54">
            <a:extLst>
              <a:ext uri="{FF2B5EF4-FFF2-40B4-BE49-F238E27FC236}">
                <a16:creationId xmlns:a16="http://schemas.microsoft.com/office/drawing/2014/main" id="{70354888-9792-6747-9836-6959F07A15F4}"/>
              </a:ext>
            </a:extLst>
          </p:cNvPr>
          <p:cNvSpPr/>
          <p:nvPr/>
        </p:nvSpPr>
        <p:spPr>
          <a:xfrm>
            <a:off x="2004517" y="3828786"/>
            <a:ext cx="388306" cy="3835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2EC57B9-15C8-9F4E-9AEF-58BC49CF9CEF}"/>
              </a:ext>
            </a:extLst>
          </p:cNvPr>
          <p:cNvSpPr txBox="1"/>
          <p:nvPr/>
        </p:nvSpPr>
        <p:spPr>
          <a:xfrm>
            <a:off x="1804663" y="4236215"/>
            <a:ext cx="734495" cy="584775"/>
          </a:xfrm>
          <a:prstGeom prst="rect">
            <a:avLst/>
          </a:prstGeom>
          <a:noFill/>
        </p:spPr>
        <p:txBody>
          <a:bodyPr wrap="none" rtlCol="0">
            <a:spAutoFit/>
          </a:bodyPr>
          <a:lstStyle/>
          <a:p>
            <a:pPr algn="ctr"/>
            <a:r>
              <a:rPr lang="en-US" sz="1600" dirty="0"/>
              <a:t>BM25</a:t>
            </a:r>
          </a:p>
          <a:p>
            <a:pPr algn="ctr"/>
            <a:r>
              <a:rPr lang="en-US" sz="1600" dirty="0"/>
              <a:t>Table</a:t>
            </a:r>
          </a:p>
        </p:txBody>
      </p:sp>
      <p:sp>
        <p:nvSpPr>
          <p:cNvPr id="57" name="TextBox 56">
            <a:extLst>
              <a:ext uri="{FF2B5EF4-FFF2-40B4-BE49-F238E27FC236}">
                <a16:creationId xmlns:a16="http://schemas.microsoft.com/office/drawing/2014/main" id="{2E23FFC1-2BBC-184A-9363-325F7D9EC934}"/>
              </a:ext>
            </a:extLst>
          </p:cNvPr>
          <p:cNvSpPr txBox="1"/>
          <p:nvPr/>
        </p:nvSpPr>
        <p:spPr>
          <a:xfrm>
            <a:off x="1815135" y="3440085"/>
            <a:ext cx="696024" cy="369332"/>
          </a:xfrm>
          <a:prstGeom prst="rect">
            <a:avLst/>
          </a:prstGeom>
          <a:noFill/>
        </p:spPr>
        <p:txBody>
          <a:bodyPr wrap="none" rtlCol="0">
            <a:spAutoFit/>
          </a:bodyPr>
          <a:lstStyle/>
          <a:p>
            <a:r>
              <a:rPr lang="en-US" dirty="0"/>
              <a:t>4.6%</a:t>
            </a:r>
          </a:p>
        </p:txBody>
      </p:sp>
      <p:sp>
        <p:nvSpPr>
          <p:cNvPr id="58" name="TextBox 57">
            <a:extLst>
              <a:ext uri="{FF2B5EF4-FFF2-40B4-BE49-F238E27FC236}">
                <a16:creationId xmlns:a16="http://schemas.microsoft.com/office/drawing/2014/main" id="{9B85F3E3-DE3F-CC4B-A446-8436038D0CBE}"/>
              </a:ext>
            </a:extLst>
          </p:cNvPr>
          <p:cNvSpPr txBox="1"/>
          <p:nvPr/>
        </p:nvSpPr>
        <p:spPr>
          <a:xfrm>
            <a:off x="1078285" y="3212646"/>
            <a:ext cx="679994" cy="369332"/>
          </a:xfrm>
          <a:prstGeom prst="rect">
            <a:avLst/>
          </a:prstGeom>
          <a:noFill/>
        </p:spPr>
        <p:txBody>
          <a:bodyPr wrap="none" rtlCol="0">
            <a:spAutoFit/>
          </a:bodyPr>
          <a:lstStyle/>
          <a:p>
            <a:r>
              <a:rPr lang="en-US" dirty="0"/>
              <a:t>7.2%</a:t>
            </a:r>
          </a:p>
        </p:txBody>
      </p:sp>
      <p:sp>
        <p:nvSpPr>
          <p:cNvPr id="59" name="Rectangle 58">
            <a:extLst>
              <a:ext uri="{FF2B5EF4-FFF2-40B4-BE49-F238E27FC236}">
                <a16:creationId xmlns:a16="http://schemas.microsoft.com/office/drawing/2014/main" id="{9A5EAAD5-30D9-034B-AD6B-2292907A217C}"/>
              </a:ext>
            </a:extLst>
          </p:cNvPr>
          <p:cNvSpPr/>
          <p:nvPr/>
        </p:nvSpPr>
        <p:spPr>
          <a:xfrm>
            <a:off x="2782687" y="3310125"/>
            <a:ext cx="388306" cy="9022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0654AFB-441B-5E4D-82A5-EA6337D3C360}"/>
              </a:ext>
            </a:extLst>
          </p:cNvPr>
          <p:cNvSpPr txBox="1"/>
          <p:nvPr/>
        </p:nvSpPr>
        <p:spPr>
          <a:xfrm>
            <a:off x="2637056" y="2940283"/>
            <a:ext cx="696024" cy="369332"/>
          </a:xfrm>
          <a:prstGeom prst="rect">
            <a:avLst/>
          </a:prstGeom>
          <a:noFill/>
        </p:spPr>
        <p:txBody>
          <a:bodyPr wrap="none" rtlCol="0">
            <a:spAutoFit/>
          </a:bodyPr>
          <a:lstStyle/>
          <a:p>
            <a:r>
              <a:rPr lang="en-US" dirty="0"/>
              <a:t>9.9%</a:t>
            </a:r>
          </a:p>
        </p:txBody>
      </p:sp>
      <p:sp>
        <p:nvSpPr>
          <p:cNvPr id="61" name="TextBox 60">
            <a:extLst>
              <a:ext uri="{FF2B5EF4-FFF2-40B4-BE49-F238E27FC236}">
                <a16:creationId xmlns:a16="http://schemas.microsoft.com/office/drawing/2014/main" id="{5756EC01-CFF7-7B45-A4BC-50EAB4E7D976}"/>
              </a:ext>
            </a:extLst>
          </p:cNvPr>
          <p:cNvSpPr txBox="1"/>
          <p:nvPr/>
        </p:nvSpPr>
        <p:spPr>
          <a:xfrm>
            <a:off x="2565593" y="4243754"/>
            <a:ext cx="830676" cy="584775"/>
          </a:xfrm>
          <a:prstGeom prst="rect">
            <a:avLst/>
          </a:prstGeom>
          <a:noFill/>
        </p:spPr>
        <p:txBody>
          <a:bodyPr wrap="none" rtlCol="0">
            <a:spAutoFit/>
          </a:bodyPr>
          <a:lstStyle/>
          <a:p>
            <a:pPr algn="ctr"/>
            <a:r>
              <a:rPr lang="en-US" sz="1600" dirty="0"/>
              <a:t>BM25</a:t>
            </a:r>
          </a:p>
          <a:p>
            <a:pPr algn="ctr"/>
            <a:r>
              <a:rPr lang="en-US" sz="1600" dirty="0"/>
              <a:t>Hybrid</a:t>
            </a:r>
          </a:p>
        </p:txBody>
      </p:sp>
      <p:sp>
        <p:nvSpPr>
          <p:cNvPr id="62" name="TextBox 61">
            <a:extLst>
              <a:ext uri="{FF2B5EF4-FFF2-40B4-BE49-F238E27FC236}">
                <a16:creationId xmlns:a16="http://schemas.microsoft.com/office/drawing/2014/main" id="{F4DE21A9-C83F-A84A-AAA1-F557373C0588}"/>
              </a:ext>
            </a:extLst>
          </p:cNvPr>
          <p:cNvSpPr txBox="1"/>
          <p:nvPr/>
        </p:nvSpPr>
        <p:spPr>
          <a:xfrm>
            <a:off x="1360932" y="5112007"/>
            <a:ext cx="1640193" cy="338554"/>
          </a:xfrm>
          <a:prstGeom prst="rect">
            <a:avLst/>
          </a:prstGeom>
          <a:noFill/>
        </p:spPr>
        <p:txBody>
          <a:bodyPr wrap="none" rtlCol="0">
            <a:spAutoFit/>
          </a:bodyPr>
          <a:lstStyle/>
          <a:p>
            <a:r>
              <a:rPr lang="en-US" sz="1600" dirty="0"/>
              <a:t>BM25 Baselines</a:t>
            </a:r>
          </a:p>
        </p:txBody>
      </p:sp>
      <p:sp>
        <p:nvSpPr>
          <p:cNvPr id="63" name="Left Brace 62">
            <a:extLst>
              <a:ext uri="{FF2B5EF4-FFF2-40B4-BE49-F238E27FC236}">
                <a16:creationId xmlns:a16="http://schemas.microsoft.com/office/drawing/2014/main" id="{FF544F6D-519C-1B47-8F6F-515FF10530DD}"/>
              </a:ext>
            </a:extLst>
          </p:cNvPr>
          <p:cNvSpPr/>
          <p:nvPr/>
        </p:nvSpPr>
        <p:spPr>
          <a:xfrm rot="16200000">
            <a:off x="2053777" y="4184585"/>
            <a:ext cx="265723" cy="1628972"/>
          </a:xfrm>
          <a:prstGeom prst="leftBrace">
            <a:avLst>
              <a:gd name="adj1" fmla="val 52451"/>
              <a:gd name="adj2" fmla="val 50000"/>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879280B4-E16D-C94B-824E-A4D6E298617A}"/>
              </a:ext>
            </a:extLst>
          </p:cNvPr>
          <p:cNvSpPr txBox="1"/>
          <p:nvPr/>
        </p:nvSpPr>
        <p:spPr>
          <a:xfrm>
            <a:off x="3091317" y="5112007"/>
            <a:ext cx="1750800" cy="338554"/>
          </a:xfrm>
          <a:prstGeom prst="rect">
            <a:avLst/>
          </a:prstGeom>
          <a:noFill/>
        </p:spPr>
        <p:txBody>
          <a:bodyPr wrap="none" rtlCol="0">
            <a:spAutoFit/>
          </a:bodyPr>
          <a:lstStyle/>
          <a:p>
            <a:r>
              <a:rPr lang="en-US" sz="1600" dirty="0" err="1"/>
              <a:t>Xiong</a:t>
            </a:r>
            <a:r>
              <a:rPr lang="en-US" sz="1600" dirty="0"/>
              <a:t> et al. 2020</a:t>
            </a:r>
          </a:p>
        </p:txBody>
      </p:sp>
      <p:sp>
        <p:nvSpPr>
          <p:cNvPr id="65" name="Left Brace 64">
            <a:extLst>
              <a:ext uri="{FF2B5EF4-FFF2-40B4-BE49-F238E27FC236}">
                <a16:creationId xmlns:a16="http://schemas.microsoft.com/office/drawing/2014/main" id="{C3C233D8-E04F-7044-B1BA-6159855F3A6E}"/>
              </a:ext>
            </a:extLst>
          </p:cNvPr>
          <p:cNvSpPr/>
          <p:nvPr/>
        </p:nvSpPr>
        <p:spPr>
          <a:xfrm rot="16200000">
            <a:off x="3814397" y="4622847"/>
            <a:ext cx="265723" cy="752448"/>
          </a:xfrm>
          <a:prstGeom prst="leftBrace">
            <a:avLst>
              <a:gd name="adj1" fmla="val 8333"/>
              <a:gd name="adj2" fmla="val 50000"/>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e 65">
            <a:extLst>
              <a:ext uri="{FF2B5EF4-FFF2-40B4-BE49-F238E27FC236}">
                <a16:creationId xmlns:a16="http://schemas.microsoft.com/office/drawing/2014/main" id="{1970001F-D5F5-5248-95F0-89B3D0A9B6A3}"/>
              </a:ext>
            </a:extLst>
          </p:cNvPr>
          <p:cNvSpPr/>
          <p:nvPr/>
        </p:nvSpPr>
        <p:spPr>
          <a:xfrm rot="16200000">
            <a:off x="6150709" y="3722016"/>
            <a:ext cx="265723" cy="2547813"/>
          </a:xfrm>
          <a:prstGeom prst="leftBrace">
            <a:avLst>
              <a:gd name="adj1" fmla="val 17157"/>
              <a:gd name="adj2" fmla="val 50000"/>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A86A571A-2BBE-8340-B6E6-9E76F954DE1B}"/>
              </a:ext>
            </a:extLst>
          </p:cNvPr>
          <p:cNvSpPr txBox="1"/>
          <p:nvPr/>
        </p:nvSpPr>
        <p:spPr>
          <a:xfrm>
            <a:off x="5963781" y="5112007"/>
            <a:ext cx="627095" cy="338554"/>
          </a:xfrm>
          <a:prstGeom prst="rect">
            <a:avLst/>
          </a:prstGeom>
          <a:noFill/>
        </p:spPr>
        <p:txBody>
          <a:bodyPr wrap="none" rtlCol="0">
            <a:spAutoFit/>
          </a:bodyPr>
          <a:lstStyle/>
          <a:p>
            <a:r>
              <a:rPr lang="en-US" sz="1600" dirty="0"/>
              <a:t>Ours</a:t>
            </a:r>
          </a:p>
        </p:txBody>
      </p:sp>
    </p:spTree>
    <p:extLst>
      <p:ext uri="{BB962C8B-B14F-4D97-AF65-F5344CB8AC3E}">
        <p14:creationId xmlns:p14="http://schemas.microsoft.com/office/powerpoint/2010/main" val="87901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linds(horizontal)">
                                      <p:cBhvr>
                                        <p:cTn id="10" dur="500"/>
                                        <p:tgtEl>
                                          <p:spTgt spid="4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linds(horizontal)">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linds(horizontal)">
                                      <p:cBhvr>
                                        <p:cTn id="18" dur="500"/>
                                        <p:tgtEl>
                                          <p:spTgt spid="4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blinds(horizontal)">
                                      <p:cBhvr>
                                        <p:cTn id="21" dur="500"/>
                                        <p:tgtEl>
                                          <p:spTgt spid="4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blinds(horizontal)">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blinds(horizontal)">
                                      <p:cBhvr>
                                        <p:cTn id="29" dur="500"/>
                                        <p:tgtEl>
                                          <p:spTgt spid="5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blinds(horizontal)">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linds(horizont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p:bldP spid="47" grpId="0" animBg="1"/>
      <p:bldP spid="48" grpId="0"/>
      <p:bldP spid="49" grpId="0"/>
      <p:bldP spid="50" grpId="0" animBg="1"/>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9828C-8446-F34D-A3B4-1B3FC0CFF3B2}"/>
              </a:ext>
            </a:extLst>
          </p:cNvPr>
          <p:cNvSpPr>
            <a:spLocks noGrp="1"/>
          </p:cNvSpPr>
          <p:nvPr>
            <p:ph type="sldNum" sz="quarter" idx="12"/>
          </p:nvPr>
        </p:nvSpPr>
        <p:spPr/>
        <p:txBody>
          <a:bodyPr/>
          <a:lstStyle/>
          <a:p>
            <a:fld id="{4FAB73BC-B049-4115-A692-8D63A059BFB8}" type="slidenum">
              <a:rPr lang="en-US" smtClean="0"/>
              <a:t>22</a:t>
            </a:fld>
            <a:endParaRPr lang="en-US"/>
          </a:p>
        </p:txBody>
      </p:sp>
      <p:sp>
        <p:nvSpPr>
          <p:cNvPr id="3" name="Title 2">
            <a:extLst>
              <a:ext uri="{FF2B5EF4-FFF2-40B4-BE49-F238E27FC236}">
                <a16:creationId xmlns:a16="http://schemas.microsoft.com/office/drawing/2014/main" id="{CA02BEB9-81EF-D94A-B602-8526BBD1B850}"/>
              </a:ext>
            </a:extLst>
          </p:cNvPr>
          <p:cNvSpPr>
            <a:spLocks noGrp="1"/>
          </p:cNvSpPr>
          <p:nvPr>
            <p:ph type="title"/>
          </p:nvPr>
        </p:nvSpPr>
        <p:spPr/>
        <p:txBody>
          <a:bodyPr/>
          <a:lstStyle/>
          <a:p>
            <a:r>
              <a:rPr lang="en-US" dirty="0"/>
              <a:t>Talk Outline</a:t>
            </a:r>
          </a:p>
        </p:txBody>
      </p:sp>
      <p:sp>
        <p:nvSpPr>
          <p:cNvPr id="23" name="TextBox 22">
            <a:extLst>
              <a:ext uri="{FF2B5EF4-FFF2-40B4-BE49-F238E27FC236}">
                <a16:creationId xmlns:a16="http://schemas.microsoft.com/office/drawing/2014/main" id="{19C0590A-7FD7-B541-A2A0-892C048A36CB}"/>
              </a:ext>
            </a:extLst>
          </p:cNvPr>
          <p:cNvSpPr txBox="1"/>
          <p:nvPr/>
        </p:nvSpPr>
        <p:spPr>
          <a:xfrm>
            <a:off x="628649" y="1006587"/>
            <a:ext cx="7719704" cy="369332"/>
          </a:xfrm>
          <a:prstGeom prst="rect">
            <a:avLst/>
          </a:prstGeom>
          <a:solidFill>
            <a:schemeClr val="accent4">
              <a:lumMod val="20000"/>
              <a:lumOff val="80000"/>
            </a:schemeClr>
          </a:solidFill>
          <a:ln>
            <a:noFill/>
          </a:ln>
        </p:spPr>
        <p:txBody>
          <a:bodyPr wrap="square" rtlCol="0">
            <a:spAutoFit/>
          </a:bodyPr>
          <a:lstStyle/>
          <a:p>
            <a:r>
              <a:rPr lang="en-US" dirty="0"/>
              <a:t>Multi-Hop Question Answering over Visual Data</a:t>
            </a:r>
          </a:p>
        </p:txBody>
      </p:sp>
      <p:pic>
        <p:nvPicPr>
          <p:cNvPr id="112" name="Picture 111">
            <a:extLst>
              <a:ext uri="{FF2B5EF4-FFF2-40B4-BE49-F238E27FC236}">
                <a16:creationId xmlns:a16="http://schemas.microsoft.com/office/drawing/2014/main" id="{E874B25B-BCB4-3241-91E2-06448E66A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40" y="2168237"/>
            <a:ext cx="853815" cy="853815"/>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114">
            <a:extLst>
              <a:ext uri="{FF2B5EF4-FFF2-40B4-BE49-F238E27FC236}">
                <a16:creationId xmlns:a16="http://schemas.microsoft.com/office/drawing/2014/main" id="{41DD2E4D-EFBC-EA49-B8D7-A40794A2BDBF}"/>
              </a:ext>
            </a:extLst>
          </p:cNvPr>
          <p:cNvSpPr/>
          <p:nvPr/>
        </p:nvSpPr>
        <p:spPr>
          <a:xfrm rot="5400000">
            <a:off x="3533810" y="743932"/>
            <a:ext cx="938410" cy="2753400"/>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r>
              <a:rPr lang="en-US" sz="1400" dirty="0">
                <a:solidFill>
                  <a:schemeClr val="tx1"/>
                </a:solidFill>
              </a:rPr>
              <a:t>Which person is taller, the left most or the right most player?</a:t>
            </a:r>
          </a:p>
          <a:p>
            <a:endParaRPr lang="en-US" sz="1400" dirty="0">
              <a:solidFill>
                <a:schemeClr val="tx1"/>
              </a:solidFill>
            </a:endParaRPr>
          </a:p>
        </p:txBody>
      </p:sp>
      <p:sp>
        <p:nvSpPr>
          <p:cNvPr id="118" name="Rounded Rectangle 117">
            <a:extLst>
              <a:ext uri="{FF2B5EF4-FFF2-40B4-BE49-F238E27FC236}">
                <a16:creationId xmlns:a16="http://schemas.microsoft.com/office/drawing/2014/main" id="{C613E87A-5A16-564E-A085-F9853D5CC71A}"/>
              </a:ext>
            </a:extLst>
          </p:cNvPr>
          <p:cNvSpPr/>
          <p:nvPr/>
        </p:nvSpPr>
        <p:spPr>
          <a:xfrm>
            <a:off x="4729346" y="3677107"/>
            <a:ext cx="1394460" cy="38862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 System</a:t>
            </a:r>
          </a:p>
        </p:txBody>
      </p:sp>
      <p:cxnSp>
        <p:nvCxnSpPr>
          <p:cNvPr id="119" name="Straight Arrow Connector 118">
            <a:extLst>
              <a:ext uri="{FF2B5EF4-FFF2-40B4-BE49-F238E27FC236}">
                <a16:creationId xmlns:a16="http://schemas.microsoft.com/office/drawing/2014/main" id="{24E7D52A-A505-804A-B910-7638B6189F0C}"/>
              </a:ext>
            </a:extLst>
          </p:cNvPr>
          <p:cNvCxnSpPr>
            <a:cxnSpLocks/>
            <a:stCxn id="123" idx="3"/>
            <a:endCxn id="118" idx="1"/>
          </p:cNvCxnSpPr>
          <p:nvPr/>
        </p:nvCxnSpPr>
        <p:spPr>
          <a:xfrm flipV="1">
            <a:off x="3843839" y="3871417"/>
            <a:ext cx="885507" cy="28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4C1112A-D79B-1749-B1C0-D3ABA42FC9CF}"/>
              </a:ext>
            </a:extLst>
          </p:cNvPr>
          <p:cNvCxnSpPr>
            <a:cxnSpLocks/>
            <a:stCxn id="118" idx="3"/>
            <a:endCxn id="124" idx="1"/>
          </p:cNvCxnSpPr>
          <p:nvPr/>
        </p:nvCxnSpPr>
        <p:spPr>
          <a:xfrm>
            <a:off x="6123806" y="3871417"/>
            <a:ext cx="71415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4" descr="Draymond Green: LeBron James should have gotten standing ovation for  display of memory">
            <a:extLst>
              <a:ext uri="{FF2B5EF4-FFF2-40B4-BE49-F238E27FC236}">
                <a16:creationId xmlns:a16="http://schemas.microsoft.com/office/drawing/2014/main" id="{A8629F45-FEB3-4144-AFCA-A30C368E58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122" y="3140934"/>
            <a:ext cx="2191717" cy="1461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376B4C61-69BA-0649-9006-66FB0CE406A7}"/>
              </a:ext>
            </a:extLst>
          </p:cNvPr>
          <p:cNvSpPr txBox="1"/>
          <p:nvPr/>
        </p:nvSpPr>
        <p:spPr>
          <a:xfrm>
            <a:off x="6837960" y="3686751"/>
            <a:ext cx="591829" cy="369332"/>
          </a:xfrm>
          <a:prstGeom prst="rect">
            <a:avLst/>
          </a:prstGeom>
          <a:noFill/>
        </p:spPr>
        <p:txBody>
          <a:bodyPr wrap="none" rtlCol="0">
            <a:spAutoFit/>
          </a:bodyPr>
          <a:lstStyle/>
          <a:p>
            <a:r>
              <a:rPr lang="en-US" dirty="0"/>
              <a:t>Left</a:t>
            </a:r>
          </a:p>
        </p:txBody>
      </p:sp>
      <p:pic>
        <p:nvPicPr>
          <p:cNvPr id="125" name="Picture 4" descr="Microsoft Logo – CivicConnect">
            <a:extLst>
              <a:ext uri="{FF2B5EF4-FFF2-40B4-BE49-F238E27FC236}">
                <a16:creationId xmlns:a16="http://schemas.microsoft.com/office/drawing/2014/main" id="{E8123796-9702-9646-BDBC-92F8A3349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397" y="5148515"/>
            <a:ext cx="1399386" cy="932924"/>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Spotting misinformation online via artificial intelligence | University of  California">
            <a:extLst>
              <a:ext uri="{FF2B5EF4-FFF2-40B4-BE49-F238E27FC236}">
                <a16:creationId xmlns:a16="http://schemas.microsoft.com/office/drawing/2014/main" id="{B2667488-99D7-F547-8532-C6540BB80E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9182" y="5144229"/>
            <a:ext cx="659448" cy="86191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6" descr="Zhe Gan | DeepAI">
            <a:extLst>
              <a:ext uri="{FF2B5EF4-FFF2-40B4-BE49-F238E27FC236}">
                <a16:creationId xmlns:a16="http://schemas.microsoft.com/office/drawing/2014/main" id="{0A9A253F-99CC-554E-8AB4-3682FCA929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9502" y="5133898"/>
            <a:ext cx="876538" cy="876538"/>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8" descr="Yu Cheng at Microsoft Research">
            <a:extLst>
              <a:ext uri="{FF2B5EF4-FFF2-40B4-BE49-F238E27FC236}">
                <a16:creationId xmlns:a16="http://schemas.microsoft.com/office/drawing/2014/main" id="{EA9975D6-94F4-934D-A8D7-FFB6CE794F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1920" y="5138364"/>
            <a:ext cx="872240" cy="87224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0" descr="Jingjing Liu">
            <a:extLst>
              <a:ext uri="{FF2B5EF4-FFF2-40B4-BE49-F238E27FC236}">
                <a16:creationId xmlns:a16="http://schemas.microsoft.com/office/drawing/2014/main" id="{02BA38B7-C59A-1048-BEB2-25EEF22A86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8631" y="5148515"/>
            <a:ext cx="620097" cy="86191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 descr="Linjie Li at Microsoft Research">
            <a:extLst>
              <a:ext uri="{FF2B5EF4-FFF2-40B4-BE49-F238E27FC236}">
                <a16:creationId xmlns:a16="http://schemas.microsoft.com/office/drawing/2014/main" id="{D15F3D41-D2D8-5D4E-B684-B1756A0A1D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7116" y="5140432"/>
            <a:ext cx="884795" cy="884795"/>
          </a:xfrm>
          <a:prstGeom prst="rect">
            <a:avLst/>
          </a:prstGeom>
          <a:noFill/>
          <a:extLst>
            <a:ext uri="{909E8E84-426E-40DD-AFC4-6F175D3DCCD1}">
              <a14:hiddenFill xmlns:a14="http://schemas.microsoft.com/office/drawing/2010/main">
                <a:solidFill>
                  <a:srgbClr val="FFFFFF"/>
                </a:solidFill>
              </a14:hiddenFill>
            </a:ext>
          </a:extLst>
        </p:spPr>
      </p:pic>
      <p:sp>
        <p:nvSpPr>
          <p:cNvPr id="203" name="Footer Placeholder 25">
            <a:extLst>
              <a:ext uri="{FF2B5EF4-FFF2-40B4-BE49-F238E27FC236}">
                <a16:creationId xmlns:a16="http://schemas.microsoft.com/office/drawing/2014/main" id="{1BB46143-8443-EA49-ADBB-5741C8BC130D}"/>
              </a:ext>
            </a:extLst>
          </p:cNvPr>
          <p:cNvSpPr>
            <a:spLocks noGrp="1"/>
          </p:cNvSpPr>
          <p:nvPr>
            <p:ph type="ftr" sz="quarter" idx="11"/>
          </p:nvPr>
        </p:nvSpPr>
        <p:spPr>
          <a:xfrm>
            <a:off x="628649" y="6356351"/>
            <a:ext cx="7045779" cy="365125"/>
          </a:xfrm>
        </p:spPr>
        <p:txBody>
          <a:bodyPr/>
          <a:lstStyle/>
          <a:p>
            <a:r>
              <a:rPr lang="en-US" dirty="0"/>
              <a:t>[WACV21] W. Chen et al: Meta Module Network for Compositional Visual Reasoning</a:t>
            </a:r>
          </a:p>
        </p:txBody>
      </p:sp>
      <p:pic>
        <p:nvPicPr>
          <p:cNvPr id="19" name="Picture 2" descr="University of California, Santa Barbara - Wikipedia">
            <a:extLst>
              <a:ext uri="{FF2B5EF4-FFF2-40B4-BE49-F238E27FC236}">
                <a16:creationId xmlns:a16="http://schemas.microsoft.com/office/drawing/2014/main" id="{F7042486-43F7-0D4F-B65D-3EF658BFBB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7932" y="5133918"/>
            <a:ext cx="869578" cy="87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854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539C98-DCD2-994E-85CF-BD041FB24329}"/>
              </a:ext>
            </a:extLst>
          </p:cNvPr>
          <p:cNvSpPr>
            <a:spLocks noGrp="1"/>
          </p:cNvSpPr>
          <p:nvPr>
            <p:ph type="sldNum" sz="quarter" idx="12"/>
          </p:nvPr>
        </p:nvSpPr>
        <p:spPr/>
        <p:txBody>
          <a:bodyPr/>
          <a:lstStyle/>
          <a:p>
            <a:fld id="{4FAB73BC-B049-4115-A692-8D63A059BFB8}" type="slidenum">
              <a:rPr lang="en-US" smtClean="0"/>
              <a:t>23</a:t>
            </a:fld>
            <a:endParaRPr lang="en-US"/>
          </a:p>
        </p:txBody>
      </p:sp>
      <p:sp>
        <p:nvSpPr>
          <p:cNvPr id="3" name="Title 2">
            <a:extLst>
              <a:ext uri="{FF2B5EF4-FFF2-40B4-BE49-F238E27FC236}">
                <a16:creationId xmlns:a16="http://schemas.microsoft.com/office/drawing/2014/main" id="{0C49C9BB-3EFC-F246-AF94-C3F79CD07321}"/>
              </a:ext>
            </a:extLst>
          </p:cNvPr>
          <p:cNvSpPr>
            <a:spLocks noGrp="1"/>
          </p:cNvSpPr>
          <p:nvPr>
            <p:ph type="title"/>
          </p:nvPr>
        </p:nvSpPr>
        <p:spPr/>
        <p:txBody>
          <a:bodyPr/>
          <a:lstStyle/>
          <a:p>
            <a:r>
              <a:rPr lang="en-US" dirty="0"/>
              <a:t>Background: Neural Module Networks</a:t>
            </a:r>
          </a:p>
        </p:txBody>
      </p:sp>
      <p:cxnSp>
        <p:nvCxnSpPr>
          <p:cNvPr id="46" name="Straight Connector 45">
            <a:extLst>
              <a:ext uri="{FF2B5EF4-FFF2-40B4-BE49-F238E27FC236}">
                <a16:creationId xmlns:a16="http://schemas.microsoft.com/office/drawing/2014/main" id="{244CAA22-09F4-D143-B384-176E62830379}"/>
              </a:ext>
            </a:extLst>
          </p:cNvPr>
          <p:cNvCxnSpPr/>
          <p:nvPr/>
        </p:nvCxnSpPr>
        <p:spPr>
          <a:xfrm>
            <a:off x="628650" y="1779814"/>
            <a:ext cx="753699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FC7C6D2-DF8B-3749-91C7-DE624B8414E0}"/>
              </a:ext>
            </a:extLst>
          </p:cNvPr>
          <p:cNvCxnSpPr>
            <a:cxnSpLocks/>
          </p:cNvCxnSpPr>
          <p:nvPr/>
        </p:nvCxnSpPr>
        <p:spPr>
          <a:xfrm>
            <a:off x="2873829" y="1371346"/>
            <a:ext cx="0" cy="462768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E32F0AC-301E-D645-9D65-E5D858E5CA9D}"/>
              </a:ext>
            </a:extLst>
          </p:cNvPr>
          <p:cNvCxnSpPr>
            <a:cxnSpLocks/>
          </p:cNvCxnSpPr>
          <p:nvPr/>
        </p:nvCxnSpPr>
        <p:spPr>
          <a:xfrm>
            <a:off x="628650" y="1371346"/>
            <a:ext cx="7535329" cy="0"/>
          </a:xfrm>
          <a:prstGeom prst="line">
            <a:avLst/>
          </a:prstGeom>
          <a:ln>
            <a:tailEnd type="non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EAE61D6B-9A61-9946-9624-1AC5DF581BBF}"/>
              </a:ext>
            </a:extLst>
          </p:cNvPr>
          <p:cNvSpPr txBox="1"/>
          <p:nvPr/>
        </p:nvSpPr>
        <p:spPr>
          <a:xfrm>
            <a:off x="1178818" y="1395945"/>
            <a:ext cx="1053494" cy="369332"/>
          </a:xfrm>
          <a:prstGeom prst="rect">
            <a:avLst/>
          </a:prstGeom>
          <a:noFill/>
        </p:spPr>
        <p:txBody>
          <a:bodyPr wrap="none" rtlCol="0">
            <a:spAutoFit/>
          </a:bodyPr>
          <a:lstStyle/>
          <a:p>
            <a:r>
              <a:rPr lang="en-US" dirty="0"/>
              <a:t>sub-task</a:t>
            </a:r>
          </a:p>
        </p:txBody>
      </p:sp>
      <p:sp>
        <p:nvSpPr>
          <p:cNvPr id="56" name="TextBox 55">
            <a:extLst>
              <a:ext uri="{FF2B5EF4-FFF2-40B4-BE49-F238E27FC236}">
                <a16:creationId xmlns:a16="http://schemas.microsoft.com/office/drawing/2014/main" id="{B1FBC6F9-AFB8-8D4C-AD27-E4D0A1A155E6}"/>
              </a:ext>
            </a:extLst>
          </p:cNvPr>
          <p:cNvSpPr txBox="1"/>
          <p:nvPr/>
        </p:nvSpPr>
        <p:spPr>
          <a:xfrm>
            <a:off x="4957669" y="1395945"/>
            <a:ext cx="957313" cy="369332"/>
          </a:xfrm>
          <a:prstGeom prst="rect">
            <a:avLst/>
          </a:prstGeom>
          <a:noFill/>
        </p:spPr>
        <p:txBody>
          <a:bodyPr wrap="none" rtlCol="0">
            <a:spAutoFit/>
          </a:bodyPr>
          <a:lstStyle/>
          <a:p>
            <a:r>
              <a:rPr lang="en-US" dirty="0"/>
              <a:t>module</a:t>
            </a:r>
          </a:p>
        </p:txBody>
      </p:sp>
      <p:sp>
        <p:nvSpPr>
          <p:cNvPr id="57" name="TextBox 56">
            <a:extLst>
              <a:ext uri="{FF2B5EF4-FFF2-40B4-BE49-F238E27FC236}">
                <a16:creationId xmlns:a16="http://schemas.microsoft.com/office/drawing/2014/main" id="{73868A31-D90B-CE48-9BC8-9B7199A573ED}"/>
              </a:ext>
            </a:extLst>
          </p:cNvPr>
          <p:cNvSpPr txBox="1"/>
          <p:nvPr/>
        </p:nvSpPr>
        <p:spPr>
          <a:xfrm>
            <a:off x="3172779" y="1395945"/>
            <a:ext cx="732893" cy="369332"/>
          </a:xfrm>
          <a:prstGeom prst="rect">
            <a:avLst/>
          </a:prstGeom>
          <a:noFill/>
        </p:spPr>
        <p:txBody>
          <a:bodyPr wrap="none" rtlCol="0">
            <a:spAutoFit/>
          </a:bodyPr>
          <a:lstStyle/>
          <a:p>
            <a:r>
              <a:rPr lang="en-US" dirty="0"/>
              <a:t>input</a:t>
            </a:r>
          </a:p>
        </p:txBody>
      </p:sp>
      <p:sp>
        <p:nvSpPr>
          <p:cNvPr id="58" name="TextBox 57">
            <a:extLst>
              <a:ext uri="{FF2B5EF4-FFF2-40B4-BE49-F238E27FC236}">
                <a16:creationId xmlns:a16="http://schemas.microsoft.com/office/drawing/2014/main" id="{90DCC001-1278-E84F-B25A-B5EF7839B026}"/>
              </a:ext>
            </a:extLst>
          </p:cNvPr>
          <p:cNvSpPr txBox="1"/>
          <p:nvPr/>
        </p:nvSpPr>
        <p:spPr>
          <a:xfrm>
            <a:off x="7028151" y="1395945"/>
            <a:ext cx="867545" cy="369332"/>
          </a:xfrm>
          <a:prstGeom prst="rect">
            <a:avLst/>
          </a:prstGeom>
          <a:noFill/>
        </p:spPr>
        <p:txBody>
          <a:bodyPr wrap="none" rtlCol="0">
            <a:spAutoFit/>
          </a:bodyPr>
          <a:lstStyle/>
          <a:p>
            <a:r>
              <a:rPr lang="en-US" dirty="0"/>
              <a:t>output</a:t>
            </a:r>
          </a:p>
        </p:txBody>
      </p:sp>
      <p:sp>
        <p:nvSpPr>
          <p:cNvPr id="35" name="Footer Placeholder 274">
            <a:extLst>
              <a:ext uri="{FF2B5EF4-FFF2-40B4-BE49-F238E27FC236}">
                <a16:creationId xmlns:a16="http://schemas.microsoft.com/office/drawing/2014/main" id="{8121A4AE-1BD1-F940-9FC2-F1F399636ED7}"/>
              </a:ext>
            </a:extLst>
          </p:cNvPr>
          <p:cNvSpPr>
            <a:spLocks noGrp="1"/>
          </p:cNvSpPr>
          <p:nvPr>
            <p:ph type="ftr" sz="quarter" idx="11"/>
          </p:nvPr>
        </p:nvSpPr>
        <p:spPr>
          <a:xfrm>
            <a:off x="628649" y="6356351"/>
            <a:ext cx="7045779" cy="365125"/>
          </a:xfrm>
        </p:spPr>
        <p:txBody>
          <a:bodyPr/>
          <a:lstStyle/>
          <a:p>
            <a:r>
              <a:rPr lang="en-US" dirty="0"/>
              <a:t>Andreas et al. 2016, Mao et al. 2019, Li et al. 2019, Hu et al. 2018</a:t>
            </a:r>
          </a:p>
        </p:txBody>
      </p:sp>
      <p:grpSp>
        <p:nvGrpSpPr>
          <p:cNvPr id="8" name="Group 7">
            <a:extLst>
              <a:ext uri="{FF2B5EF4-FFF2-40B4-BE49-F238E27FC236}">
                <a16:creationId xmlns:a16="http://schemas.microsoft.com/office/drawing/2014/main" id="{CA3D07BB-8554-3C4A-8030-5B12B2D68814}"/>
              </a:ext>
            </a:extLst>
          </p:cNvPr>
          <p:cNvGrpSpPr/>
          <p:nvPr/>
        </p:nvGrpSpPr>
        <p:grpSpPr>
          <a:xfrm>
            <a:off x="787637" y="2118059"/>
            <a:ext cx="7028305" cy="984337"/>
            <a:chOff x="787637" y="2025071"/>
            <a:chExt cx="7028305" cy="984337"/>
          </a:xfrm>
        </p:grpSpPr>
        <p:sp>
          <p:nvSpPr>
            <p:cNvPr id="6" name="Rectangle 5">
              <a:extLst>
                <a:ext uri="{FF2B5EF4-FFF2-40B4-BE49-F238E27FC236}">
                  <a16:creationId xmlns:a16="http://schemas.microsoft.com/office/drawing/2014/main" id="{8DB04A5C-BB31-1B4F-AFB5-9B3A3714849E}"/>
                </a:ext>
              </a:extLst>
            </p:cNvPr>
            <p:cNvSpPr/>
            <p:nvPr/>
          </p:nvSpPr>
          <p:spPr>
            <a:xfrm>
              <a:off x="787637" y="2353868"/>
              <a:ext cx="1855350" cy="300559"/>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Move(Right)</a:t>
              </a:r>
            </a:p>
          </p:txBody>
        </p:sp>
        <p:pic>
          <p:nvPicPr>
            <p:cNvPr id="11" name="Picture 10" descr="Icon&#10;&#10;Description automatically generated">
              <a:extLst>
                <a:ext uri="{FF2B5EF4-FFF2-40B4-BE49-F238E27FC236}">
                  <a16:creationId xmlns:a16="http://schemas.microsoft.com/office/drawing/2014/main" id="{EC76754C-4C19-294B-B0E7-8C634C329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134" y="2116689"/>
              <a:ext cx="706146" cy="706146"/>
            </a:xfrm>
            <a:prstGeom prst="rect">
              <a:avLst/>
            </a:prstGeom>
          </p:spPr>
        </p:pic>
        <p:sp>
          <p:nvSpPr>
            <p:cNvPr id="13" name="Oval 12">
              <a:extLst>
                <a:ext uri="{FF2B5EF4-FFF2-40B4-BE49-F238E27FC236}">
                  <a16:creationId xmlns:a16="http://schemas.microsoft.com/office/drawing/2014/main" id="{17C5D00F-A228-7740-A997-A31899012CE9}"/>
                </a:ext>
              </a:extLst>
            </p:cNvPr>
            <p:cNvSpPr/>
            <p:nvPr/>
          </p:nvSpPr>
          <p:spPr>
            <a:xfrm>
              <a:off x="3189784" y="2353867"/>
              <a:ext cx="353073" cy="40566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ight Arrow 14">
              <a:extLst>
                <a:ext uri="{FF2B5EF4-FFF2-40B4-BE49-F238E27FC236}">
                  <a16:creationId xmlns:a16="http://schemas.microsoft.com/office/drawing/2014/main" id="{61F6E1C6-EAFE-6343-ADA3-1BBBCAC58DC3}"/>
                </a:ext>
              </a:extLst>
            </p:cNvPr>
            <p:cNvSpPr/>
            <p:nvPr/>
          </p:nvSpPr>
          <p:spPr>
            <a:xfrm>
              <a:off x="4173859" y="2375377"/>
              <a:ext cx="483704" cy="2308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7" name="Picture 16" descr="Icon&#10;&#10;Description automatically generated">
              <a:extLst>
                <a:ext uri="{FF2B5EF4-FFF2-40B4-BE49-F238E27FC236}">
                  <a16:creationId xmlns:a16="http://schemas.microsoft.com/office/drawing/2014/main" id="{FE18D795-F9D3-7841-AF49-EC675FAAD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796" y="2116689"/>
              <a:ext cx="706146" cy="706146"/>
            </a:xfrm>
            <a:prstGeom prst="rect">
              <a:avLst/>
            </a:prstGeom>
          </p:spPr>
        </p:pic>
        <p:sp>
          <p:nvSpPr>
            <p:cNvPr id="18" name="Oval 17">
              <a:extLst>
                <a:ext uri="{FF2B5EF4-FFF2-40B4-BE49-F238E27FC236}">
                  <a16:creationId xmlns:a16="http://schemas.microsoft.com/office/drawing/2014/main" id="{BE7BF54A-F303-EC4E-A687-CE5500DAE97E}"/>
                </a:ext>
              </a:extLst>
            </p:cNvPr>
            <p:cNvSpPr/>
            <p:nvPr/>
          </p:nvSpPr>
          <p:spPr>
            <a:xfrm>
              <a:off x="7462828" y="2377522"/>
              <a:ext cx="353073" cy="36933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9" name="Picture 4" descr="Neural - Free computer icons">
              <a:extLst>
                <a:ext uri="{FF2B5EF4-FFF2-40B4-BE49-F238E27FC236}">
                  <a16:creationId xmlns:a16="http://schemas.microsoft.com/office/drawing/2014/main" id="{0EFD489F-655F-0B42-89B9-48ABABEB0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897" y="2025071"/>
              <a:ext cx="984337" cy="984337"/>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A0A80839-1C91-2C43-95E2-BF8AA6652A13}"/>
                </a:ext>
              </a:extLst>
            </p:cNvPr>
            <p:cNvSpPr/>
            <p:nvPr/>
          </p:nvSpPr>
          <p:spPr>
            <a:xfrm>
              <a:off x="6301683" y="2364146"/>
              <a:ext cx="483704" cy="2308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A2D78D-F113-E845-91F4-548E6338C5C4}"/>
                    </a:ext>
                  </a:extLst>
                </p:cNvPr>
                <p:cNvSpPr txBox="1"/>
                <p:nvPr/>
              </p:nvSpPr>
              <p:spPr>
                <a:xfrm>
                  <a:off x="4150497" y="2059631"/>
                  <a:ext cx="571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FAA2D78D-F113-E845-91F4-548E6338C5C4}"/>
                    </a:ext>
                  </a:extLst>
                </p:cNvPr>
                <p:cNvSpPr txBox="1">
                  <a:spLocks noRot="1" noChangeAspect="1" noMove="1" noResize="1" noEditPoints="1" noAdjustHandles="1" noChangeArrowheads="1" noChangeShapeType="1" noTextEdit="1"/>
                </p:cNvSpPr>
                <p:nvPr/>
              </p:nvSpPr>
              <p:spPr>
                <a:xfrm>
                  <a:off x="4150497" y="2059631"/>
                  <a:ext cx="571503" cy="276999"/>
                </a:xfrm>
                <a:prstGeom prst="rect">
                  <a:avLst/>
                </a:prstGeom>
                <a:blipFill>
                  <a:blip r:embed="rId4"/>
                  <a:stretch>
                    <a:fillRect l="-13043" t="-4348" r="-15217" b="-34783"/>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1EAC4172-B446-2A43-92D1-6F60C12B46DD}"/>
              </a:ext>
            </a:extLst>
          </p:cNvPr>
          <p:cNvGrpSpPr/>
          <p:nvPr/>
        </p:nvGrpSpPr>
        <p:grpSpPr>
          <a:xfrm>
            <a:off x="787637" y="3458730"/>
            <a:ext cx="7028305" cy="986354"/>
            <a:chOff x="787637" y="3458730"/>
            <a:chExt cx="7028305" cy="986354"/>
          </a:xfrm>
        </p:grpSpPr>
        <p:sp>
          <p:nvSpPr>
            <p:cNvPr id="9" name="Rectangle 8">
              <a:extLst>
                <a:ext uri="{FF2B5EF4-FFF2-40B4-BE49-F238E27FC236}">
                  <a16:creationId xmlns:a16="http://schemas.microsoft.com/office/drawing/2014/main" id="{2AB27173-7147-DF4F-8A25-E7BE0DF75818}"/>
                </a:ext>
              </a:extLst>
            </p:cNvPr>
            <p:cNvSpPr/>
            <p:nvPr/>
          </p:nvSpPr>
          <p:spPr>
            <a:xfrm>
              <a:off x="787637" y="3745874"/>
              <a:ext cx="1855350" cy="30231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Move(Left)</a:t>
              </a:r>
            </a:p>
          </p:txBody>
        </p:sp>
        <p:pic>
          <p:nvPicPr>
            <p:cNvPr id="20" name="Picture 19" descr="Icon&#10;&#10;Description automatically generated">
              <a:extLst>
                <a:ext uri="{FF2B5EF4-FFF2-40B4-BE49-F238E27FC236}">
                  <a16:creationId xmlns:a16="http://schemas.microsoft.com/office/drawing/2014/main" id="{553F5B00-476A-6444-87A8-B364A69B2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134" y="3551878"/>
              <a:ext cx="706146" cy="706146"/>
            </a:xfrm>
            <a:prstGeom prst="rect">
              <a:avLst/>
            </a:prstGeom>
          </p:spPr>
        </p:pic>
        <p:sp>
          <p:nvSpPr>
            <p:cNvPr id="21" name="Oval 20">
              <a:extLst>
                <a:ext uri="{FF2B5EF4-FFF2-40B4-BE49-F238E27FC236}">
                  <a16:creationId xmlns:a16="http://schemas.microsoft.com/office/drawing/2014/main" id="{0CED9C09-952C-DA49-A849-142083AD5D38}"/>
                </a:ext>
              </a:extLst>
            </p:cNvPr>
            <p:cNvSpPr/>
            <p:nvPr/>
          </p:nvSpPr>
          <p:spPr>
            <a:xfrm>
              <a:off x="3471141" y="3734353"/>
              <a:ext cx="353073" cy="36933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4" name="Picture 23" descr="Icon&#10;&#10;Description automatically generated">
              <a:extLst>
                <a:ext uri="{FF2B5EF4-FFF2-40B4-BE49-F238E27FC236}">
                  <a16:creationId xmlns:a16="http://schemas.microsoft.com/office/drawing/2014/main" id="{1447D9D2-C09A-3F4F-8289-DC80BCB34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796" y="3551878"/>
              <a:ext cx="706146" cy="706146"/>
            </a:xfrm>
            <a:prstGeom prst="rect">
              <a:avLst/>
            </a:prstGeom>
          </p:spPr>
        </p:pic>
        <p:sp>
          <p:nvSpPr>
            <p:cNvPr id="25" name="Oval 24">
              <a:extLst>
                <a:ext uri="{FF2B5EF4-FFF2-40B4-BE49-F238E27FC236}">
                  <a16:creationId xmlns:a16="http://schemas.microsoft.com/office/drawing/2014/main" id="{62D06644-0FF3-2E48-B36D-974E6B58739B}"/>
                </a:ext>
              </a:extLst>
            </p:cNvPr>
            <p:cNvSpPr/>
            <p:nvPr/>
          </p:nvSpPr>
          <p:spPr>
            <a:xfrm>
              <a:off x="7153338" y="3883051"/>
              <a:ext cx="353073" cy="36933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7" name="Picture 26" descr="A black and white logo&#10;&#10;Description automatically generated with low confidence">
              <a:extLst>
                <a:ext uri="{FF2B5EF4-FFF2-40B4-BE49-F238E27FC236}">
                  <a16:creationId xmlns:a16="http://schemas.microsoft.com/office/drawing/2014/main" id="{2BB7ACF6-8138-CC4A-8266-E5AA3EE4F543}"/>
                </a:ext>
              </a:extLst>
            </p:cNvPr>
            <p:cNvPicPr>
              <a:picLocks noChangeAspect="1"/>
            </p:cNvPicPr>
            <p:nvPr/>
          </p:nvPicPr>
          <p:blipFill>
            <a:blip r:embed="rId5"/>
            <a:stretch>
              <a:fillRect/>
            </a:stretch>
          </p:blipFill>
          <p:spPr>
            <a:xfrm>
              <a:off x="4999437" y="3565263"/>
              <a:ext cx="967256" cy="879821"/>
            </a:xfrm>
            <a:prstGeom prst="rect">
              <a:avLst/>
            </a:prstGeom>
          </p:spPr>
        </p:pic>
        <p:sp>
          <p:nvSpPr>
            <p:cNvPr id="38" name="Right Arrow 37">
              <a:extLst>
                <a:ext uri="{FF2B5EF4-FFF2-40B4-BE49-F238E27FC236}">
                  <a16:creationId xmlns:a16="http://schemas.microsoft.com/office/drawing/2014/main" id="{7156BF2F-C7E5-A44A-B4FA-F4B22C212BCD}"/>
                </a:ext>
              </a:extLst>
            </p:cNvPr>
            <p:cNvSpPr/>
            <p:nvPr/>
          </p:nvSpPr>
          <p:spPr>
            <a:xfrm>
              <a:off x="4150231" y="3778866"/>
              <a:ext cx="483704" cy="2308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Right Arrow 38">
              <a:extLst>
                <a:ext uri="{FF2B5EF4-FFF2-40B4-BE49-F238E27FC236}">
                  <a16:creationId xmlns:a16="http://schemas.microsoft.com/office/drawing/2014/main" id="{43A45504-B500-B945-874A-3CC46F7DB90C}"/>
                </a:ext>
              </a:extLst>
            </p:cNvPr>
            <p:cNvSpPr/>
            <p:nvPr/>
          </p:nvSpPr>
          <p:spPr>
            <a:xfrm>
              <a:off x="6278055" y="3767635"/>
              <a:ext cx="483704" cy="2308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82F096E-85E8-BB4C-A0F5-D276496AFDDF}"/>
                    </a:ext>
                  </a:extLst>
                </p:cNvPr>
                <p:cNvSpPr txBox="1"/>
                <p:nvPr/>
              </p:nvSpPr>
              <p:spPr>
                <a:xfrm>
                  <a:off x="4120268" y="3458730"/>
                  <a:ext cx="5768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B82F096E-85E8-BB4C-A0F5-D276496AFDDF}"/>
                    </a:ext>
                  </a:extLst>
                </p:cNvPr>
                <p:cNvSpPr txBox="1">
                  <a:spLocks noRot="1" noChangeAspect="1" noMove="1" noResize="1" noEditPoints="1" noAdjustHandles="1" noChangeArrowheads="1" noChangeShapeType="1" noTextEdit="1"/>
                </p:cNvSpPr>
                <p:nvPr/>
              </p:nvSpPr>
              <p:spPr>
                <a:xfrm>
                  <a:off x="4120268" y="3458730"/>
                  <a:ext cx="576825" cy="276999"/>
                </a:xfrm>
                <a:prstGeom prst="rect">
                  <a:avLst/>
                </a:prstGeom>
                <a:blipFill>
                  <a:blip r:embed="rId6"/>
                  <a:stretch>
                    <a:fillRect l="-12766" t="-4348" r="-12766" b="-30435"/>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141B8332-841A-3343-9D9A-3749F7C233EC}"/>
              </a:ext>
            </a:extLst>
          </p:cNvPr>
          <p:cNvGrpSpPr/>
          <p:nvPr/>
        </p:nvGrpSpPr>
        <p:grpSpPr>
          <a:xfrm>
            <a:off x="624418" y="4979016"/>
            <a:ext cx="7535329" cy="1020010"/>
            <a:chOff x="624418" y="4979016"/>
            <a:chExt cx="7535329" cy="1020010"/>
          </a:xfrm>
        </p:grpSpPr>
        <p:sp>
          <p:nvSpPr>
            <p:cNvPr id="7" name="Rectangle 6">
              <a:extLst>
                <a:ext uri="{FF2B5EF4-FFF2-40B4-BE49-F238E27FC236}">
                  <a16:creationId xmlns:a16="http://schemas.microsoft.com/office/drawing/2014/main" id="{50B3A2DF-DF89-6145-B086-5E6A7B6C4A84}"/>
                </a:ext>
              </a:extLst>
            </p:cNvPr>
            <p:cNvSpPr/>
            <p:nvPr/>
          </p:nvSpPr>
          <p:spPr>
            <a:xfrm>
              <a:off x="787637" y="5296912"/>
              <a:ext cx="1855350" cy="3023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Locate(Yellow)</a:t>
              </a:r>
            </a:p>
          </p:txBody>
        </p:sp>
        <p:pic>
          <p:nvPicPr>
            <p:cNvPr id="29" name="Picture 28" descr="Icon&#10;&#10;Description automatically generated">
              <a:extLst>
                <a:ext uri="{FF2B5EF4-FFF2-40B4-BE49-F238E27FC236}">
                  <a16:creationId xmlns:a16="http://schemas.microsoft.com/office/drawing/2014/main" id="{1C9F3518-F499-B141-BA63-23B154849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134" y="5061487"/>
              <a:ext cx="706146" cy="706146"/>
            </a:xfrm>
            <a:prstGeom prst="rect">
              <a:avLst/>
            </a:prstGeom>
          </p:spPr>
        </p:pic>
        <p:pic>
          <p:nvPicPr>
            <p:cNvPr id="33" name="Picture 32" descr="Icon&#10;&#10;Description automatically generated">
              <a:extLst>
                <a:ext uri="{FF2B5EF4-FFF2-40B4-BE49-F238E27FC236}">
                  <a16:creationId xmlns:a16="http://schemas.microsoft.com/office/drawing/2014/main" id="{85C77ABA-D0E7-6047-9FD7-6D76064DD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796" y="5061487"/>
              <a:ext cx="706146" cy="706146"/>
            </a:xfrm>
            <a:prstGeom prst="rect">
              <a:avLst/>
            </a:prstGeom>
          </p:spPr>
        </p:pic>
        <p:sp>
          <p:nvSpPr>
            <p:cNvPr id="34" name="Oval 33">
              <a:extLst>
                <a:ext uri="{FF2B5EF4-FFF2-40B4-BE49-F238E27FC236}">
                  <a16:creationId xmlns:a16="http://schemas.microsoft.com/office/drawing/2014/main" id="{B2CE4C95-E21A-9B4B-BB64-D3A7155E1F5D}"/>
                </a:ext>
              </a:extLst>
            </p:cNvPr>
            <p:cNvSpPr/>
            <p:nvPr/>
          </p:nvSpPr>
          <p:spPr>
            <a:xfrm>
              <a:off x="7170378" y="5112246"/>
              <a:ext cx="353073" cy="36933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6" name="Picture 8" descr="KEEPCourse">
              <a:extLst>
                <a:ext uri="{FF2B5EF4-FFF2-40B4-BE49-F238E27FC236}">
                  <a16:creationId xmlns:a16="http://schemas.microsoft.com/office/drawing/2014/main" id="{43144992-DD16-AB49-B19B-7B4DA996AE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027" t="20356" r="6573" b="18682"/>
            <a:stretch/>
          </p:blipFill>
          <p:spPr bwMode="auto">
            <a:xfrm>
              <a:off x="4937515" y="5006555"/>
              <a:ext cx="1091101" cy="992471"/>
            </a:xfrm>
            <a:prstGeom prst="rect">
              <a:avLst/>
            </a:prstGeom>
            <a:noFill/>
            <a:extLst>
              <a:ext uri="{909E8E84-426E-40DD-AFC4-6F175D3DCCD1}">
                <a14:hiddenFill xmlns:a14="http://schemas.microsoft.com/office/drawing/2010/main">
                  <a:solidFill>
                    <a:srgbClr val="FFFFFF"/>
                  </a:solidFill>
                </a14:hiddenFill>
              </a:ext>
            </a:extLst>
          </p:spPr>
        </p:pic>
        <p:sp>
          <p:nvSpPr>
            <p:cNvPr id="40" name="Right Arrow 39">
              <a:extLst>
                <a:ext uri="{FF2B5EF4-FFF2-40B4-BE49-F238E27FC236}">
                  <a16:creationId xmlns:a16="http://schemas.microsoft.com/office/drawing/2014/main" id="{0BD22579-8589-4347-A8C1-3BF521BD5F0B}"/>
                </a:ext>
              </a:extLst>
            </p:cNvPr>
            <p:cNvSpPr/>
            <p:nvPr/>
          </p:nvSpPr>
          <p:spPr>
            <a:xfrm>
              <a:off x="4150231" y="5301009"/>
              <a:ext cx="483704" cy="2308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Right Arrow 40">
              <a:extLst>
                <a:ext uri="{FF2B5EF4-FFF2-40B4-BE49-F238E27FC236}">
                  <a16:creationId xmlns:a16="http://schemas.microsoft.com/office/drawing/2014/main" id="{F4A75A1C-4637-B34F-9779-3342FA79132C}"/>
                </a:ext>
              </a:extLst>
            </p:cNvPr>
            <p:cNvSpPr/>
            <p:nvPr/>
          </p:nvSpPr>
          <p:spPr>
            <a:xfrm>
              <a:off x="6278055" y="5289778"/>
              <a:ext cx="483704" cy="2308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3" name="Straight Connector 52">
              <a:extLst>
                <a:ext uri="{FF2B5EF4-FFF2-40B4-BE49-F238E27FC236}">
                  <a16:creationId xmlns:a16="http://schemas.microsoft.com/office/drawing/2014/main" id="{57D83567-CD40-AA43-9D2B-C61A018ADDCE}"/>
                </a:ext>
              </a:extLst>
            </p:cNvPr>
            <p:cNvCxnSpPr>
              <a:cxnSpLocks/>
            </p:cNvCxnSpPr>
            <p:nvPr/>
          </p:nvCxnSpPr>
          <p:spPr>
            <a:xfrm>
              <a:off x="624418" y="5992094"/>
              <a:ext cx="7535329" cy="0"/>
            </a:xfrm>
            <a:prstGeom prst="line">
              <a:avLst/>
            </a:prstGeom>
            <a:ln>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B1D81A0-9B2E-3F42-B222-251D6316E1B9}"/>
                    </a:ext>
                  </a:extLst>
                </p:cNvPr>
                <p:cNvSpPr txBox="1"/>
                <p:nvPr/>
              </p:nvSpPr>
              <p:spPr>
                <a:xfrm>
                  <a:off x="4102232" y="4979016"/>
                  <a:ext cx="5768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5B1D81A0-9B2E-3F42-B222-251D6316E1B9}"/>
                    </a:ext>
                  </a:extLst>
                </p:cNvPr>
                <p:cNvSpPr txBox="1">
                  <a:spLocks noRot="1" noChangeAspect="1" noMove="1" noResize="1" noEditPoints="1" noAdjustHandles="1" noChangeArrowheads="1" noChangeShapeType="1" noTextEdit="1"/>
                </p:cNvSpPr>
                <p:nvPr/>
              </p:nvSpPr>
              <p:spPr>
                <a:xfrm>
                  <a:off x="4102232" y="4979016"/>
                  <a:ext cx="576825" cy="276999"/>
                </a:xfrm>
                <a:prstGeom prst="rect">
                  <a:avLst/>
                </a:prstGeom>
                <a:blipFill>
                  <a:blip r:embed="rId8"/>
                  <a:stretch>
                    <a:fillRect l="-15217" t="-4545" r="-13043" b="-36364"/>
                  </a:stretch>
                </a:blipFill>
              </p:spPr>
              <p:txBody>
                <a:bodyPr/>
                <a:lstStyle/>
                <a:p>
                  <a:r>
                    <a:rPr lang="en-US">
                      <a:noFill/>
                    </a:rPr>
                    <a:t> </a:t>
                  </a:r>
                </a:p>
              </p:txBody>
            </p:sp>
          </mc:Fallback>
        </mc:AlternateContent>
      </p:grpSp>
      <p:sp>
        <p:nvSpPr>
          <p:cNvPr id="44" name="TextBox 43">
            <a:extLst>
              <a:ext uri="{FF2B5EF4-FFF2-40B4-BE49-F238E27FC236}">
                <a16:creationId xmlns:a16="http://schemas.microsoft.com/office/drawing/2014/main" id="{1E8F0141-AFB4-504B-9234-21F87E200024}"/>
              </a:ext>
            </a:extLst>
          </p:cNvPr>
          <p:cNvSpPr txBox="1"/>
          <p:nvPr/>
        </p:nvSpPr>
        <p:spPr>
          <a:xfrm>
            <a:off x="2741415" y="914906"/>
            <a:ext cx="2864887" cy="461665"/>
          </a:xfrm>
          <a:prstGeom prst="rect">
            <a:avLst/>
          </a:prstGeom>
          <a:noFill/>
        </p:spPr>
        <p:txBody>
          <a:bodyPr wrap="none" rtlCol="0">
            <a:spAutoFit/>
          </a:bodyPr>
          <a:lstStyle/>
          <a:p>
            <a:r>
              <a:rPr lang="en-US" sz="2400" i="1" dirty="0"/>
              <a:t>Function Inventory</a:t>
            </a:r>
          </a:p>
        </p:txBody>
      </p:sp>
    </p:spTree>
    <p:extLst>
      <p:ext uri="{BB962C8B-B14F-4D97-AF65-F5344CB8AC3E}">
        <p14:creationId xmlns:p14="http://schemas.microsoft.com/office/powerpoint/2010/main" val="229754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FCAFB3-2EAD-A347-8E01-CE20F2A29D5A}"/>
              </a:ext>
            </a:extLst>
          </p:cNvPr>
          <p:cNvSpPr>
            <a:spLocks noGrp="1"/>
          </p:cNvSpPr>
          <p:nvPr>
            <p:ph type="sldNum" sz="quarter" idx="12"/>
          </p:nvPr>
        </p:nvSpPr>
        <p:spPr/>
        <p:txBody>
          <a:bodyPr/>
          <a:lstStyle/>
          <a:p>
            <a:fld id="{4FAB73BC-B049-4115-A692-8D63A059BFB8}" type="slidenum">
              <a:rPr lang="en-US" smtClean="0"/>
              <a:t>24</a:t>
            </a:fld>
            <a:endParaRPr lang="en-US"/>
          </a:p>
        </p:txBody>
      </p:sp>
      <p:sp>
        <p:nvSpPr>
          <p:cNvPr id="3" name="Title 2">
            <a:extLst>
              <a:ext uri="{FF2B5EF4-FFF2-40B4-BE49-F238E27FC236}">
                <a16:creationId xmlns:a16="http://schemas.microsoft.com/office/drawing/2014/main" id="{096EE91B-0E63-F749-86FD-28F3AF7ED045}"/>
              </a:ext>
            </a:extLst>
          </p:cNvPr>
          <p:cNvSpPr>
            <a:spLocks noGrp="1"/>
          </p:cNvSpPr>
          <p:nvPr>
            <p:ph type="title"/>
          </p:nvPr>
        </p:nvSpPr>
        <p:spPr/>
        <p:txBody>
          <a:bodyPr/>
          <a:lstStyle/>
          <a:p>
            <a:r>
              <a:rPr lang="en-US" dirty="0"/>
              <a:t>Background: Neural Module Networks</a:t>
            </a:r>
          </a:p>
        </p:txBody>
      </p:sp>
      <p:sp>
        <p:nvSpPr>
          <p:cNvPr id="119" name="Rectangle 118">
            <a:extLst>
              <a:ext uri="{FF2B5EF4-FFF2-40B4-BE49-F238E27FC236}">
                <a16:creationId xmlns:a16="http://schemas.microsoft.com/office/drawing/2014/main" id="{072DAA9E-EAF9-8A45-86BD-C97BF8045093}"/>
              </a:ext>
            </a:extLst>
          </p:cNvPr>
          <p:cNvSpPr/>
          <p:nvPr/>
        </p:nvSpPr>
        <p:spPr>
          <a:xfrm>
            <a:off x="1279847" y="1193847"/>
            <a:ext cx="811530" cy="2286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Q1</a:t>
            </a:r>
          </a:p>
        </p:txBody>
      </p:sp>
      <p:sp>
        <p:nvSpPr>
          <p:cNvPr id="120" name="Rectangle 119">
            <a:extLst>
              <a:ext uri="{FF2B5EF4-FFF2-40B4-BE49-F238E27FC236}">
                <a16:creationId xmlns:a16="http://schemas.microsoft.com/office/drawing/2014/main" id="{40BD8445-F9D0-204C-81A3-EC9A451BD7BA}"/>
              </a:ext>
            </a:extLst>
          </p:cNvPr>
          <p:cNvSpPr/>
          <p:nvPr/>
        </p:nvSpPr>
        <p:spPr>
          <a:xfrm>
            <a:off x="3087409" y="1193847"/>
            <a:ext cx="811530" cy="2286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Q2</a:t>
            </a:r>
          </a:p>
        </p:txBody>
      </p:sp>
      <p:sp>
        <p:nvSpPr>
          <p:cNvPr id="121" name="Rectangle 120">
            <a:extLst>
              <a:ext uri="{FF2B5EF4-FFF2-40B4-BE49-F238E27FC236}">
                <a16:creationId xmlns:a16="http://schemas.microsoft.com/office/drawing/2014/main" id="{F21AA952-A6CE-EC45-9BEB-F0DA8E07B7B3}"/>
              </a:ext>
            </a:extLst>
          </p:cNvPr>
          <p:cNvSpPr/>
          <p:nvPr/>
        </p:nvSpPr>
        <p:spPr>
          <a:xfrm>
            <a:off x="4699899" y="1193847"/>
            <a:ext cx="811530" cy="2286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Q3</a:t>
            </a:r>
          </a:p>
        </p:txBody>
      </p:sp>
      <p:sp>
        <p:nvSpPr>
          <p:cNvPr id="122" name="Rectangle 121">
            <a:extLst>
              <a:ext uri="{FF2B5EF4-FFF2-40B4-BE49-F238E27FC236}">
                <a16:creationId xmlns:a16="http://schemas.microsoft.com/office/drawing/2014/main" id="{7413E499-592E-014C-A3FF-56E1C563A8CB}"/>
              </a:ext>
            </a:extLst>
          </p:cNvPr>
          <p:cNvSpPr/>
          <p:nvPr/>
        </p:nvSpPr>
        <p:spPr>
          <a:xfrm>
            <a:off x="6409926" y="1185143"/>
            <a:ext cx="811530" cy="2286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Qn</a:t>
            </a:r>
            <a:endParaRPr lang="en-US" sz="1600" dirty="0">
              <a:solidFill>
                <a:schemeClr val="tx1"/>
              </a:solidFill>
            </a:endParaRPr>
          </a:p>
        </p:txBody>
      </p:sp>
      <p:sp>
        <p:nvSpPr>
          <p:cNvPr id="139" name="Rectangle 138">
            <a:extLst>
              <a:ext uri="{FF2B5EF4-FFF2-40B4-BE49-F238E27FC236}">
                <a16:creationId xmlns:a16="http://schemas.microsoft.com/office/drawing/2014/main" id="{47733C9B-0812-6C42-9425-5F7A1872099E}"/>
              </a:ext>
            </a:extLst>
          </p:cNvPr>
          <p:cNvSpPr/>
          <p:nvPr/>
        </p:nvSpPr>
        <p:spPr>
          <a:xfrm>
            <a:off x="2848293" y="1906990"/>
            <a:ext cx="2671762" cy="30709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Parser</a:t>
            </a:r>
          </a:p>
        </p:txBody>
      </p:sp>
      <p:grpSp>
        <p:nvGrpSpPr>
          <p:cNvPr id="4" name="Group 3">
            <a:extLst>
              <a:ext uri="{FF2B5EF4-FFF2-40B4-BE49-F238E27FC236}">
                <a16:creationId xmlns:a16="http://schemas.microsoft.com/office/drawing/2014/main" id="{9028D17B-A055-B04F-A161-1B48CBB4DDB9}"/>
              </a:ext>
            </a:extLst>
          </p:cNvPr>
          <p:cNvGrpSpPr/>
          <p:nvPr/>
        </p:nvGrpSpPr>
        <p:grpSpPr>
          <a:xfrm>
            <a:off x="854010" y="2693479"/>
            <a:ext cx="1789422" cy="2557463"/>
            <a:chOff x="724736" y="1982696"/>
            <a:chExt cx="1789422" cy="2557463"/>
          </a:xfrm>
        </p:grpSpPr>
        <p:pic>
          <p:nvPicPr>
            <p:cNvPr id="13" name="Picture 12" descr="Icon&#10;&#10;Description automatically generated">
              <a:extLst>
                <a:ext uri="{FF2B5EF4-FFF2-40B4-BE49-F238E27FC236}">
                  <a16:creationId xmlns:a16="http://schemas.microsoft.com/office/drawing/2014/main" id="{4B318BCE-DCC0-ED4D-B6F9-B152F3F76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4" y="3712609"/>
              <a:ext cx="637616" cy="637616"/>
            </a:xfrm>
            <a:prstGeom prst="rect">
              <a:avLst/>
            </a:prstGeom>
          </p:spPr>
        </p:pic>
        <p:sp>
          <p:nvSpPr>
            <p:cNvPr id="154" name="Rectangle 153">
              <a:extLst>
                <a:ext uri="{FF2B5EF4-FFF2-40B4-BE49-F238E27FC236}">
                  <a16:creationId xmlns:a16="http://schemas.microsoft.com/office/drawing/2014/main" id="{4C3B4953-19CA-A842-A8CF-F63F75738BAB}"/>
                </a:ext>
              </a:extLst>
            </p:cNvPr>
            <p:cNvSpPr/>
            <p:nvPr/>
          </p:nvSpPr>
          <p:spPr>
            <a:xfrm>
              <a:off x="848087" y="3322195"/>
              <a:ext cx="582258" cy="22974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Move</a:t>
              </a:r>
            </a:p>
            <a:p>
              <a:pPr algn="ctr"/>
              <a:r>
                <a:rPr lang="en-US" sz="800" dirty="0">
                  <a:solidFill>
                    <a:schemeClr val="tx1"/>
                  </a:solidFill>
                </a:rPr>
                <a:t>(Right)</a:t>
              </a:r>
            </a:p>
          </p:txBody>
        </p:sp>
        <p:sp>
          <p:nvSpPr>
            <p:cNvPr id="155" name="Rectangle 154">
              <a:extLst>
                <a:ext uri="{FF2B5EF4-FFF2-40B4-BE49-F238E27FC236}">
                  <a16:creationId xmlns:a16="http://schemas.microsoft.com/office/drawing/2014/main" id="{6C3B95F7-D7D2-7B43-A6AD-5AA95C38F54B}"/>
                </a:ext>
              </a:extLst>
            </p:cNvPr>
            <p:cNvSpPr/>
            <p:nvPr/>
          </p:nvSpPr>
          <p:spPr>
            <a:xfrm>
              <a:off x="1742633" y="3322195"/>
              <a:ext cx="582258" cy="2297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Locate</a:t>
              </a:r>
            </a:p>
            <a:p>
              <a:pPr algn="ctr"/>
              <a:r>
                <a:rPr lang="en-US" sz="800" dirty="0">
                  <a:solidFill>
                    <a:schemeClr val="tx1"/>
                  </a:solidFill>
                </a:rPr>
                <a:t>(Yellow)</a:t>
              </a:r>
            </a:p>
          </p:txBody>
        </p:sp>
        <p:sp>
          <p:nvSpPr>
            <p:cNvPr id="156" name="Rectangle 155">
              <a:extLst>
                <a:ext uri="{FF2B5EF4-FFF2-40B4-BE49-F238E27FC236}">
                  <a16:creationId xmlns:a16="http://schemas.microsoft.com/office/drawing/2014/main" id="{0F7A224C-B9C5-DC4E-A24B-EF47D5A19514}"/>
                </a:ext>
              </a:extLst>
            </p:cNvPr>
            <p:cNvSpPr/>
            <p:nvPr/>
          </p:nvSpPr>
          <p:spPr>
            <a:xfrm>
              <a:off x="1742633" y="2869773"/>
              <a:ext cx="582258" cy="22974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Move</a:t>
              </a:r>
            </a:p>
            <a:p>
              <a:pPr algn="ctr"/>
              <a:r>
                <a:rPr lang="en-US" sz="800" dirty="0">
                  <a:solidFill>
                    <a:schemeClr val="tx1"/>
                  </a:solidFill>
                </a:rPr>
                <a:t>(Left)</a:t>
              </a:r>
            </a:p>
          </p:txBody>
        </p:sp>
        <p:sp>
          <p:nvSpPr>
            <p:cNvPr id="157" name="Rectangle 156">
              <a:extLst>
                <a:ext uri="{FF2B5EF4-FFF2-40B4-BE49-F238E27FC236}">
                  <a16:creationId xmlns:a16="http://schemas.microsoft.com/office/drawing/2014/main" id="{D5ABEBD0-6636-7D48-B008-53F291601C48}"/>
                </a:ext>
              </a:extLst>
            </p:cNvPr>
            <p:cNvSpPr/>
            <p:nvPr/>
          </p:nvSpPr>
          <p:spPr>
            <a:xfrm>
              <a:off x="1262573" y="2307466"/>
              <a:ext cx="582258" cy="22974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Move</a:t>
              </a:r>
            </a:p>
            <a:p>
              <a:pPr algn="ctr"/>
              <a:r>
                <a:rPr lang="en-US" sz="800" dirty="0">
                  <a:solidFill>
                    <a:schemeClr val="tx1"/>
                  </a:solidFill>
                </a:rPr>
                <a:t>(Right)</a:t>
              </a:r>
            </a:p>
          </p:txBody>
        </p:sp>
        <p:cxnSp>
          <p:nvCxnSpPr>
            <p:cNvPr id="158" name="Straight Arrow Connector 157">
              <a:extLst>
                <a:ext uri="{FF2B5EF4-FFF2-40B4-BE49-F238E27FC236}">
                  <a16:creationId xmlns:a16="http://schemas.microsoft.com/office/drawing/2014/main" id="{34208F88-EEF1-4248-BB20-6A599E87F62F}"/>
                </a:ext>
              </a:extLst>
            </p:cNvPr>
            <p:cNvCxnSpPr>
              <a:cxnSpLocks/>
              <a:stCxn id="154" idx="0"/>
              <a:endCxn id="157" idx="2"/>
            </p:cNvCxnSpPr>
            <p:nvPr/>
          </p:nvCxnSpPr>
          <p:spPr>
            <a:xfrm flipV="1">
              <a:off x="1139216" y="2537214"/>
              <a:ext cx="414486" cy="784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1" name="Straight Arrow Connector 160">
              <a:extLst>
                <a:ext uri="{FF2B5EF4-FFF2-40B4-BE49-F238E27FC236}">
                  <a16:creationId xmlns:a16="http://schemas.microsoft.com/office/drawing/2014/main" id="{DE4FD8E6-4033-C447-BC07-3222F18C8A31}"/>
                </a:ext>
              </a:extLst>
            </p:cNvPr>
            <p:cNvCxnSpPr>
              <a:cxnSpLocks/>
              <a:stCxn id="155" idx="0"/>
              <a:endCxn id="156" idx="2"/>
            </p:cNvCxnSpPr>
            <p:nvPr/>
          </p:nvCxnSpPr>
          <p:spPr>
            <a:xfrm flipV="1">
              <a:off x="2033762" y="3099521"/>
              <a:ext cx="0" cy="222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46D52442-8527-AE41-ADAA-9F30C3096DAB}"/>
                </a:ext>
              </a:extLst>
            </p:cNvPr>
            <p:cNvCxnSpPr>
              <a:cxnSpLocks/>
              <a:stCxn id="156" idx="0"/>
              <a:endCxn id="157" idx="2"/>
            </p:cNvCxnSpPr>
            <p:nvPr/>
          </p:nvCxnSpPr>
          <p:spPr>
            <a:xfrm flipH="1" flipV="1">
              <a:off x="1553702" y="2537214"/>
              <a:ext cx="480060" cy="3325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0" name="Process 209">
              <a:extLst>
                <a:ext uri="{FF2B5EF4-FFF2-40B4-BE49-F238E27FC236}">
                  <a16:creationId xmlns:a16="http://schemas.microsoft.com/office/drawing/2014/main" id="{93DB383D-9073-AC4A-A2DF-7B54D84D4459}"/>
                </a:ext>
              </a:extLst>
            </p:cNvPr>
            <p:cNvSpPr/>
            <p:nvPr/>
          </p:nvSpPr>
          <p:spPr>
            <a:xfrm>
              <a:off x="724736" y="1982696"/>
              <a:ext cx="1789422" cy="2557463"/>
            </a:xfrm>
            <a:prstGeom prst="flowChartProcess">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grpSp>
        <p:nvGrpSpPr>
          <p:cNvPr id="5" name="Group 4">
            <a:extLst>
              <a:ext uri="{FF2B5EF4-FFF2-40B4-BE49-F238E27FC236}">
                <a16:creationId xmlns:a16="http://schemas.microsoft.com/office/drawing/2014/main" id="{9ADD38BE-0F8D-DB4E-B578-E4B5BC9EEE14}"/>
              </a:ext>
            </a:extLst>
          </p:cNvPr>
          <p:cNvGrpSpPr/>
          <p:nvPr/>
        </p:nvGrpSpPr>
        <p:grpSpPr>
          <a:xfrm>
            <a:off x="2711326" y="2696750"/>
            <a:ext cx="1685859" cy="2557463"/>
            <a:chOff x="2582052" y="1985967"/>
            <a:chExt cx="1685859" cy="2557463"/>
          </a:xfrm>
        </p:grpSpPr>
        <p:sp>
          <p:nvSpPr>
            <p:cNvPr id="167" name="Rectangle 166">
              <a:extLst>
                <a:ext uri="{FF2B5EF4-FFF2-40B4-BE49-F238E27FC236}">
                  <a16:creationId xmlns:a16="http://schemas.microsoft.com/office/drawing/2014/main" id="{0486F07A-9EE0-6543-A942-B91F7D790D37}"/>
                </a:ext>
              </a:extLst>
            </p:cNvPr>
            <p:cNvSpPr/>
            <p:nvPr/>
          </p:nvSpPr>
          <p:spPr>
            <a:xfrm>
              <a:off x="2640895" y="3322195"/>
              <a:ext cx="705615" cy="22974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dirty="0">
                  <a:solidFill>
                    <a:prstClr val="black"/>
                  </a:solidFill>
                </a:rPr>
                <a:t>Compare</a:t>
              </a:r>
            </a:p>
          </p:txBody>
        </p:sp>
        <p:sp>
          <p:nvSpPr>
            <p:cNvPr id="168" name="Rectangle 167">
              <a:extLst>
                <a:ext uri="{FF2B5EF4-FFF2-40B4-BE49-F238E27FC236}">
                  <a16:creationId xmlns:a16="http://schemas.microsoft.com/office/drawing/2014/main" id="{31BCA5F0-79BE-7E49-A1A6-547B50B1932F}"/>
                </a:ext>
              </a:extLst>
            </p:cNvPr>
            <p:cNvSpPr/>
            <p:nvPr/>
          </p:nvSpPr>
          <p:spPr>
            <a:xfrm>
              <a:off x="3535442" y="3322195"/>
              <a:ext cx="582258" cy="229748"/>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dirty="0">
                  <a:solidFill>
                    <a:prstClr val="black"/>
                  </a:solidFill>
                </a:rPr>
                <a:t>Filter</a:t>
              </a:r>
            </a:p>
            <a:p>
              <a:pPr lvl="0" algn="ctr"/>
              <a:r>
                <a:rPr lang="en-US" sz="800" dirty="0">
                  <a:solidFill>
                    <a:prstClr val="black"/>
                  </a:solidFill>
                </a:rPr>
                <a:t>(Yellow)</a:t>
              </a:r>
            </a:p>
          </p:txBody>
        </p:sp>
        <p:sp>
          <p:nvSpPr>
            <p:cNvPr id="169" name="Rectangle 168">
              <a:extLst>
                <a:ext uri="{FF2B5EF4-FFF2-40B4-BE49-F238E27FC236}">
                  <a16:creationId xmlns:a16="http://schemas.microsoft.com/office/drawing/2014/main" id="{FD9812A1-2B7F-2E43-BCE9-CE86838A328A}"/>
                </a:ext>
              </a:extLst>
            </p:cNvPr>
            <p:cNvSpPr/>
            <p:nvPr/>
          </p:nvSpPr>
          <p:spPr>
            <a:xfrm>
              <a:off x="3055382" y="2841210"/>
              <a:ext cx="582258" cy="22974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dirty="0">
                  <a:solidFill>
                    <a:prstClr val="black"/>
                  </a:solidFill>
                </a:rPr>
                <a:t>Color</a:t>
              </a:r>
            </a:p>
          </p:txBody>
        </p:sp>
        <p:sp>
          <p:nvSpPr>
            <p:cNvPr id="170" name="Rectangle 169">
              <a:extLst>
                <a:ext uri="{FF2B5EF4-FFF2-40B4-BE49-F238E27FC236}">
                  <a16:creationId xmlns:a16="http://schemas.microsoft.com/office/drawing/2014/main" id="{A105CDBF-2D16-BE4D-86F5-9B0B255C6768}"/>
                </a:ext>
              </a:extLst>
            </p:cNvPr>
            <p:cNvSpPr/>
            <p:nvPr/>
          </p:nvSpPr>
          <p:spPr>
            <a:xfrm>
              <a:off x="3055382" y="2307466"/>
              <a:ext cx="582258" cy="2297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dirty="0">
                  <a:solidFill>
                    <a:prstClr val="black"/>
                  </a:solidFill>
                </a:rPr>
                <a:t>Locate</a:t>
              </a:r>
            </a:p>
            <a:p>
              <a:pPr lvl="0" algn="ctr"/>
              <a:r>
                <a:rPr lang="en-US" sz="800" dirty="0">
                  <a:solidFill>
                    <a:prstClr val="black"/>
                  </a:solidFill>
                </a:rPr>
                <a:t>(Yellow)</a:t>
              </a:r>
            </a:p>
          </p:txBody>
        </p:sp>
        <p:cxnSp>
          <p:nvCxnSpPr>
            <p:cNvPr id="171" name="Straight Arrow Connector 170">
              <a:extLst>
                <a:ext uri="{FF2B5EF4-FFF2-40B4-BE49-F238E27FC236}">
                  <a16:creationId xmlns:a16="http://schemas.microsoft.com/office/drawing/2014/main" id="{E7521668-FC28-384B-9CE4-FD0A3D449AC0}"/>
                </a:ext>
              </a:extLst>
            </p:cNvPr>
            <p:cNvCxnSpPr>
              <a:cxnSpLocks/>
              <a:stCxn id="167" idx="0"/>
              <a:endCxn id="169" idx="2"/>
            </p:cNvCxnSpPr>
            <p:nvPr/>
          </p:nvCxnSpPr>
          <p:spPr>
            <a:xfrm flipV="1">
              <a:off x="2993703" y="3070958"/>
              <a:ext cx="352808" cy="251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9A9D1AB1-5668-CB45-92D5-7C27A58D7AD7}"/>
                </a:ext>
              </a:extLst>
            </p:cNvPr>
            <p:cNvCxnSpPr>
              <a:cxnSpLocks/>
              <a:stCxn id="168" idx="0"/>
              <a:endCxn id="169" idx="2"/>
            </p:cNvCxnSpPr>
            <p:nvPr/>
          </p:nvCxnSpPr>
          <p:spPr>
            <a:xfrm flipH="1" flipV="1">
              <a:off x="3346511" y="3070958"/>
              <a:ext cx="480060" cy="251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3" name="Straight Arrow Connector 172">
              <a:extLst>
                <a:ext uri="{FF2B5EF4-FFF2-40B4-BE49-F238E27FC236}">
                  <a16:creationId xmlns:a16="http://schemas.microsoft.com/office/drawing/2014/main" id="{1177E57B-0817-6243-877C-9EB6EBA3BD29}"/>
                </a:ext>
              </a:extLst>
            </p:cNvPr>
            <p:cNvCxnSpPr>
              <a:cxnSpLocks/>
              <a:stCxn id="169" idx="0"/>
              <a:endCxn id="170" idx="2"/>
            </p:cNvCxnSpPr>
            <p:nvPr/>
          </p:nvCxnSpPr>
          <p:spPr>
            <a:xfrm flipV="1">
              <a:off x="3346511" y="2537214"/>
              <a:ext cx="0" cy="3039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8" name="Picture 177" descr="Icon&#10;&#10;Description automatically generated">
              <a:extLst>
                <a:ext uri="{FF2B5EF4-FFF2-40B4-BE49-F238E27FC236}">
                  <a16:creationId xmlns:a16="http://schemas.microsoft.com/office/drawing/2014/main" id="{99080A5C-3BB2-3642-BEC1-4F83C443A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176" y="3712609"/>
              <a:ext cx="637616" cy="637616"/>
            </a:xfrm>
            <a:prstGeom prst="rect">
              <a:avLst/>
            </a:prstGeom>
          </p:spPr>
        </p:pic>
        <p:sp>
          <p:nvSpPr>
            <p:cNvPr id="212" name="Process 211">
              <a:extLst>
                <a:ext uri="{FF2B5EF4-FFF2-40B4-BE49-F238E27FC236}">
                  <a16:creationId xmlns:a16="http://schemas.microsoft.com/office/drawing/2014/main" id="{7B6F6D3F-D6B1-7747-9139-0892EAB7E415}"/>
                </a:ext>
              </a:extLst>
            </p:cNvPr>
            <p:cNvSpPr/>
            <p:nvPr/>
          </p:nvSpPr>
          <p:spPr>
            <a:xfrm>
              <a:off x="2582052" y="1985967"/>
              <a:ext cx="1685859" cy="2557463"/>
            </a:xfrm>
            <a:prstGeom prst="flowChartProcess">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grpSp>
        <p:nvGrpSpPr>
          <p:cNvPr id="6" name="Group 5">
            <a:extLst>
              <a:ext uri="{FF2B5EF4-FFF2-40B4-BE49-F238E27FC236}">
                <a16:creationId xmlns:a16="http://schemas.microsoft.com/office/drawing/2014/main" id="{8B433D55-8F79-094F-9A2E-684592C27F26}"/>
              </a:ext>
            </a:extLst>
          </p:cNvPr>
          <p:cNvGrpSpPr/>
          <p:nvPr/>
        </p:nvGrpSpPr>
        <p:grpSpPr>
          <a:xfrm>
            <a:off x="4458758" y="2693478"/>
            <a:ext cx="1484773" cy="2557463"/>
            <a:chOff x="4329484" y="1982695"/>
            <a:chExt cx="1484773" cy="2557463"/>
          </a:xfrm>
        </p:grpSpPr>
        <p:sp>
          <p:nvSpPr>
            <p:cNvPr id="179" name="Rectangle 178">
              <a:extLst>
                <a:ext uri="{FF2B5EF4-FFF2-40B4-BE49-F238E27FC236}">
                  <a16:creationId xmlns:a16="http://schemas.microsoft.com/office/drawing/2014/main" id="{333FEFAF-2753-2E45-9473-744B0DF95035}"/>
                </a:ext>
              </a:extLst>
            </p:cNvPr>
            <p:cNvSpPr/>
            <p:nvPr/>
          </p:nvSpPr>
          <p:spPr>
            <a:xfrm>
              <a:off x="4776354" y="3322311"/>
              <a:ext cx="582258" cy="2297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dirty="0">
                  <a:solidFill>
                    <a:prstClr val="black"/>
                  </a:solidFill>
                </a:rPr>
                <a:t>Locate</a:t>
              </a:r>
            </a:p>
            <a:p>
              <a:pPr lvl="0" algn="ctr"/>
              <a:r>
                <a:rPr lang="en-US" sz="800" dirty="0">
                  <a:solidFill>
                    <a:prstClr val="black"/>
                  </a:solidFill>
                </a:rPr>
                <a:t>(Yellow)</a:t>
              </a:r>
            </a:p>
          </p:txBody>
        </p:sp>
        <p:sp>
          <p:nvSpPr>
            <p:cNvPr id="180" name="Rectangle 179">
              <a:extLst>
                <a:ext uri="{FF2B5EF4-FFF2-40B4-BE49-F238E27FC236}">
                  <a16:creationId xmlns:a16="http://schemas.microsoft.com/office/drawing/2014/main" id="{E6F66A5C-9F53-7F46-ADB2-A604BEDBCCBA}"/>
                </a:ext>
              </a:extLst>
            </p:cNvPr>
            <p:cNvSpPr/>
            <p:nvPr/>
          </p:nvSpPr>
          <p:spPr>
            <a:xfrm>
              <a:off x="4771124" y="2343489"/>
              <a:ext cx="582258" cy="22974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dirty="0">
                  <a:solidFill>
                    <a:prstClr val="black"/>
                  </a:solidFill>
                </a:rPr>
                <a:t>Color</a:t>
              </a:r>
            </a:p>
          </p:txBody>
        </p:sp>
        <p:cxnSp>
          <p:nvCxnSpPr>
            <p:cNvPr id="181" name="Straight Arrow Connector 180">
              <a:extLst>
                <a:ext uri="{FF2B5EF4-FFF2-40B4-BE49-F238E27FC236}">
                  <a16:creationId xmlns:a16="http://schemas.microsoft.com/office/drawing/2014/main" id="{92F5E459-5ED9-D24C-9F3F-B8EC1763512A}"/>
                </a:ext>
              </a:extLst>
            </p:cNvPr>
            <p:cNvCxnSpPr>
              <a:cxnSpLocks/>
              <a:stCxn id="179" idx="0"/>
              <a:endCxn id="183" idx="2"/>
            </p:cNvCxnSpPr>
            <p:nvPr/>
          </p:nvCxnSpPr>
          <p:spPr>
            <a:xfrm flipH="1" flipV="1">
              <a:off x="5062253" y="3062614"/>
              <a:ext cx="5230" cy="259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3" name="Rectangle 182">
              <a:extLst>
                <a:ext uri="{FF2B5EF4-FFF2-40B4-BE49-F238E27FC236}">
                  <a16:creationId xmlns:a16="http://schemas.microsoft.com/office/drawing/2014/main" id="{6EB2F968-2E76-8B4B-A139-8853DED5BF86}"/>
                </a:ext>
              </a:extLst>
            </p:cNvPr>
            <p:cNvSpPr/>
            <p:nvPr/>
          </p:nvSpPr>
          <p:spPr>
            <a:xfrm>
              <a:off x="4771124" y="2832866"/>
              <a:ext cx="582258" cy="229748"/>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dirty="0">
                  <a:solidFill>
                    <a:prstClr val="black"/>
                  </a:solidFill>
                </a:rPr>
                <a:t>Filter</a:t>
              </a:r>
            </a:p>
            <a:p>
              <a:pPr lvl="0" algn="ctr"/>
              <a:r>
                <a:rPr lang="en-US" sz="800" dirty="0">
                  <a:solidFill>
                    <a:prstClr val="black"/>
                  </a:solidFill>
                </a:rPr>
                <a:t>(Yellow)</a:t>
              </a:r>
            </a:p>
          </p:txBody>
        </p:sp>
        <p:cxnSp>
          <p:nvCxnSpPr>
            <p:cNvPr id="186" name="Straight Arrow Connector 185">
              <a:extLst>
                <a:ext uri="{FF2B5EF4-FFF2-40B4-BE49-F238E27FC236}">
                  <a16:creationId xmlns:a16="http://schemas.microsoft.com/office/drawing/2014/main" id="{7BDC6A98-A865-2C40-AB75-F96638AB537D}"/>
                </a:ext>
              </a:extLst>
            </p:cNvPr>
            <p:cNvCxnSpPr>
              <a:cxnSpLocks/>
              <a:stCxn id="183" idx="0"/>
              <a:endCxn id="180" idx="2"/>
            </p:cNvCxnSpPr>
            <p:nvPr/>
          </p:nvCxnSpPr>
          <p:spPr>
            <a:xfrm flipV="1">
              <a:off x="5062253" y="2573237"/>
              <a:ext cx="0" cy="259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8" name="Picture 207" descr="Icon&#10;&#10;Description automatically generated">
              <a:extLst>
                <a:ext uri="{FF2B5EF4-FFF2-40B4-BE49-F238E27FC236}">
                  <a16:creationId xmlns:a16="http://schemas.microsoft.com/office/drawing/2014/main" id="{B710CED5-9989-2B47-83FB-8876CCC3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296" y="3694976"/>
              <a:ext cx="637616" cy="637616"/>
            </a:xfrm>
            <a:prstGeom prst="rect">
              <a:avLst/>
            </a:prstGeom>
          </p:spPr>
        </p:pic>
        <p:sp>
          <p:nvSpPr>
            <p:cNvPr id="213" name="Process 212">
              <a:extLst>
                <a:ext uri="{FF2B5EF4-FFF2-40B4-BE49-F238E27FC236}">
                  <a16:creationId xmlns:a16="http://schemas.microsoft.com/office/drawing/2014/main" id="{E1B793BE-4D89-A345-A21E-F2254BFFE5B0}"/>
                </a:ext>
              </a:extLst>
            </p:cNvPr>
            <p:cNvSpPr/>
            <p:nvPr/>
          </p:nvSpPr>
          <p:spPr>
            <a:xfrm>
              <a:off x="4329484" y="1982695"/>
              <a:ext cx="1484773" cy="2557463"/>
            </a:xfrm>
            <a:prstGeom prst="flowChartProcess">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grpSp>
        <p:nvGrpSpPr>
          <p:cNvPr id="7" name="Group 6">
            <a:extLst>
              <a:ext uri="{FF2B5EF4-FFF2-40B4-BE49-F238E27FC236}">
                <a16:creationId xmlns:a16="http://schemas.microsoft.com/office/drawing/2014/main" id="{AA3DA2D8-BA0F-254B-853E-8DCDE47CC3A8}"/>
              </a:ext>
            </a:extLst>
          </p:cNvPr>
          <p:cNvGrpSpPr/>
          <p:nvPr/>
        </p:nvGrpSpPr>
        <p:grpSpPr>
          <a:xfrm>
            <a:off x="6005104" y="2693477"/>
            <a:ext cx="1798598" cy="2557463"/>
            <a:chOff x="5875830" y="1982694"/>
            <a:chExt cx="1798598" cy="2557463"/>
          </a:xfrm>
        </p:grpSpPr>
        <p:sp>
          <p:nvSpPr>
            <p:cNvPr id="189" name="Rectangle 188">
              <a:extLst>
                <a:ext uri="{FF2B5EF4-FFF2-40B4-BE49-F238E27FC236}">
                  <a16:creationId xmlns:a16="http://schemas.microsoft.com/office/drawing/2014/main" id="{741AC8D2-1AEF-9E49-8C4B-ADEBA898944D}"/>
                </a:ext>
              </a:extLst>
            </p:cNvPr>
            <p:cNvSpPr/>
            <p:nvPr/>
          </p:nvSpPr>
          <p:spPr>
            <a:xfrm>
              <a:off x="5977993" y="3324649"/>
              <a:ext cx="582258" cy="2297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dirty="0">
                  <a:solidFill>
                    <a:prstClr val="black"/>
                  </a:solidFill>
                </a:rPr>
                <a:t>Locate</a:t>
              </a:r>
            </a:p>
            <a:p>
              <a:pPr lvl="0" algn="ctr"/>
              <a:r>
                <a:rPr lang="en-US" sz="800" dirty="0">
                  <a:solidFill>
                    <a:prstClr val="black"/>
                  </a:solidFill>
                </a:rPr>
                <a:t>(Yellow)</a:t>
              </a:r>
            </a:p>
          </p:txBody>
        </p:sp>
        <p:sp>
          <p:nvSpPr>
            <p:cNvPr id="190" name="Rectangle 189">
              <a:extLst>
                <a:ext uri="{FF2B5EF4-FFF2-40B4-BE49-F238E27FC236}">
                  <a16:creationId xmlns:a16="http://schemas.microsoft.com/office/drawing/2014/main" id="{5434D044-CFBB-6744-A19B-B687645B7779}"/>
                </a:ext>
              </a:extLst>
            </p:cNvPr>
            <p:cNvSpPr/>
            <p:nvPr/>
          </p:nvSpPr>
          <p:spPr>
            <a:xfrm>
              <a:off x="6415679" y="2345827"/>
              <a:ext cx="582258" cy="229748"/>
            </a:xfrm>
            <a:prstGeom prst="rect">
              <a:avLst/>
            </a:prstGeom>
            <a:solidFill>
              <a:srgbClr val="FF85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Locate</a:t>
              </a:r>
            </a:p>
            <a:p>
              <a:pPr algn="ctr"/>
              <a:r>
                <a:rPr lang="en-US" sz="800" dirty="0">
                  <a:solidFill>
                    <a:schemeClr val="tx1"/>
                  </a:solidFill>
                </a:rPr>
                <a:t>(Yellow)</a:t>
              </a:r>
            </a:p>
          </p:txBody>
        </p:sp>
        <p:cxnSp>
          <p:nvCxnSpPr>
            <p:cNvPr id="191" name="Straight Arrow Connector 190">
              <a:extLst>
                <a:ext uri="{FF2B5EF4-FFF2-40B4-BE49-F238E27FC236}">
                  <a16:creationId xmlns:a16="http://schemas.microsoft.com/office/drawing/2014/main" id="{4AB64CE1-5223-344B-9AAD-8F7DBBD5F924}"/>
                </a:ext>
              </a:extLst>
            </p:cNvPr>
            <p:cNvCxnSpPr>
              <a:cxnSpLocks/>
              <a:stCxn id="189" idx="0"/>
              <a:endCxn id="203" idx="2"/>
            </p:cNvCxnSpPr>
            <p:nvPr/>
          </p:nvCxnSpPr>
          <p:spPr>
            <a:xfrm flipH="1" flipV="1">
              <a:off x="6267677" y="3062254"/>
              <a:ext cx="1445" cy="26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2" name="Rectangle 191">
              <a:extLst>
                <a:ext uri="{FF2B5EF4-FFF2-40B4-BE49-F238E27FC236}">
                  <a16:creationId xmlns:a16="http://schemas.microsoft.com/office/drawing/2014/main" id="{AD8C8E7B-FBDD-DD45-BE44-FAE52CA06196}"/>
                </a:ext>
              </a:extLst>
            </p:cNvPr>
            <p:cNvSpPr/>
            <p:nvPr/>
          </p:nvSpPr>
          <p:spPr>
            <a:xfrm>
              <a:off x="6992154" y="3322195"/>
              <a:ext cx="582258" cy="229748"/>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dirty="0">
                  <a:solidFill>
                    <a:prstClr val="black"/>
                  </a:solidFill>
                </a:rPr>
                <a:t>Filter</a:t>
              </a:r>
            </a:p>
            <a:p>
              <a:pPr lvl="0" algn="ctr"/>
              <a:r>
                <a:rPr lang="en-US" sz="800" dirty="0">
                  <a:solidFill>
                    <a:prstClr val="black"/>
                  </a:solidFill>
                </a:rPr>
                <a:t>(Yellow)</a:t>
              </a:r>
            </a:p>
          </p:txBody>
        </p:sp>
        <p:cxnSp>
          <p:nvCxnSpPr>
            <p:cNvPr id="193" name="Straight Arrow Connector 192">
              <a:extLst>
                <a:ext uri="{FF2B5EF4-FFF2-40B4-BE49-F238E27FC236}">
                  <a16:creationId xmlns:a16="http://schemas.microsoft.com/office/drawing/2014/main" id="{F76CB30B-2AA8-D842-8B05-6A9ECADBADF7}"/>
                </a:ext>
              </a:extLst>
            </p:cNvPr>
            <p:cNvCxnSpPr>
              <a:cxnSpLocks/>
              <a:stCxn id="192" idx="0"/>
              <a:endCxn id="190" idx="2"/>
            </p:cNvCxnSpPr>
            <p:nvPr/>
          </p:nvCxnSpPr>
          <p:spPr>
            <a:xfrm flipH="1" flipV="1">
              <a:off x="6706808" y="2575575"/>
              <a:ext cx="576475" cy="746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3" name="Rectangle 202">
              <a:extLst>
                <a:ext uri="{FF2B5EF4-FFF2-40B4-BE49-F238E27FC236}">
                  <a16:creationId xmlns:a16="http://schemas.microsoft.com/office/drawing/2014/main" id="{5DF961F9-22B5-2F42-B73A-6AF17104C6F4}"/>
                </a:ext>
              </a:extLst>
            </p:cNvPr>
            <p:cNvSpPr/>
            <p:nvPr/>
          </p:nvSpPr>
          <p:spPr>
            <a:xfrm>
              <a:off x="5976548" y="2832506"/>
              <a:ext cx="582258" cy="229748"/>
            </a:xfrm>
            <a:prstGeom prst="rect">
              <a:avLst/>
            </a:prstGeom>
            <a:solidFill>
              <a:srgbClr val="F0DB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Greater</a:t>
              </a:r>
            </a:p>
          </p:txBody>
        </p:sp>
        <p:cxnSp>
          <p:nvCxnSpPr>
            <p:cNvPr id="205" name="Straight Arrow Connector 204">
              <a:extLst>
                <a:ext uri="{FF2B5EF4-FFF2-40B4-BE49-F238E27FC236}">
                  <a16:creationId xmlns:a16="http://schemas.microsoft.com/office/drawing/2014/main" id="{DD3A5710-3A5B-8443-A499-9F34C36FE970}"/>
                </a:ext>
              </a:extLst>
            </p:cNvPr>
            <p:cNvCxnSpPr>
              <a:cxnSpLocks/>
              <a:stCxn id="203" idx="0"/>
              <a:endCxn id="190" idx="2"/>
            </p:cNvCxnSpPr>
            <p:nvPr/>
          </p:nvCxnSpPr>
          <p:spPr>
            <a:xfrm flipV="1">
              <a:off x="6267677" y="2575575"/>
              <a:ext cx="439131" cy="256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9" name="Picture 208" descr="Icon&#10;&#10;Description automatically generated">
              <a:extLst>
                <a:ext uri="{FF2B5EF4-FFF2-40B4-BE49-F238E27FC236}">
                  <a16:creationId xmlns:a16="http://schemas.microsoft.com/office/drawing/2014/main" id="{199CF583-1A65-6B45-9247-A7626FC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7242" y="3718557"/>
              <a:ext cx="637616" cy="637616"/>
            </a:xfrm>
            <a:prstGeom prst="rect">
              <a:avLst/>
            </a:prstGeom>
          </p:spPr>
        </p:pic>
        <p:sp>
          <p:nvSpPr>
            <p:cNvPr id="214" name="Process 213">
              <a:extLst>
                <a:ext uri="{FF2B5EF4-FFF2-40B4-BE49-F238E27FC236}">
                  <a16:creationId xmlns:a16="http://schemas.microsoft.com/office/drawing/2014/main" id="{18A70B60-7D93-6245-8534-C7D2B4900CF3}"/>
                </a:ext>
              </a:extLst>
            </p:cNvPr>
            <p:cNvSpPr/>
            <p:nvPr/>
          </p:nvSpPr>
          <p:spPr>
            <a:xfrm>
              <a:off x="5875830" y="1982694"/>
              <a:ext cx="1798598" cy="2557463"/>
            </a:xfrm>
            <a:prstGeom prst="flowChartProcess">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cxnSp>
        <p:nvCxnSpPr>
          <p:cNvPr id="217" name="Elbow Connector 216">
            <a:extLst>
              <a:ext uri="{FF2B5EF4-FFF2-40B4-BE49-F238E27FC236}">
                <a16:creationId xmlns:a16="http://schemas.microsoft.com/office/drawing/2014/main" id="{1FB5DEDA-37C5-994D-B87A-64C982010149}"/>
              </a:ext>
            </a:extLst>
          </p:cNvPr>
          <p:cNvCxnSpPr>
            <a:cxnSpLocks/>
            <a:stCxn id="119" idx="2"/>
            <a:endCxn id="139" idx="0"/>
          </p:cNvCxnSpPr>
          <p:nvPr/>
        </p:nvCxnSpPr>
        <p:spPr>
          <a:xfrm rot="16200000" flipH="1">
            <a:off x="2692622" y="415437"/>
            <a:ext cx="484543" cy="249856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19" name="Elbow Connector 218">
            <a:extLst>
              <a:ext uri="{FF2B5EF4-FFF2-40B4-BE49-F238E27FC236}">
                <a16:creationId xmlns:a16="http://schemas.microsoft.com/office/drawing/2014/main" id="{A5734A9A-8748-3A43-9A99-204EE7E3B038}"/>
              </a:ext>
            </a:extLst>
          </p:cNvPr>
          <p:cNvCxnSpPr>
            <a:cxnSpLocks/>
            <a:stCxn id="139" idx="2"/>
            <a:endCxn id="210" idx="0"/>
          </p:cNvCxnSpPr>
          <p:nvPr/>
        </p:nvCxnSpPr>
        <p:spPr>
          <a:xfrm rot="5400000">
            <a:off x="2726752" y="1236056"/>
            <a:ext cx="479393" cy="243545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22" name="Elbow Connector 221">
            <a:extLst>
              <a:ext uri="{FF2B5EF4-FFF2-40B4-BE49-F238E27FC236}">
                <a16:creationId xmlns:a16="http://schemas.microsoft.com/office/drawing/2014/main" id="{AF0CEFD6-5EA7-A94D-B14E-F04882DA240A}"/>
              </a:ext>
            </a:extLst>
          </p:cNvPr>
          <p:cNvCxnSpPr>
            <a:cxnSpLocks/>
            <a:stCxn id="120" idx="2"/>
            <a:endCxn id="139" idx="0"/>
          </p:cNvCxnSpPr>
          <p:nvPr/>
        </p:nvCxnSpPr>
        <p:spPr>
          <a:xfrm rot="16200000" flipH="1">
            <a:off x="3596403" y="1319218"/>
            <a:ext cx="484543" cy="6910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25" name="Elbow Connector 224">
            <a:extLst>
              <a:ext uri="{FF2B5EF4-FFF2-40B4-BE49-F238E27FC236}">
                <a16:creationId xmlns:a16="http://schemas.microsoft.com/office/drawing/2014/main" id="{F16DE87A-93AA-BC40-B4D0-CB8E3DBBC66E}"/>
              </a:ext>
            </a:extLst>
          </p:cNvPr>
          <p:cNvCxnSpPr>
            <a:cxnSpLocks/>
            <a:stCxn id="121" idx="2"/>
            <a:endCxn id="139" idx="0"/>
          </p:cNvCxnSpPr>
          <p:nvPr/>
        </p:nvCxnSpPr>
        <p:spPr>
          <a:xfrm rot="5400000">
            <a:off x="4402648" y="1203973"/>
            <a:ext cx="484543" cy="92149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28" name="Elbow Connector 227">
            <a:extLst>
              <a:ext uri="{FF2B5EF4-FFF2-40B4-BE49-F238E27FC236}">
                <a16:creationId xmlns:a16="http://schemas.microsoft.com/office/drawing/2014/main" id="{6083224C-FB8F-1941-8201-AD0C0A349062}"/>
              </a:ext>
            </a:extLst>
          </p:cNvPr>
          <p:cNvCxnSpPr>
            <a:cxnSpLocks/>
            <a:stCxn id="122" idx="2"/>
            <a:endCxn id="139" idx="0"/>
          </p:cNvCxnSpPr>
          <p:nvPr/>
        </p:nvCxnSpPr>
        <p:spPr>
          <a:xfrm rot="5400000">
            <a:off x="5253310" y="344608"/>
            <a:ext cx="493247" cy="263151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31" name="Elbow Connector 230">
            <a:extLst>
              <a:ext uri="{FF2B5EF4-FFF2-40B4-BE49-F238E27FC236}">
                <a16:creationId xmlns:a16="http://schemas.microsoft.com/office/drawing/2014/main" id="{150163BB-D32C-5E46-8915-6D3848E1AA1D}"/>
              </a:ext>
            </a:extLst>
          </p:cNvPr>
          <p:cNvCxnSpPr>
            <a:cxnSpLocks/>
            <a:stCxn id="139" idx="2"/>
            <a:endCxn id="212" idx="0"/>
          </p:cNvCxnSpPr>
          <p:nvPr/>
        </p:nvCxnSpPr>
        <p:spPr>
          <a:xfrm rot="5400000">
            <a:off x="3627883" y="2140459"/>
            <a:ext cx="482664" cy="62991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34" name="Elbow Connector 233">
            <a:extLst>
              <a:ext uri="{FF2B5EF4-FFF2-40B4-BE49-F238E27FC236}">
                <a16:creationId xmlns:a16="http://schemas.microsoft.com/office/drawing/2014/main" id="{FDED5A7E-88E7-3D4D-8CC1-0FE93F7CC5F3}"/>
              </a:ext>
            </a:extLst>
          </p:cNvPr>
          <p:cNvCxnSpPr>
            <a:cxnSpLocks/>
            <a:stCxn id="139" idx="2"/>
            <a:endCxn id="213" idx="0"/>
          </p:cNvCxnSpPr>
          <p:nvPr/>
        </p:nvCxnSpPr>
        <p:spPr>
          <a:xfrm rot="16200000" flipH="1">
            <a:off x="4452963" y="1945296"/>
            <a:ext cx="479392" cy="101697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37" name="Elbow Connector 236">
            <a:extLst>
              <a:ext uri="{FF2B5EF4-FFF2-40B4-BE49-F238E27FC236}">
                <a16:creationId xmlns:a16="http://schemas.microsoft.com/office/drawing/2014/main" id="{09E57B33-17D8-174D-A4A8-27693280A1A9}"/>
              </a:ext>
            </a:extLst>
          </p:cNvPr>
          <p:cNvCxnSpPr>
            <a:cxnSpLocks/>
            <a:stCxn id="139" idx="2"/>
            <a:endCxn id="214" idx="0"/>
          </p:cNvCxnSpPr>
          <p:nvPr/>
        </p:nvCxnSpPr>
        <p:spPr>
          <a:xfrm rot="16200000" flipH="1">
            <a:off x="5304593" y="1093666"/>
            <a:ext cx="479391" cy="272022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5" name="Footer Placeholder 274">
            <a:extLst>
              <a:ext uri="{FF2B5EF4-FFF2-40B4-BE49-F238E27FC236}">
                <a16:creationId xmlns:a16="http://schemas.microsoft.com/office/drawing/2014/main" id="{7B292E2B-975E-8C47-BFEC-1C30E36CA64F}"/>
              </a:ext>
            </a:extLst>
          </p:cNvPr>
          <p:cNvSpPr>
            <a:spLocks noGrp="1"/>
          </p:cNvSpPr>
          <p:nvPr>
            <p:ph type="ftr" sz="quarter" idx="11"/>
          </p:nvPr>
        </p:nvSpPr>
        <p:spPr/>
        <p:txBody>
          <a:bodyPr/>
          <a:lstStyle/>
          <a:p>
            <a:r>
              <a:rPr lang="en-US" dirty="0"/>
              <a:t>Andreas et al. 2016, Mao et al. 2019, Li et al. 2019, Hu et al. 2018</a:t>
            </a:r>
          </a:p>
        </p:txBody>
      </p:sp>
      <p:sp>
        <p:nvSpPr>
          <p:cNvPr id="67" name="Left Bracket 66">
            <a:extLst>
              <a:ext uri="{FF2B5EF4-FFF2-40B4-BE49-F238E27FC236}">
                <a16:creationId xmlns:a16="http://schemas.microsoft.com/office/drawing/2014/main" id="{9BB722E7-92CE-6845-8355-CA23E0545DEB}"/>
              </a:ext>
            </a:extLst>
          </p:cNvPr>
          <p:cNvSpPr/>
          <p:nvPr/>
        </p:nvSpPr>
        <p:spPr>
          <a:xfrm>
            <a:off x="1486125" y="5805806"/>
            <a:ext cx="116415" cy="423054"/>
          </a:xfrm>
          <a:prstGeom prst="leftBracket">
            <a:avLst/>
          </a:prstGeom>
          <a:ln>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8" name="Rectangle 67">
            <a:extLst>
              <a:ext uri="{FF2B5EF4-FFF2-40B4-BE49-F238E27FC236}">
                <a16:creationId xmlns:a16="http://schemas.microsoft.com/office/drawing/2014/main" id="{FE5F9F5C-20A5-924A-8000-5B1301E86510}"/>
              </a:ext>
            </a:extLst>
          </p:cNvPr>
          <p:cNvSpPr/>
          <p:nvPr/>
        </p:nvSpPr>
        <p:spPr>
          <a:xfrm>
            <a:off x="1697889" y="5901375"/>
            <a:ext cx="584281" cy="22974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Move</a:t>
            </a:r>
          </a:p>
          <a:p>
            <a:pPr algn="ctr"/>
            <a:r>
              <a:rPr lang="en-US" sz="800" dirty="0">
                <a:solidFill>
                  <a:schemeClr val="tx1"/>
                </a:solidFill>
              </a:rPr>
              <a:t>(Right)</a:t>
            </a:r>
          </a:p>
        </p:txBody>
      </p:sp>
      <p:sp>
        <p:nvSpPr>
          <p:cNvPr id="69" name="Rectangle 68">
            <a:extLst>
              <a:ext uri="{FF2B5EF4-FFF2-40B4-BE49-F238E27FC236}">
                <a16:creationId xmlns:a16="http://schemas.microsoft.com/office/drawing/2014/main" id="{D84177B4-A28B-1446-82F5-5C9D98121CE0}"/>
              </a:ext>
            </a:extLst>
          </p:cNvPr>
          <p:cNvSpPr/>
          <p:nvPr/>
        </p:nvSpPr>
        <p:spPr>
          <a:xfrm>
            <a:off x="3055126" y="5901375"/>
            <a:ext cx="582258" cy="2297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Locate</a:t>
            </a:r>
          </a:p>
          <a:p>
            <a:pPr algn="ctr"/>
            <a:r>
              <a:rPr lang="en-US" sz="800" dirty="0">
                <a:solidFill>
                  <a:schemeClr val="tx1"/>
                </a:solidFill>
              </a:rPr>
              <a:t>(Yellow)</a:t>
            </a:r>
          </a:p>
        </p:txBody>
      </p:sp>
      <p:sp>
        <p:nvSpPr>
          <p:cNvPr id="70" name="Rectangle 69">
            <a:extLst>
              <a:ext uri="{FF2B5EF4-FFF2-40B4-BE49-F238E27FC236}">
                <a16:creationId xmlns:a16="http://schemas.microsoft.com/office/drawing/2014/main" id="{FA08658A-51DF-1747-A82D-203F3FA49F32}"/>
              </a:ext>
            </a:extLst>
          </p:cNvPr>
          <p:cNvSpPr/>
          <p:nvPr/>
        </p:nvSpPr>
        <p:spPr>
          <a:xfrm>
            <a:off x="3732733" y="5901375"/>
            <a:ext cx="582258" cy="22974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Move</a:t>
            </a:r>
          </a:p>
          <a:p>
            <a:pPr algn="ctr"/>
            <a:r>
              <a:rPr lang="en-US" sz="800" dirty="0">
                <a:solidFill>
                  <a:schemeClr val="tx1"/>
                </a:solidFill>
              </a:rPr>
              <a:t>(Left)</a:t>
            </a:r>
          </a:p>
        </p:txBody>
      </p:sp>
      <p:sp>
        <p:nvSpPr>
          <p:cNvPr id="71" name="Rectangle 70">
            <a:extLst>
              <a:ext uri="{FF2B5EF4-FFF2-40B4-BE49-F238E27FC236}">
                <a16:creationId xmlns:a16="http://schemas.microsoft.com/office/drawing/2014/main" id="{02A7AD6C-E710-F443-8DD2-F982BD6FD4BD}"/>
              </a:ext>
            </a:extLst>
          </p:cNvPr>
          <p:cNvSpPr/>
          <p:nvPr/>
        </p:nvSpPr>
        <p:spPr>
          <a:xfrm>
            <a:off x="2377519" y="5901375"/>
            <a:ext cx="582258" cy="229748"/>
          </a:xfrm>
          <a:prstGeom prst="rect">
            <a:avLst/>
          </a:prstGeom>
          <a:solidFill>
            <a:srgbClr val="FF85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Locate</a:t>
            </a:r>
          </a:p>
          <a:p>
            <a:pPr algn="ctr"/>
            <a:r>
              <a:rPr lang="en-US" sz="800" dirty="0">
                <a:solidFill>
                  <a:schemeClr val="tx1"/>
                </a:solidFill>
              </a:rPr>
              <a:t>(Yellow)</a:t>
            </a:r>
          </a:p>
        </p:txBody>
      </p:sp>
      <p:sp>
        <p:nvSpPr>
          <p:cNvPr id="72" name="Rectangle 71">
            <a:extLst>
              <a:ext uri="{FF2B5EF4-FFF2-40B4-BE49-F238E27FC236}">
                <a16:creationId xmlns:a16="http://schemas.microsoft.com/office/drawing/2014/main" id="{998F322A-A797-0E4A-A842-0A5BB1C52C0B}"/>
              </a:ext>
            </a:extLst>
          </p:cNvPr>
          <p:cNvSpPr/>
          <p:nvPr/>
        </p:nvSpPr>
        <p:spPr>
          <a:xfrm>
            <a:off x="4410340" y="5901375"/>
            <a:ext cx="582258" cy="22974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Color</a:t>
            </a:r>
          </a:p>
        </p:txBody>
      </p:sp>
      <p:sp>
        <p:nvSpPr>
          <p:cNvPr id="73" name="Rectangle 72">
            <a:extLst>
              <a:ext uri="{FF2B5EF4-FFF2-40B4-BE49-F238E27FC236}">
                <a16:creationId xmlns:a16="http://schemas.microsoft.com/office/drawing/2014/main" id="{3DA8A692-C665-5D47-A7A7-0ECF256E3091}"/>
              </a:ext>
            </a:extLst>
          </p:cNvPr>
          <p:cNvSpPr/>
          <p:nvPr/>
        </p:nvSpPr>
        <p:spPr>
          <a:xfrm>
            <a:off x="5087947" y="5901375"/>
            <a:ext cx="624125" cy="22974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Compare</a:t>
            </a:r>
          </a:p>
        </p:txBody>
      </p:sp>
      <p:sp>
        <p:nvSpPr>
          <p:cNvPr id="75" name="Left Bracket 74">
            <a:extLst>
              <a:ext uri="{FF2B5EF4-FFF2-40B4-BE49-F238E27FC236}">
                <a16:creationId xmlns:a16="http://schemas.microsoft.com/office/drawing/2014/main" id="{3CC04ECA-A130-B348-9BDA-B5B8B8D9E4D9}"/>
              </a:ext>
            </a:extLst>
          </p:cNvPr>
          <p:cNvSpPr/>
          <p:nvPr/>
        </p:nvSpPr>
        <p:spPr>
          <a:xfrm rot="10800000">
            <a:off x="6952592" y="5806073"/>
            <a:ext cx="116415" cy="423054"/>
          </a:xfrm>
          <a:prstGeom prst="leftBracket">
            <a:avLst/>
          </a:prstGeom>
          <a:ln>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6" name="Rectangle 75">
            <a:extLst>
              <a:ext uri="{FF2B5EF4-FFF2-40B4-BE49-F238E27FC236}">
                <a16:creationId xmlns:a16="http://schemas.microsoft.com/office/drawing/2014/main" id="{F05CFC3E-3978-CD4F-9A4C-F1B17EE4AB71}"/>
              </a:ext>
            </a:extLst>
          </p:cNvPr>
          <p:cNvSpPr/>
          <p:nvPr/>
        </p:nvSpPr>
        <p:spPr>
          <a:xfrm>
            <a:off x="6274988" y="5901375"/>
            <a:ext cx="582258" cy="229748"/>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Filter</a:t>
            </a:r>
          </a:p>
          <a:p>
            <a:pPr algn="ctr"/>
            <a:r>
              <a:rPr lang="en-US" sz="800" dirty="0">
                <a:solidFill>
                  <a:schemeClr val="tx1"/>
                </a:solidFill>
              </a:rPr>
              <a:t>(Yellow)</a:t>
            </a:r>
          </a:p>
        </p:txBody>
      </p:sp>
      <p:sp>
        <p:nvSpPr>
          <p:cNvPr id="77" name="TextBox 76">
            <a:extLst>
              <a:ext uri="{FF2B5EF4-FFF2-40B4-BE49-F238E27FC236}">
                <a16:creationId xmlns:a16="http://schemas.microsoft.com/office/drawing/2014/main" id="{A74B4F86-FFE2-2D47-B0E9-9D7FB2DB405F}"/>
              </a:ext>
            </a:extLst>
          </p:cNvPr>
          <p:cNvSpPr txBox="1"/>
          <p:nvPr/>
        </p:nvSpPr>
        <p:spPr>
          <a:xfrm>
            <a:off x="5807421" y="5778986"/>
            <a:ext cx="372218" cy="369332"/>
          </a:xfrm>
          <a:prstGeom prst="rect">
            <a:avLst/>
          </a:prstGeom>
          <a:noFill/>
        </p:spPr>
        <p:txBody>
          <a:bodyPr wrap="none" rtlCol="0">
            <a:spAutoFit/>
          </a:bodyPr>
          <a:lstStyle/>
          <a:p>
            <a:r>
              <a:rPr lang="en-US" dirty="0"/>
              <a:t>…</a:t>
            </a:r>
          </a:p>
        </p:txBody>
      </p:sp>
      <p:sp>
        <p:nvSpPr>
          <p:cNvPr id="78" name="TextBox 77">
            <a:extLst>
              <a:ext uri="{FF2B5EF4-FFF2-40B4-BE49-F238E27FC236}">
                <a16:creationId xmlns:a16="http://schemas.microsoft.com/office/drawing/2014/main" id="{68BE5FD6-1A33-1F46-83EF-BE18A5AA79BD}"/>
              </a:ext>
            </a:extLst>
          </p:cNvPr>
          <p:cNvSpPr txBox="1"/>
          <p:nvPr/>
        </p:nvSpPr>
        <p:spPr>
          <a:xfrm>
            <a:off x="3286861" y="5436183"/>
            <a:ext cx="2164375" cy="369332"/>
          </a:xfrm>
          <a:prstGeom prst="rect">
            <a:avLst/>
          </a:prstGeom>
          <a:noFill/>
        </p:spPr>
        <p:txBody>
          <a:bodyPr wrap="none" rtlCol="0">
            <a:spAutoFit/>
          </a:bodyPr>
          <a:lstStyle/>
          <a:p>
            <a:r>
              <a:rPr lang="en-US" dirty="0"/>
              <a:t>Function Inventory</a:t>
            </a:r>
          </a:p>
        </p:txBody>
      </p:sp>
    </p:spTree>
    <p:extLst>
      <p:ext uri="{BB962C8B-B14F-4D97-AF65-F5344CB8AC3E}">
        <p14:creationId xmlns:p14="http://schemas.microsoft.com/office/powerpoint/2010/main" val="191802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blinds(horizontal)">
                                      <p:cBhvr>
                                        <p:cTn id="7" dur="500"/>
                                        <p:tgtEl>
                                          <p:spTgt spid="119"/>
                                        </p:tgtEl>
                                      </p:cBhvr>
                                    </p:animEffect>
                                  </p:childTnLst>
                                </p:cTn>
                              </p:par>
                              <p:par>
                                <p:cTn id="8" presetID="3" presetClass="entr" presetSubtype="1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blinds(horizontal)">
                                      <p:cBhvr>
                                        <p:cTn id="10" dur="500"/>
                                        <p:tgtEl>
                                          <p:spTgt spid="217"/>
                                        </p:tgtEl>
                                      </p:cBhvr>
                                    </p:animEffect>
                                  </p:childTnLst>
                                </p:cTn>
                              </p:par>
                              <p:par>
                                <p:cTn id="11" presetID="3" presetClass="entr" presetSubtype="10" fill="hold" nodeType="with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blinds(horizontal)">
                                      <p:cBhvr>
                                        <p:cTn id="13" dur="500"/>
                                        <p:tgtEl>
                                          <p:spTgt spid="219"/>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blinds(horizontal)">
                                      <p:cBhvr>
                                        <p:cTn id="21" dur="500"/>
                                        <p:tgtEl>
                                          <p:spTgt spid="120"/>
                                        </p:tgtEl>
                                      </p:cBhvr>
                                    </p:animEffect>
                                  </p:childTnLst>
                                </p:cTn>
                              </p:par>
                              <p:par>
                                <p:cTn id="22" presetID="3" presetClass="entr" presetSubtype="10" fill="hold" nodeType="withEffect">
                                  <p:stCondLst>
                                    <p:cond delay="0"/>
                                  </p:stCondLst>
                                  <p:childTnLst>
                                    <p:set>
                                      <p:cBhvr>
                                        <p:cTn id="23" dur="1" fill="hold">
                                          <p:stCondLst>
                                            <p:cond delay="0"/>
                                          </p:stCondLst>
                                        </p:cTn>
                                        <p:tgtEl>
                                          <p:spTgt spid="222"/>
                                        </p:tgtEl>
                                        <p:attrNameLst>
                                          <p:attrName>style.visibility</p:attrName>
                                        </p:attrNameLst>
                                      </p:cBhvr>
                                      <p:to>
                                        <p:strVal val="visible"/>
                                      </p:to>
                                    </p:set>
                                    <p:animEffect transition="in" filter="blinds(horizontal)">
                                      <p:cBhvr>
                                        <p:cTn id="24" dur="500"/>
                                        <p:tgtEl>
                                          <p:spTgt spid="222"/>
                                        </p:tgtEl>
                                      </p:cBhvr>
                                    </p:animEffect>
                                  </p:childTnLst>
                                </p:cTn>
                              </p:par>
                              <p:par>
                                <p:cTn id="25" presetID="3" presetClass="entr" presetSubtype="10" fill="hold" nodeType="withEffect">
                                  <p:stCondLst>
                                    <p:cond delay="0"/>
                                  </p:stCondLst>
                                  <p:childTnLst>
                                    <p:set>
                                      <p:cBhvr>
                                        <p:cTn id="26" dur="1" fill="hold">
                                          <p:stCondLst>
                                            <p:cond delay="0"/>
                                          </p:stCondLst>
                                        </p:cTn>
                                        <p:tgtEl>
                                          <p:spTgt spid="231"/>
                                        </p:tgtEl>
                                        <p:attrNameLst>
                                          <p:attrName>style.visibility</p:attrName>
                                        </p:attrNameLst>
                                      </p:cBhvr>
                                      <p:to>
                                        <p:strVal val="visible"/>
                                      </p:to>
                                    </p:set>
                                    <p:animEffect transition="in" filter="blinds(horizontal)">
                                      <p:cBhvr>
                                        <p:cTn id="27" dur="500"/>
                                        <p:tgtEl>
                                          <p:spTgt spid="231"/>
                                        </p:tgtEl>
                                      </p:cBhvr>
                                    </p:animEffect>
                                  </p:childTnLst>
                                </p:cTn>
                              </p:par>
                              <p:par>
                                <p:cTn id="28" presetID="3" presetClass="entr" presetSubtype="1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blinds(horizontal)">
                                      <p:cBhvr>
                                        <p:cTn id="35" dur="500"/>
                                        <p:tgtEl>
                                          <p:spTgt spid="121"/>
                                        </p:tgtEl>
                                      </p:cBhvr>
                                    </p:animEffect>
                                  </p:childTnLst>
                                </p:cTn>
                              </p:par>
                              <p:par>
                                <p:cTn id="36" presetID="3" presetClass="entr" presetSubtype="10" fill="hold" nodeType="withEffect">
                                  <p:stCondLst>
                                    <p:cond delay="0"/>
                                  </p:stCondLst>
                                  <p:childTnLst>
                                    <p:set>
                                      <p:cBhvr>
                                        <p:cTn id="37" dur="1" fill="hold">
                                          <p:stCondLst>
                                            <p:cond delay="0"/>
                                          </p:stCondLst>
                                        </p:cTn>
                                        <p:tgtEl>
                                          <p:spTgt spid="225"/>
                                        </p:tgtEl>
                                        <p:attrNameLst>
                                          <p:attrName>style.visibility</p:attrName>
                                        </p:attrNameLst>
                                      </p:cBhvr>
                                      <p:to>
                                        <p:strVal val="visible"/>
                                      </p:to>
                                    </p:set>
                                    <p:animEffect transition="in" filter="blinds(horizontal)">
                                      <p:cBhvr>
                                        <p:cTn id="38" dur="500"/>
                                        <p:tgtEl>
                                          <p:spTgt spid="225"/>
                                        </p:tgtEl>
                                      </p:cBhvr>
                                    </p:animEffect>
                                  </p:childTnLst>
                                </p:cTn>
                              </p:par>
                              <p:par>
                                <p:cTn id="39" presetID="3" presetClass="entr" presetSubtype="10" fill="hold" nodeType="withEffect">
                                  <p:stCondLst>
                                    <p:cond delay="0"/>
                                  </p:stCondLst>
                                  <p:childTnLst>
                                    <p:set>
                                      <p:cBhvr>
                                        <p:cTn id="40" dur="1" fill="hold">
                                          <p:stCondLst>
                                            <p:cond delay="0"/>
                                          </p:stCondLst>
                                        </p:cTn>
                                        <p:tgtEl>
                                          <p:spTgt spid="234"/>
                                        </p:tgtEl>
                                        <p:attrNameLst>
                                          <p:attrName>style.visibility</p:attrName>
                                        </p:attrNameLst>
                                      </p:cBhvr>
                                      <p:to>
                                        <p:strVal val="visible"/>
                                      </p:to>
                                    </p:set>
                                    <p:animEffect transition="in" filter="blinds(horizontal)">
                                      <p:cBhvr>
                                        <p:cTn id="41" dur="500"/>
                                        <p:tgtEl>
                                          <p:spTgt spid="234"/>
                                        </p:tgtEl>
                                      </p:cBhvr>
                                    </p:animEffect>
                                  </p:childTnLst>
                                </p:cTn>
                              </p:par>
                              <p:par>
                                <p:cTn id="42" presetID="3" presetClass="entr" presetSubtype="1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linds(horizontal)">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blinds(horizontal)">
                                      <p:cBhvr>
                                        <p:cTn id="49" dur="500"/>
                                        <p:tgtEl>
                                          <p:spTgt spid="122"/>
                                        </p:tgtEl>
                                      </p:cBhvr>
                                    </p:animEffect>
                                  </p:childTnLst>
                                </p:cTn>
                              </p:par>
                              <p:par>
                                <p:cTn id="50" presetID="3" presetClass="entr" presetSubtype="10" fill="hold" nodeType="withEffect">
                                  <p:stCondLst>
                                    <p:cond delay="0"/>
                                  </p:stCondLst>
                                  <p:childTnLst>
                                    <p:set>
                                      <p:cBhvr>
                                        <p:cTn id="51" dur="1" fill="hold">
                                          <p:stCondLst>
                                            <p:cond delay="0"/>
                                          </p:stCondLst>
                                        </p:cTn>
                                        <p:tgtEl>
                                          <p:spTgt spid="228"/>
                                        </p:tgtEl>
                                        <p:attrNameLst>
                                          <p:attrName>style.visibility</p:attrName>
                                        </p:attrNameLst>
                                      </p:cBhvr>
                                      <p:to>
                                        <p:strVal val="visible"/>
                                      </p:to>
                                    </p:set>
                                    <p:animEffect transition="in" filter="blinds(horizontal)">
                                      <p:cBhvr>
                                        <p:cTn id="52" dur="500"/>
                                        <p:tgtEl>
                                          <p:spTgt spid="228"/>
                                        </p:tgtEl>
                                      </p:cBhvr>
                                    </p:animEffect>
                                  </p:childTnLst>
                                </p:cTn>
                              </p:par>
                              <p:par>
                                <p:cTn id="53" presetID="3" presetClass="entr" presetSubtype="1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blinds(horizontal)">
                                      <p:cBhvr>
                                        <p:cTn id="55" dur="500"/>
                                        <p:tgtEl>
                                          <p:spTgt spid="237"/>
                                        </p:tgtEl>
                                      </p:cBhvr>
                                    </p:animEffect>
                                  </p:childTnLst>
                                </p:cTn>
                              </p:par>
                              <p:par>
                                <p:cTn id="56" presetID="3" presetClass="entr" presetSubtype="10"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blinds(horizontal)">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0" grpId="0" animBg="1"/>
      <p:bldP spid="121" grpId="0" animBg="1"/>
      <p:bldP spid="1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F8768-A52B-2F4D-8E67-89D9CD8148DF}"/>
              </a:ext>
            </a:extLst>
          </p:cNvPr>
          <p:cNvSpPr>
            <a:spLocks noGrp="1"/>
          </p:cNvSpPr>
          <p:nvPr>
            <p:ph type="sldNum" sz="quarter" idx="12"/>
          </p:nvPr>
        </p:nvSpPr>
        <p:spPr/>
        <p:txBody>
          <a:bodyPr/>
          <a:lstStyle/>
          <a:p>
            <a:fld id="{4FAB73BC-B049-4115-A692-8D63A059BFB8}" type="slidenum">
              <a:rPr lang="en-US" smtClean="0"/>
              <a:t>25</a:t>
            </a:fld>
            <a:endParaRPr lang="en-US"/>
          </a:p>
        </p:txBody>
      </p:sp>
      <p:sp>
        <p:nvSpPr>
          <p:cNvPr id="3" name="Title 2">
            <a:extLst>
              <a:ext uri="{FF2B5EF4-FFF2-40B4-BE49-F238E27FC236}">
                <a16:creationId xmlns:a16="http://schemas.microsoft.com/office/drawing/2014/main" id="{A1994F6F-C07A-1049-A307-BDC029B7B89A}"/>
              </a:ext>
            </a:extLst>
          </p:cNvPr>
          <p:cNvSpPr>
            <a:spLocks noGrp="1"/>
          </p:cNvSpPr>
          <p:nvPr>
            <p:ph type="title"/>
          </p:nvPr>
        </p:nvSpPr>
        <p:spPr/>
        <p:txBody>
          <a:bodyPr/>
          <a:lstStyle/>
          <a:p>
            <a:r>
              <a:rPr lang="en-US" dirty="0"/>
              <a:t>Pros: </a:t>
            </a:r>
            <a:r>
              <a:rPr lang="en-US" dirty="0" err="1"/>
              <a:t>Explainability</a:t>
            </a:r>
            <a:endParaRPr lang="en-US" dirty="0"/>
          </a:p>
        </p:txBody>
      </p:sp>
      <p:pic>
        <p:nvPicPr>
          <p:cNvPr id="4" name="Picture 3" descr="Icon&#10;&#10;Description automatically generated">
            <a:extLst>
              <a:ext uri="{FF2B5EF4-FFF2-40B4-BE49-F238E27FC236}">
                <a16:creationId xmlns:a16="http://schemas.microsoft.com/office/drawing/2014/main" id="{9163C135-7EB1-4647-96D8-1ED411D65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992" y="3085262"/>
            <a:ext cx="1079806" cy="1079806"/>
          </a:xfrm>
          <a:prstGeom prst="rect">
            <a:avLst/>
          </a:prstGeom>
        </p:spPr>
      </p:pic>
      <p:sp>
        <p:nvSpPr>
          <p:cNvPr id="5" name="TextBox 4">
            <a:extLst>
              <a:ext uri="{FF2B5EF4-FFF2-40B4-BE49-F238E27FC236}">
                <a16:creationId xmlns:a16="http://schemas.microsoft.com/office/drawing/2014/main" id="{D1A86415-EC73-F54F-B731-932792A45EA7}"/>
              </a:ext>
            </a:extLst>
          </p:cNvPr>
          <p:cNvSpPr txBox="1"/>
          <p:nvPr/>
        </p:nvSpPr>
        <p:spPr>
          <a:xfrm>
            <a:off x="1997700" y="5729485"/>
            <a:ext cx="4697120" cy="369332"/>
          </a:xfrm>
          <a:prstGeom prst="rect">
            <a:avLst/>
          </a:prstGeom>
          <a:noFill/>
        </p:spPr>
        <p:txBody>
          <a:bodyPr wrap="none" rtlCol="0">
            <a:spAutoFit/>
          </a:bodyPr>
          <a:lstStyle/>
          <a:p>
            <a:r>
              <a:rPr lang="en-US" dirty="0"/>
              <a:t>What’s the color of the object in the top left?</a:t>
            </a:r>
          </a:p>
        </p:txBody>
      </p:sp>
      <p:sp>
        <p:nvSpPr>
          <p:cNvPr id="6" name="Rectangle 5">
            <a:extLst>
              <a:ext uri="{FF2B5EF4-FFF2-40B4-BE49-F238E27FC236}">
                <a16:creationId xmlns:a16="http://schemas.microsoft.com/office/drawing/2014/main" id="{0D7FE7AB-C790-4B4B-A497-39C950E4AC18}"/>
              </a:ext>
            </a:extLst>
          </p:cNvPr>
          <p:cNvSpPr/>
          <p:nvPr/>
        </p:nvSpPr>
        <p:spPr>
          <a:xfrm>
            <a:off x="2256399" y="3473783"/>
            <a:ext cx="1482847" cy="302314"/>
          </a:xfrm>
          <a:prstGeom prst="rect">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Locate(Left)</a:t>
            </a:r>
          </a:p>
        </p:txBody>
      </p:sp>
      <p:cxnSp>
        <p:nvCxnSpPr>
          <p:cNvPr id="8" name="Straight Arrow Connector 7">
            <a:extLst>
              <a:ext uri="{FF2B5EF4-FFF2-40B4-BE49-F238E27FC236}">
                <a16:creationId xmlns:a16="http://schemas.microsoft.com/office/drawing/2014/main" id="{0E51DB47-EC1C-0242-B124-BB70CEF22EC8}"/>
              </a:ext>
            </a:extLst>
          </p:cNvPr>
          <p:cNvCxnSpPr>
            <a:cxnSpLocks/>
            <a:stCxn id="4" idx="3"/>
            <a:endCxn id="6" idx="1"/>
          </p:cNvCxnSpPr>
          <p:nvPr/>
        </p:nvCxnSpPr>
        <p:spPr>
          <a:xfrm flipV="1">
            <a:off x="1692798" y="3624940"/>
            <a:ext cx="563601" cy="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9C8530CD-6399-DB43-8AE1-AF779B03CFCA}"/>
              </a:ext>
            </a:extLst>
          </p:cNvPr>
          <p:cNvGrpSpPr/>
          <p:nvPr/>
        </p:nvGrpSpPr>
        <p:grpSpPr>
          <a:xfrm>
            <a:off x="2415039" y="2005231"/>
            <a:ext cx="1096135" cy="1086292"/>
            <a:chOff x="2202765" y="2592145"/>
            <a:chExt cx="1096135" cy="1086292"/>
          </a:xfrm>
        </p:grpSpPr>
        <p:pic>
          <p:nvPicPr>
            <p:cNvPr id="7" name="Picture 6" descr="Icon&#10;&#10;Description automatically generated">
              <a:extLst>
                <a:ext uri="{FF2B5EF4-FFF2-40B4-BE49-F238E27FC236}">
                  <a16:creationId xmlns:a16="http://schemas.microsoft.com/office/drawing/2014/main" id="{8E414EE0-8595-EC4D-9886-FBF3290EC18E}"/>
                </a:ext>
              </a:extLst>
            </p:cNvPr>
            <p:cNvPicPr>
              <a:picLocks noChangeAspect="1"/>
            </p:cNvPicPr>
            <p:nvPr/>
          </p:nvPicPr>
          <p:blipFill>
            <a:blip r:embed="rId2">
              <a:alphaModFix amt="9000"/>
              <a:extLst>
                <a:ext uri="{28A0092B-C50C-407E-A947-70E740481C1C}">
                  <a14:useLocalDpi xmlns:a14="http://schemas.microsoft.com/office/drawing/2010/main" val="0"/>
                </a:ext>
              </a:extLst>
            </a:blip>
            <a:stretch>
              <a:fillRect/>
            </a:stretch>
          </p:blipFill>
          <p:spPr>
            <a:xfrm>
              <a:off x="2219094" y="2592145"/>
              <a:ext cx="1079806" cy="1079806"/>
            </a:xfrm>
            <a:prstGeom prst="rect">
              <a:avLst/>
            </a:prstGeom>
          </p:spPr>
        </p:pic>
        <p:pic>
          <p:nvPicPr>
            <p:cNvPr id="13" name="Picture 12" descr="Icon&#10;&#10;Description automatically generated">
              <a:extLst>
                <a:ext uri="{FF2B5EF4-FFF2-40B4-BE49-F238E27FC236}">
                  <a16:creationId xmlns:a16="http://schemas.microsoft.com/office/drawing/2014/main" id="{E7DCDA88-9989-2241-AC87-182C95B5F1FC}"/>
                </a:ext>
              </a:extLst>
            </p:cNvPr>
            <p:cNvPicPr>
              <a:picLocks noChangeAspect="1"/>
            </p:cNvPicPr>
            <p:nvPr/>
          </p:nvPicPr>
          <p:blipFill rotWithShape="1">
            <a:blip r:embed="rId2">
              <a:extLst>
                <a:ext uri="{28A0092B-C50C-407E-A947-70E740481C1C}">
                  <a14:useLocalDpi xmlns:a14="http://schemas.microsoft.com/office/drawing/2010/main" val="0"/>
                </a:ext>
              </a:extLst>
            </a:blip>
            <a:srcRect r="39414"/>
            <a:stretch/>
          </p:blipFill>
          <p:spPr>
            <a:xfrm>
              <a:off x="2202765" y="2598631"/>
              <a:ext cx="654204" cy="1079806"/>
            </a:xfrm>
            <a:prstGeom prst="rect">
              <a:avLst/>
            </a:prstGeom>
          </p:spPr>
        </p:pic>
      </p:grpSp>
      <p:cxnSp>
        <p:nvCxnSpPr>
          <p:cNvPr id="14" name="Straight Arrow Connector 13">
            <a:extLst>
              <a:ext uri="{FF2B5EF4-FFF2-40B4-BE49-F238E27FC236}">
                <a16:creationId xmlns:a16="http://schemas.microsoft.com/office/drawing/2014/main" id="{37A095E8-4432-1242-9F00-C55FD8570637}"/>
              </a:ext>
            </a:extLst>
          </p:cNvPr>
          <p:cNvCxnSpPr>
            <a:cxnSpLocks/>
            <a:stCxn id="6" idx="0"/>
          </p:cNvCxnSpPr>
          <p:nvPr/>
        </p:nvCxnSpPr>
        <p:spPr>
          <a:xfrm flipV="1">
            <a:off x="2997823" y="3091523"/>
            <a:ext cx="0" cy="382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5FBE8F91-E3CF-7743-8181-56CC12EC9145}"/>
              </a:ext>
            </a:extLst>
          </p:cNvPr>
          <p:cNvGrpSpPr/>
          <p:nvPr/>
        </p:nvGrpSpPr>
        <p:grpSpPr>
          <a:xfrm>
            <a:off x="4440522" y="2000709"/>
            <a:ext cx="1096136" cy="1079806"/>
            <a:chOff x="4046303" y="2536055"/>
            <a:chExt cx="1096136" cy="1079806"/>
          </a:xfrm>
        </p:grpSpPr>
        <p:pic>
          <p:nvPicPr>
            <p:cNvPr id="19" name="Picture 18" descr="Icon&#10;&#10;Description automatically generated">
              <a:extLst>
                <a:ext uri="{FF2B5EF4-FFF2-40B4-BE49-F238E27FC236}">
                  <a16:creationId xmlns:a16="http://schemas.microsoft.com/office/drawing/2014/main" id="{A2252BEE-1E88-0D4F-9496-D352F784D48A}"/>
                </a:ext>
              </a:extLst>
            </p:cNvPr>
            <p:cNvPicPr>
              <a:picLocks noChangeAspect="1"/>
            </p:cNvPicPr>
            <p:nvPr/>
          </p:nvPicPr>
          <p:blipFill>
            <a:blip r:embed="rId2">
              <a:alphaModFix amt="9000"/>
              <a:extLst>
                <a:ext uri="{28A0092B-C50C-407E-A947-70E740481C1C}">
                  <a14:useLocalDpi xmlns:a14="http://schemas.microsoft.com/office/drawing/2010/main" val="0"/>
                </a:ext>
              </a:extLst>
            </a:blip>
            <a:stretch>
              <a:fillRect/>
            </a:stretch>
          </p:blipFill>
          <p:spPr>
            <a:xfrm>
              <a:off x="4062633" y="2536055"/>
              <a:ext cx="1079806" cy="1079806"/>
            </a:xfrm>
            <a:prstGeom prst="rect">
              <a:avLst/>
            </a:prstGeom>
          </p:spPr>
        </p:pic>
        <p:pic>
          <p:nvPicPr>
            <p:cNvPr id="20" name="Picture 19" descr="Icon&#10;&#10;Description automatically generated">
              <a:extLst>
                <a:ext uri="{FF2B5EF4-FFF2-40B4-BE49-F238E27FC236}">
                  <a16:creationId xmlns:a16="http://schemas.microsoft.com/office/drawing/2014/main" id="{039BF8A5-1D17-B843-ABC0-6E277DCA4F1A}"/>
                </a:ext>
              </a:extLst>
            </p:cNvPr>
            <p:cNvPicPr>
              <a:picLocks noChangeAspect="1"/>
            </p:cNvPicPr>
            <p:nvPr/>
          </p:nvPicPr>
          <p:blipFill rotWithShape="1">
            <a:blip r:embed="rId2">
              <a:extLst>
                <a:ext uri="{28A0092B-C50C-407E-A947-70E740481C1C}">
                  <a14:useLocalDpi xmlns:a14="http://schemas.microsoft.com/office/drawing/2010/main" val="0"/>
                </a:ext>
              </a:extLst>
            </a:blip>
            <a:srcRect r="38910" b="45406"/>
            <a:stretch/>
          </p:blipFill>
          <p:spPr>
            <a:xfrm>
              <a:off x="4046303" y="2542541"/>
              <a:ext cx="659657" cy="589507"/>
            </a:xfrm>
            <a:prstGeom prst="rect">
              <a:avLst/>
            </a:prstGeom>
          </p:spPr>
        </p:pic>
      </p:grpSp>
      <p:sp>
        <p:nvSpPr>
          <p:cNvPr id="24" name="Rectangle 23">
            <a:extLst>
              <a:ext uri="{FF2B5EF4-FFF2-40B4-BE49-F238E27FC236}">
                <a16:creationId xmlns:a16="http://schemas.microsoft.com/office/drawing/2014/main" id="{17E8E0FA-2481-F54A-AB17-37C9E83C7B20}"/>
              </a:ext>
            </a:extLst>
          </p:cNvPr>
          <p:cNvSpPr/>
          <p:nvPr/>
        </p:nvSpPr>
        <p:spPr>
          <a:xfrm>
            <a:off x="4317790" y="3473783"/>
            <a:ext cx="1482847" cy="30231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Locate(Top)</a:t>
            </a:r>
          </a:p>
        </p:txBody>
      </p:sp>
      <p:cxnSp>
        <p:nvCxnSpPr>
          <p:cNvPr id="25" name="Straight Arrow Connector 24">
            <a:extLst>
              <a:ext uri="{FF2B5EF4-FFF2-40B4-BE49-F238E27FC236}">
                <a16:creationId xmlns:a16="http://schemas.microsoft.com/office/drawing/2014/main" id="{9A094C02-FB26-A84C-B06E-C15649A2AD81}"/>
              </a:ext>
            </a:extLst>
          </p:cNvPr>
          <p:cNvCxnSpPr>
            <a:cxnSpLocks/>
            <a:stCxn id="24" idx="0"/>
          </p:cNvCxnSpPr>
          <p:nvPr/>
        </p:nvCxnSpPr>
        <p:spPr>
          <a:xfrm flipV="1">
            <a:off x="5059214" y="3085037"/>
            <a:ext cx="0" cy="3887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ABE8196C-D761-FC42-A984-6FED57E467A1}"/>
              </a:ext>
            </a:extLst>
          </p:cNvPr>
          <p:cNvSpPr/>
          <p:nvPr/>
        </p:nvSpPr>
        <p:spPr>
          <a:xfrm>
            <a:off x="6447075" y="3473783"/>
            <a:ext cx="1482847" cy="30231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Color</a:t>
            </a:r>
          </a:p>
        </p:txBody>
      </p:sp>
      <p:cxnSp>
        <p:nvCxnSpPr>
          <p:cNvPr id="49" name="Straight Arrow Connector 48">
            <a:extLst>
              <a:ext uri="{FF2B5EF4-FFF2-40B4-BE49-F238E27FC236}">
                <a16:creationId xmlns:a16="http://schemas.microsoft.com/office/drawing/2014/main" id="{32E1CED7-F042-F34B-838A-1EFE3C6ED557}"/>
              </a:ext>
            </a:extLst>
          </p:cNvPr>
          <p:cNvCxnSpPr>
            <a:cxnSpLocks/>
            <a:stCxn id="42" idx="0"/>
            <a:endCxn id="53" idx="2"/>
          </p:cNvCxnSpPr>
          <p:nvPr/>
        </p:nvCxnSpPr>
        <p:spPr>
          <a:xfrm flipH="1" flipV="1">
            <a:off x="7188498" y="2799309"/>
            <a:ext cx="1" cy="6744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C498C79D-1C32-C84D-A280-996517D79EA3}"/>
              </a:ext>
            </a:extLst>
          </p:cNvPr>
          <p:cNvSpPr txBox="1"/>
          <p:nvPr/>
        </p:nvSpPr>
        <p:spPr>
          <a:xfrm>
            <a:off x="6755526" y="2429977"/>
            <a:ext cx="865943" cy="369332"/>
          </a:xfrm>
          <a:prstGeom prst="rect">
            <a:avLst/>
          </a:prstGeom>
          <a:noFill/>
        </p:spPr>
        <p:txBody>
          <a:bodyPr wrap="none" rtlCol="0">
            <a:spAutoFit/>
          </a:bodyPr>
          <a:lstStyle/>
          <a:p>
            <a:r>
              <a:rPr lang="en-US" dirty="0"/>
              <a:t>Yellow</a:t>
            </a:r>
          </a:p>
        </p:txBody>
      </p:sp>
      <p:sp>
        <p:nvSpPr>
          <p:cNvPr id="56" name="Rectangle 55">
            <a:extLst>
              <a:ext uri="{FF2B5EF4-FFF2-40B4-BE49-F238E27FC236}">
                <a16:creationId xmlns:a16="http://schemas.microsoft.com/office/drawing/2014/main" id="{83F114CD-EAFA-0E4C-AD9B-A66CC321C13A}"/>
              </a:ext>
            </a:extLst>
          </p:cNvPr>
          <p:cNvSpPr/>
          <p:nvPr/>
        </p:nvSpPr>
        <p:spPr>
          <a:xfrm>
            <a:off x="3007522" y="4858808"/>
            <a:ext cx="2671762" cy="30709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Parser</a:t>
            </a:r>
          </a:p>
        </p:txBody>
      </p:sp>
      <p:sp>
        <p:nvSpPr>
          <p:cNvPr id="57" name="Process 56">
            <a:extLst>
              <a:ext uri="{FF2B5EF4-FFF2-40B4-BE49-F238E27FC236}">
                <a16:creationId xmlns:a16="http://schemas.microsoft.com/office/drawing/2014/main" id="{37009C1A-AD2C-F84D-A3FB-DEE8F00C493B}"/>
              </a:ext>
            </a:extLst>
          </p:cNvPr>
          <p:cNvSpPr/>
          <p:nvPr/>
        </p:nvSpPr>
        <p:spPr>
          <a:xfrm>
            <a:off x="473535" y="1949141"/>
            <a:ext cx="7739736" cy="2345270"/>
          </a:xfrm>
          <a:prstGeom prst="flowChartProcess">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cxnSp>
        <p:nvCxnSpPr>
          <p:cNvPr id="58" name="Straight Arrow Connector 57">
            <a:extLst>
              <a:ext uri="{FF2B5EF4-FFF2-40B4-BE49-F238E27FC236}">
                <a16:creationId xmlns:a16="http://schemas.microsoft.com/office/drawing/2014/main" id="{956D9098-8655-5E47-BD16-1A5C8073546E}"/>
              </a:ext>
            </a:extLst>
          </p:cNvPr>
          <p:cNvCxnSpPr>
            <a:cxnSpLocks/>
            <a:stCxn id="56" idx="0"/>
            <a:endCxn id="57" idx="2"/>
          </p:cNvCxnSpPr>
          <p:nvPr/>
        </p:nvCxnSpPr>
        <p:spPr>
          <a:xfrm flipV="1">
            <a:off x="4343403" y="4294411"/>
            <a:ext cx="0" cy="564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F83B83C1-6078-FF46-A96D-52E14E943AAD}"/>
              </a:ext>
            </a:extLst>
          </p:cNvPr>
          <p:cNvCxnSpPr>
            <a:cxnSpLocks/>
            <a:stCxn id="5" idx="0"/>
            <a:endCxn id="56" idx="2"/>
          </p:cNvCxnSpPr>
          <p:nvPr/>
        </p:nvCxnSpPr>
        <p:spPr>
          <a:xfrm flipH="1" flipV="1">
            <a:off x="4343403" y="5165904"/>
            <a:ext cx="2857" cy="56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494A5572-BCF1-514E-8B3B-CA046761C848}"/>
              </a:ext>
            </a:extLst>
          </p:cNvPr>
          <p:cNvCxnSpPr>
            <a:stCxn id="6" idx="3"/>
            <a:endCxn id="24" idx="1"/>
          </p:cNvCxnSpPr>
          <p:nvPr/>
        </p:nvCxnSpPr>
        <p:spPr>
          <a:xfrm>
            <a:off x="3739246" y="3624940"/>
            <a:ext cx="578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16F8C15-BE59-5249-AB5E-45FCCA3ABDD5}"/>
              </a:ext>
            </a:extLst>
          </p:cNvPr>
          <p:cNvCxnSpPr>
            <a:cxnSpLocks/>
            <a:stCxn id="24" idx="3"/>
            <a:endCxn id="42" idx="1"/>
          </p:cNvCxnSpPr>
          <p:nvPr/>
        </p:nvCxnSpPr>
        <p:spPr>
          <a:xfrm>
            <a:off x="5800637" y="3624940"/>
            <a:ext cx="6464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193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linds(horizontal)">
                                      <p:cBhvr>
                                        <p:cTn id="13" dur="500"/>
                                        <p:tgtEl>
                                          <p:spTgt spid="42"/>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par>
                                <p:cTn id="25" presetID="3" presetClass="entr" presetSubtype="1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blinds(horizontal)">
                                      <p:cBhvr>
                                        <p:cTn id="30" dur="500"/>
                                        <p:tgtEl>
                                          <p:spTgt spid="36"/>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blinds(horizontal)">
                                      <p:cBhvr>
                                        <p:cTn id="38" dur="500"/>
                                        <p:tgtEl>
                                          <p:spTgt spid="40"/>
                                        </p:tgtEl>
                                      </p:cBhvr>
                                    </p:animEffect>
                                  </p:childTnLst>
                                </p:cTn>
                              </p:par>
                              <p:par>
                                <p:cTn id="39" presetID="3" presetClass="entr" presetSubtype="1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linds(horizontal)">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blinds(horizontal)">
                                      <p:cBhvr>
                                        <p:cTn id="46" dur="500"/>
                                        <p:tgtEl>
                                          <p:spTgt spid="4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blinds(horizontal)">
                                      <p:cBhvr>
                                        <p:cTn id="4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42" grpId="0" animBg="1"/>
      <p:bldP spid="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378302-15BE-CF46-BDA0-7E6B0DEB420D}"/>
              </a:ext>
            </a:extLst>
          </p:cNvPr>
          <p:cNvSpPr>
            <a:spLocks noGrp="1"/>
          </p:cNvSpPr>
          <p:nvPr>
            <p:ph type="sldNum" sz="quarter" idx="12"/>
          </p:nvPr>
        </p:nvSpPr>
        <p:spPr/>
        <p:txBody>
          <a:bodyPr/>
          <a:lstStyle/>
          <a:p>
            <a:fld id="{4FAB73BC-B049-4115-A692-8D63A059BFB8}" type="slidenum">
              <a:rPr lang="en-US" smtClean="0"/>
              <a:t>26</a:t>
            </a:fld>
            <a:endParaRPr lang="en-US"/>
          </a:p>
        </p:txBody>
      </p:sp>
      <p:sp>
        <p:nvSpPr>
          <p:cNvPr id="3" name="Title 2">
            <a:extLst>
              <a:ext uri="{FF2B5EF4-FFF2-40B4-BE49-F238E27FC236}">
                <a16:creationId xmlns:a16="http://schemas.microsoft.com/office/drawing/2014/main" id="{CBBF063D-2424-D744-A021-FF9D0F47B04D}"/>
              </a:ext>
            </a:extLst>
          </p:cNvPr>
          <p:cNvSpPr>
            <a:spLocks noGrp="1"/>
          </p:cNvSpPr>
          <p:nvPr>
            <p:ph type="title"/>
          </p:nvPr>
        </p:nvSpPr>
        <p:spPr/>
        <p:txBody>
          <a:bodyPr/>
          <a:lstStyle/>
          <a:p>
            <a:r>
              <a:rPr lang="en-US" dirty="0"/>
              <a:t>Cons: Scalability &amp; Generalization</a:t>
            </a:r>
          </a:p>
        </p:txBody>
      </p:sp>
      <p:sp>
        <p:nvSpPr>
          <p:cNvPr id="57" name="TextBox 56">
            <a:extLst>
              <a:ext uri="{FF2B5EF4-FFF2-40B4-BE49-F238E27FC236}">
                <a16:creationId xmlns:a16="http://schemas.microsoft.com/office/drawing/2014/main" id="{4924E8C8-1516-594B-91E1-CC0B6DEECE61}"/>
              </a:ext>
            </a:extLst>
          </p:cNvPr>
          <p:cNvSpPr txBox="1"/>
          <p:nvPr/>
        </p:nvSpPr>
        <p:spPr>
          <a:xfrm>
            <a:off x="801563" y="5801811"/>
            <a:ext cx="3282818" cy="369319"/>
          </a:xfrm>
          <a:prstGeom prst="rect">
            <a:avLst/>
          </a:prstGeom>
          <a:noFill/>
        </p:spPr>
        <p:txBody>
          <a:bodyPr wrap="square" rtlCol="0">
            <a:spAutoFit/>
          </a:bodyPr>
          <a:lstStyle/>
          <a:p>
            <a:r>
              <a:rPr lang="en-US" dirty="0"/>
              <a:t>What if we have 50 functions?</a:t>
            </a:r>
          </a:p>
        </p:txBody>
      </p:sp>
      <p:sp>
        <p:nvSpPr>
          <p:cNvPr id="58" name="Oval 57">
            <a:extLst>
              <a:ext uri="{FF2B5EF4-FFF2-40B4-BE49-F238E27FC236}">
                <a16:creationId xmlns:a16="http://schemas.microsoft.com/office/drawing/2014/main" id="{131C119E-387D-384B-A22E-CA6C7BF4FE04}"/>
              </a:ext>
            </a:extLst>
          </p:cNvPr>
          <p:cNvSpPr/>
          <p:nvPr/>
        </p:nvSpPr>
        <p:spPr>
          <a:xfrm>
            <a:off x="1458590" y="4690451"/>
            <a:ext cx="128016" cy="128016"/>
          </a:xfrm>
          <a:prstGeom prst="ellipse">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Oval 58">
            <a:extLst>
              <a:ext uri="{FF2B5EF4-FFF2-40B4-BE49-F238E27FC236}">
                <a16:creationId xmlns:a16="http://schemas.microsoft.com/office/drawing/2014/main" id="{7A956629-A6A0-5249-A54A-DDA87156CAB3}"/>
              </a:ext>
            </a:extLst>
          </p:cNvPr>
          <p:cNvSpPr/>
          <p:nvPr/>
        </p:nvSpPr>
        <p:spPr>
          <a:xfrm>
            <a:off x="1643282" y="4690451"/>
            <a:ext cx="128016" cy="128016"/>
          </a:xfrm>
          <a:prstGeom prst="ellipse">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7E516721-E3B0-BD4B-AB6F-838CFDABBC9A}"/>
              </a:ext>
            </a:extLst>
          </p:cNvPr>
          <p:cNvSpPr/>
          <p:nvPr/>
        </p:nvSpPr>
        <p:spPr>
          <a:xfrm>
            <a:off x="1832361" y="4690451"/>
            <a:ext cx="128016" cy="128016"/>
          </a:xfrm>
          <a:prstGeom prst="ellipse">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66D2AC35-47C9-924C-A32D-B49DC32BDFF5}"/>
              </a:ext>
            </a:extLst>
          </p:cNvPr>
          <p:cNvSpPr/>
          <p:nvPr/>
        </p:nvSpPr>
        <p:spPr>
          <a:xfrm>
            <a:off x="1623767" y="1043995"/>
            <a:ext cx="1832553" cy="369332"/>
          </a:xfrm>
          <a:prstGeom prst="rect">
            <a:avLst/>
          </a:prstGeom>
        </p:spPr>
        <p:txBody>
          <a:bodyPr wrap="none">
            <a:spAutoFit/>
          </a:bodyPr>
          <a:lstStyle/>
          <a:p>
            <a:r>
              <a:rPr lang="en-US" dirty="0"/>
              <a:t>Scalability Issue</a:t>
            </a:r>
          </a:p>
        </p:txBody>
      </p:sp>
      <p:sp>
        <p:nvSpPr>
          <p:cNvPr id="68" name="TextBox 67">
            <a:extLst>
              <a:ext uri="{FF2B5EF4-FFF2-40B4-BE49-F238E27FC236}">
                <a16:creationId xmlns:a16="http://schemas.microsoft.com/office/drawing/2014/main" id="{B8E39120-5540-FA49-92A2-5FADCEA1DC56}"/>
              </a:ext>
            </a:extLst>
          </p:cNvPr>
          <p:cNvSpPr txBox="1"/>
          <p:nvPr/>
        </p:nvSpPr>
        <p:spPr>
          <a:xfrm>
            <a:off x="4872216" y="5801798"/>
            <a:ext cx="3515880" cy="369332"/>
          </a:xfrm>
          <a:prstGeom prst="rect">
            <a:avLst/>
          </a:prstGeom>
          <a:noFill/>
        </p:spPr>
        <p:txBody>
          <a:bodyPr wrap="square" rtlCol="0">
            <a:spAutoFit/>
          </a:bodyPr>
          <a:lstStyle/>
          <a:p>
            <a:r>
              <a:rPr lang="en-US" dirty="0"/>
              <a:t>Can we infer the new function?</a:t>
            </a:r>
          </a:p>
        </p:txBody>
      </p:sp>
      <p:sp>
        <p:nvSpPr>
          <p:cNvPr id="69" name="Rectangle 68">
            <a:extLst>
              <a:ext uri="{FF2B5EF4-FFF2-40B4-BE49-F238E27FC236}">
                <a16:creationId xmlns:a16="http://schemas.microsoft.com/office/drawing/2014/main" id="{58155731-D58D-2E4B-9731-EF5F7B11CDCF}"/>
              </a:ext>
            </a:extLst>
          </p:cNvPr>
          <p:cNvSpPr/>
          <p:nvPr/>
        </p:nvSpPr>
        <p:spPr>
          <a:xfrm>
            <a:off x="5259612" y="1044473"/>
            <a:ext cx="2071914" cy="369332"/>
          </a:xfrm>
          <a:prstGeom prst="rect">
            <a:avLst/>
          </a:prstGeom>
        </p:spPr>
        <p:txBody>
          <a:bodyPr wrap="none">
            <a:spAutoFit/>
          </a:bodyPr>
          <a:lstStyle/>
          <a:p>
            <a:r>
              <a:rPr lang="en-US" dirty="0"/>
              <a:t>Generalization Issue</a:t>
            </a:r>
          </a:p>
        </p:txBody>
      </p:sp>
      <p:cxnSp>
        <p:nvCxnSpPr>
          <p:cNvPr id="70" name="Straight Connector 69">
            <a:extLst>
              <a:ext uri="{FF2B5EF4-FFF2-40B4-BE49-F238E27FC236}">
                <a16:creationId xmlns:a16="http://schemas.microsoft.com/office/drawing/2014/main" id="{CD1543E7-1DC7-C148-B69D-F1D682260488}"/>
              </a:ext>
            </a:extLst>
          </p:cNvPr>
          <p:cNvCxnSpPr>
            <a:cxnSpLocks/>
          </p:cNvCxnSpPr>
          <p:nvPr/>
        </p:nvCxnSpPr>
        <p:spPr>
          <a:xfrm>
            <a:off x="4678086" y="995184"/>
            <a:ext cx="0" cy="5245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FEE93B6-D990-974C-9E6F-2A28A483AB87}"/>
              </a:ext>
            </a:extLst>
          </p:cNvPr>
          <p:cNvCxnSpPr>
            <a:cxnSpLocks/>
          </p:cNvCxnSpPr>
          <p:nvPr/>
        </p:nvCxnSpPr>
        <p:spPr>
          <a:xfrm>
            <a:off x="760995" y="988159"/>
            <a:ext cx="73734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B9AD9B-7A8C-384F-8E9F-E36D5AD71F75}"/>
              </a:ext>
            </a:extLst>
          </p:cNvPr>
          <p:cNvCxnSpPr>
            <a:cxnSpLocks/>
          </p:cNvCxnSpPr>
          <p:nvPr/>
        </p:nvCxnSpPr>
        <p:spPr>
          <a:xfrm>
            <a:off x="760995" y="1496844"/>
            <a:ext cx="73734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D405F6A-0FFE-D646-9B97-77C498F4958E}"/>
              </a:ext>
            </a:extLst>
          </p:cNvPr>
          <p:cNvCxnSpPr>
            <a:cxnSpLocks/>
          </p:cNvCxnSpPr>
          <p:nvPr/>
        </p:nvCxnSpPr>
        <p:spPr>
          <a:xfrm>
            <a:off x="733926" y="6257352"/>
            <a:ext cx="73734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4A9F8A9-4801-114B-8A88-DBCE4DCBD4D7}"/>
              </a:ext>
            </a:extLst>
          </p:cNvPr>
          <p:cNvSpPr/>
          <p:nvPr/>
        </p:nvSpPr>
        <p:spPr>
          <a:xfrm>
            <a:off x="805124" y="1977847"/>
            <a:ext cx="1855350" cy="300559"/>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Move(Right)</a:t>
            </a:r>
          </a:p>
        </p:txBody>
      </p:sp>
      <p:sp>
        <p:nvSpPr>
          <p:cNvPr id="76" name="Rectangle 75">
            <a:extLst>
              <a:ext uri="{FF2B5EF4-FFF2-40B4-BE49-F238E27FC236}">
                <a16:creationId xmlns:a16="http://schemas.microsoft.com/office/drawing/2014/main" id="{1114148B-96AC-9146-A80F-CF989077B937}"/>
              </a:ext>
            </a:extLst>
          </p:cNvPr>
          <p:cNvSpPr/>
          <p:nvPr/>
        </p:nvSpPr>
        <p:spPr>
          <a:xfrm>
            <a:off x="805124" y="3944790"/>
            <a:ext cx="1855350" cy="3023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Locate(Yellow)</a:t>
            </a:r>
          </a:p>
        </p:txBody>
      </p:sp>
      <p:sp>
        <p:nvSpPr>
          <p:cNvPr id="77" name="Rectangle 76">
            <a:extLst>
              <a:ext uri="{FF2B5EF4-FFF2-40B4-BE49-F238E27FC236}">
                <a16:creationId xmlns:a16="http://schemas.microsoft.com/office/drawing/2014/main" id="{EB99DB6A-29E3-4F40-9F06-B8322AF1AC62}"/>
              </a:ext>
            </a:extLst>
          </p:cNvPr>
          <p:cNvSpPr/>
          <p:nvPr/>
        </p:nvSpPr>
        <p:spPr>
          <a:xfrm>
            <a:off x="805244" y="2980593"/>
            <a:ext cx="1855350" cy="30231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Move(Left)</a:t>
            </a:r>
          </a:p>
        </p:txBody>
      </p:sp>
      <p:pic>
        <p:nvPicPr>
          <p:cNvPr id="78" name="Picture 4" descr="Neural - Free computer icons">
            <a:extLst>
              <a:ext uri="{FF2B5EF4-FFF2-40B4-BE49-F238E27FC236}">
                <a16:creationId xmlns:a16="http://schemas.microsoft.com/office/drawing/2014/main" id="{AE95CE50-417E-3A48-80ED-0AAC843DD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253" y="1686582"/>
            <a:ext cx="984337" cy="98433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 black and white logo&#10;&#10;Description automatically generated with low confidence">
            <a:extLst>
              <a:ext uri="{FF2B5EF4-FFF2-40B4-BE49-F238E27FC236}">
                <a16:creationId xmlns:a16="http://schemas.microsoft.com/office/drawing/2014/main" id="{DCE1B13C-53B4-AA4D-AD04-C56358F3FCC2}"/>
              </a:ext>
            </a:extLst>
          </p:cNvPr>
          <p:cNvPicPr>
            <a:picLocks noChangeAspect="1"/>
          </p:cNvPicPr>
          <p:nvPr/>
        </p:nvPicPr>
        <p:blipFill>
          <a:blip r:embed="rId3"/>
          <a:stretch>
            <a:fillRect/>
          </a:stretch>
        </p:blipFill>
        <p:spPr>
          <a:xfrm>
            <a:off x="3546253" y="2704211"/>
            <a:ext cx="967256" cy="879821"/>
          </a:xfrm>
          <a:prstGeom prst="rect">
            <a:avLst/>
          </a:prstGeom>
        </p:spPr>
      </p:pic>
      <p:pic>
        <p:nvPicPr>
          <p:cNvPr id="80" name="Picture 8" descr="KEEPCourse">
            <a:extLst>
              <a:ext uri="{FF2B5EF4-FFF2-40B4-BE49-F238E27FC236}">
                <a16:creationId xmlns:a16="http://schemas.microsoft.com/office/drawing/2014/main" id="{E4F342F4-FFE0-A341-A799-86C9A7B2E2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27" t="20356" r="6573" b="18682"/>
          <a:stretch/>
        </p:blipFill>
        <p:spPr bwMode="auto">
          <a:xfrm>
            <a:off x="3546253" y="3625634"/>
            <a:ext cx="1091101" cy="992471"/>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F203E297-A92F-1C4A-B81E-CA43EAC1A635}"/>
              </a:ext>
            </a:extLst>
          </p:cNvPr>
          <p:cNvSpPr/>
          <p:nvPr/>
        </p:nvSpPr>
        <p:spPr>
          <a:xfrm>
            <a:off x="4919453" y="1977847"/>
            <a:ext cx="1855350" cy="300559"/>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Move(Right)</a:t>
            </a:r>
          </a:p>
        </p:txBody>
      </p:sp>
      <p:sp>
        <p:nvSpPr>
          <p:cNvPr id="83" name="Rectangle 82">
            <a:extLst>
              <a:ext uri="{FF2B5EF4-FFF2-40B4-BE49-F238E27FC236}">
                <a16:creationId xmlns:a16="http://schemas.microsoft.com/office/drawing/2014/main" id="{C2C28A6F-6614-8A4A-8668-5672B8381EA6}"/>
              </a:ext>
            </a:extLst>
          </p:cNvPr>
          <p:cNvSpPr/>
          <p:nvPr/>
        </p:nvSpPr>
        <p:spPr>
          <a:xfrm>
            <a:off x="4919453" y="2980593"/>
            <a:ext cx="1855350" cy="30231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Locate(Left)</a:t>
            </a:r>
          </a:p>
        </p:txBody>
      </p:sp>
      <p:sp>
        <p:nvSpPr>
          <p:cNvPr id="84" name="TextBox 83">
            <a:extLst>
              <a:ext uri="{FF2B5EF4-FFF2-40B4-BE49-F238E27FC236}">
                <a16:creationId xmlns:a16="http://schemas.microsoft.com/office/drawing/2014/main" id="{F862FB8A-9AB8-5040-8353-B8C6BA92DCAE}"/>
              </a:ext>
            </a:extLst>
          </p:cNvPr>
          <p:cNvSpPr txBox="1"/>
          <p:nvPr/>
        </p:nvSpPr>
        <p:spPr>
          <a:xfrm>
            <a:off x="7276188" y="2428618"/>
            <a:ext cx="927049" cy="369332"/>
          </a:xfrm>
          <a:prstGeom prst="rect">
            <a:avLst/>
          </a:prstGeom>
          <a:noFill/>
        </p:spPr>
        <p:txBody>
          <a:bodyPr wrap="none" rtlCol="0">
            <a:spAutoFit/>
          </a:bodyPr>
          <a:lstStyle/>
          <a:p>
            <a:r>
              <a:rPr lang="en-US" dirty="0"/>
              <a:t>Training</a:t>
            </a:r>
          </a:p>
        </p:txBody>
      </p:sp>
      <p:sp>
        <p:nvSpPr>
          <p:cNvPr id="85" name="Left Brace 84">
            <a:extLst>
              <a:ext uri="{FF2B5EF4-FFF2-40B4-BE49-F238E27FC236}">
                <a16:creationId xmlns:a16="http://schemas.microsoft.com/office/drawing/2014/main" id="{4A63A3C8-17E2-6545-A6E4-4B05D2D6B2B4}"/>
              </a:ext>
            </a:extLst>
          </p:cNvPr>
          <p:cNvSpPr/>
          <p:nvPr/>
        </p:nvSpPr>
        <p:spPr>
          <a:xfrm rot="10800000">
            <a:off x="6950504" y="2141375"/>
            <a:ext cx="325677" cy="1002746"/>
          </a:xfrm>
          <a:prstGeom prst="leftBrace">
            <a:avLst/>
          </a:prstGeom>
          <a:ln>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6" name="Right Arrow 85">
            <a:extLst>
              <a:ext uri="{FF2B5EF4-FFF2-40B4-BE49-F238E27FC236}">
                <a16:creationId xmlns:a16="http://schemas.microsoft.com/office/drawing/2014/main" id="{F194A0FC-792E-F443-B605-F5D918B45474}"/>
              </a:ext>
            </a:extLst>
          </p:cNvPr>
          <p:cNvSpPr/>
          <p:nvPr/>
        </p:nvSpPr>
        <p:spPr>
          <a:xfrm rot="5400000">
            <a:off x="5848540" y="3608600"/>
            <a:ext cx="248112" cy="369327"/>
          </a:xfrm>
          <a:prstGeom prst="rightArrow">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AD98B70D-36F5-AE47-AE79-AB3416272761}"/>
              </a:ext>
            </a:extLst>
          </p:cNvPr>
          <p:cNvSpPr/>
          <p:nvPr/>
        </p:nvSpPr>
        <p:spPr>
          <a:xfrm>
            <a:off x="4919453" y="4274410"/>
            <a:ext cx="1855350" cy="3023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Locate(Right)</a:t>
            </a:r>
          </a:p>
        </p:txBody>
      </p:sp>
      <p:sp>
        <p:nvSpPr>
          <p:cNvPr id="88" name="TextBox 87">
            <a:extLst>
              <a:ext uri="{FF2B5EF4-FFF2-40B4-BE49-F238E27FC236}">
                <a16:creationId xmlns:a16="http://schemas.microsoft.com/office/drawing/2014/main" id="{83641E4C-B8EF-B449-A1D7-B25FBC2B696D}"/>
              </a:ext>
            </a:extLst>
          </p:cNvPr>
          <p:cNvSpPr txBox="1"/>
          <p:nvPr/>
        </p:nvSpPr>
        <p:spPr>
          <a:xfrm>
            <a:off x="7304583" y="4465092"/>
            <a:ext cx="955711" cy="646331"/>
          </a:xfrm>
          <a:prstGeom prst="rect">
            <a:avLst/>
          </a:prstGeom>
          <a:noFill/>
        </p:spPr>
        <p:txBody>
          <a:bodyPr wrap="none" rtlCol="0">
            <a:spAutoFit/>
          </a:bodyPr>
          <a:lstStyle/>
          <a:p>
            <a:r>
              <a:rPr lang="en-US" dirty="0"/>
              <a:t>Testing</a:t>
            </a:r>
          </a:p>
          <a:p>
            <a:r>
              <a:rPr lang="en-US" dirty="0"/>
              <a:t>Unseen</a:t>
            </a:r>
          </a:p>
        </p:txBody>
      </p:sp>
      <p:sp>
        <p:nvSpPr>
          <p:cNvPr id="89" name="Rectangle 88">
            <a:extLst>
              <a:ext uri="{FF2B5EF4-FFF2-40B4-BE49-F238E27FC236}">
                <a16:creationId xmlns:a16="http://schemas.microsoft.com/office/drawing/2014/main" id="{10CCAF66-BC75-5442-914D-D51799A2EF71}"/>
              </a:ext>
            </a:extLst>
          </p:cNvPr>
          <p:cNvSpPr/>
          <p:nvPr/>
        </p:nvSpPr>
        <p:spPr>
          <a:xfrm>
            <a:off x="4919453" y="5114565"/>
            <a:ext cx="1855350" cy="3023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Move(Left)</a:t>
            </a:r>
          </a:p>
        </p:txBody>
      </p:sp>
      <p:sp>
        <p:nvSpPr>
          <p:cNvPr id="90" name="Left Brace 89">
            <a:extLst>
              <a:ext uri="{FF2B5EF4-FFF2-40B4-BE49-F238E27FC236}">
                <a16:creationId xmlns:a16="http://schemas.microsoft.com/office/drawing/2014/main" id="{CE5CE227-86B8-7142-85E2-E561B83B1774}"/>
              </a:ext>
            </a:extLst>
          </p:cNvPr>
          <p:cNvSpPr/>
          <p:nvPr/>
        </p:nvSpPr>
        <p:spPr>
          <a:xfrm rot="10800000">
            <a:off x="6978906" y="4279113"/>
            <a:ext cx="325677" cy="1002746"/>
          </a:xfrm>
          <a:prstGeom prst="leftBrace">
            <a:avLst/>
          </a:prstGeom>
          <a:ln>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1" name="Rectangle 90">
            <a:extLst>
              <a:ext uri="{FF2B5EF4-FFF2-40B4-BE49-F238E27FC236}">
                <a16:creationId xmlns:a16="http://schemas.microsoft.com/office/drawing/2014/main" id="{D495E8DF-D969-6D47-8CFE-D9384559F2D0}"/>
              </a:ext>
            </a:extLst>
          </p:cNvPr>
          <p:cNvSpPr/>
          <p:nvPr/>
        </p:nvSpPr>
        <p:spPr>
          <a:xfrm>
            <a:off x="801711" y="5114565"/>
            <a:ext cx="1855350" cy="3023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Material(Soft)</a:t>
            </a:r>
          </a:p>
        </p:txBody>
      </p:sp>
      <p:pic>
        <p:nvPicPr>
          <p:cNvPr id="20482" name="Picture 2" descr="The history/origin of the question mark - Where did it come from?">
            <a:extLst>
              <a:ext uri="{FF2B5EF4-FFF2-40B4-BE49-F238E27FC236}">
                <a16:creationId xmlns:a16="http://schemas.microsoft.com/office/drawing/2014/main" id="{D81C53F6-8191-0449-B3DE-7491EFB82C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039" t="14511" r="12348" b="11905"/>
          <a:stretch/>
        </p:blipFill>
        <p:spPr bwMode="auto">
          <a:xfrm>
            <a:off x="3690781" y="4807530"/>
            <a:ext cx="721084" cy="7887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5B8BC80-2075-0B4C-844A-CF515831A703}"/>
                  </a:ext>
                </a:extLst>
              </p:cNvPr>
              <p:cNvSpPr txBox="1"/>
              <p:nvPr/>
            </p:nvSpPr>
            <p:spPr>
              <a:xfrm>
                <a:off x="2820598" y="1972361"/>
                <a:ext cx="571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85B8BC80-2075-0B4C-844A-CF515831A703}"/>
                  </a:ext>
                </a:extLst>
              </p:cNvPr>
              <p:cNvSpPr txBox="1">
                <a:spLocks noRot="1" noChangeAspect="1" noMove="1" noResize="1" noEditPoints="1" noAdjustHandles="1" noChangeArrowheads="1" noChangeShapeType="1" noTextEdit="1"/>
              </p:cNvSpPr>
              <p:nvPr/>
            </p:nvSpPr>
            <p:spPr>
              <a:xfrm>
                <a:off x="2820598" y="1972361"/>
                <a:ext cx="571503" cy="276999"/>
              </a:xfrm>
              <a:prstGeom prst="rect">
                <a:avLst/>
              </a:prstGeom>
              <a:blipFill>
                <a:blip r:embed="rId6"/>
                <a:stretch>
                  <a:fillRect l="-15556" r="-1555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A1C566C-EB25-544C-926E-76EAC5396025}"/>
                  </a:ext>
                </a:extLst>
              </p:cNvPr>
              <p:cNvSpPr txBox="1"/>
              <p:nvPr/>
            </p:nvSpPr>
            <p:spPr>
              <a:xfrm>
                <a:off x="2817937" y="2964249"/>
                <a:ext cx="5768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9A1C566C-EB25-544C-926E-76EAC5396025}"/>
                  </a:ext>
                </a:extLst>
              </p:cNvPr>
              <p:cNvSpPr txBox="1">
                <a:spLocks noRot="1" noChangeAspect="1" noMove="1" noResize="1" noEditPoints="1" noAdjustHandles="1" noChangeArrowheads="1" noChangeShapeType="1" noTextEdit="1"/>
              </p:cNvSpPr>
              <p:nvPr/>
            </p:nvSpPr>
            <p:spPr>
              <a:xfrm>
                <a:off x="2817937" y="2964249"/>
                <a:ext cx="576825" cy="276999"/>
              </a:xfrm>
              <a:prstGeom prst="rect">
                <a:avLst/>
              </a:prstGeom>
              <a:blipFill>
                <a:blip r:embed="rId7"/>
                <a:stretch>
                  <a:fillRect l="-12766" t="-4348" r="-1276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89C9FBA-65B7-6049-931E-DC421A8FE8EF}"/>
                  </a:ext>
                </a:extLst>
              </p:cNvPr>
              <p:cNvSpPr txBox="1"/>
              <p:nvPr/>
            </p:nvSpPr>
            <p:spPr>
              <a:xfrm>
                <a:off x="2817937" y="3949917"/>
                <a:ext cx="5768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D89C9FBA-65B7-6049-931E-DC421A8FE8EF}"/>
                  </a:ext>
                </a:extLst>
              </p:cNvPr>
              <p:cNvSpPr txBox="1">
                <a:spLocks noRot="1" noChangeAspect="1" noMove="1" noResize="1" noEditPoints="1" noAdjustHandles="1" noChangeArrowheads="1" noChangeShapeType="1" noTextEdit="1"/>
              </p:cNvSpPr>
              <p:nvPr/>
            </p:nvSpPr>
            <p:spPr>
              <a:xfrm>
                <a:off x="2817937" y="3949917"/>
                <a:ext cx="576825" cy="276999"/>
              </a:xfrm>
              <a:prstGeom prst="rect">
                <a:avLst/>
              </a:prstGeom>
              <a:blipFill>
                <a:blip r:embed="rId8"/>
                <a:stretch>
                  <a:fillRect l="-12766" t="-4545" r="-12766"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44D8BC6-A5AF-A546-B94C-D01E0FF7E144}"/>
                  </a:ext>
                </a:extLst>
              </p:cNvPr>
              <p:cNvSpPr txBox="1"/>
              <p:nvPr/>
            </p:nvSpPr>
            <p:spPr>
              <a:xfrm>
                <a:off x="2801555" y="5111423"/>
                <a:ext cx="6095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944D8BC6-A5AF-A546-B94C-D01E0FF7E144}"/>
                  </a:ext>
                </a:extLst>
              </p:cNvPr>
              <p:cNvSpPr txBox="1">
                <a:spLocks noRot="1" noChangeAspect="1" noMove="1" noResize="1" noEditPoints="1" noAdjustHandles="1" noChangeArrowheads="1" noChangeShapeType="1" noTextEdit="1"/>
              </p:cNvSpPr>
              <p:nvPr/>
            </p:nvSpPr>
            <p:spPr>
              <a:xfrm>
                <a:off x="2801555" y="5111423"/>
                <a:ext cx="609589" cy="276999"/>
              </a:xfrm>
              <a:prstGeom prst="rect">
                <a:avLst/>
              </a:prstGeom>
              <a:blipFill>
                <a:blip r:embed="rId9"/>
                <a:stretch>
                  <a:fillRect l="-12245" t="-4348" r="-14286" b="-34783"/>
                </a:stretch>
              </a:blipFill>
            </p:spPr>
            <p:txBody>
              <a:bodyPr/>
              <a:lstStyle/>
              <a:p>
                <a:r>
                  <a:rPr lang="en-US">
                    <a:noFill/>
                  </a:rPr>
                  <a:t> </a:t>
                </a:r>
              </a:p>
            </p:txBody>
          </p:sp>
        </mc:Fallback>
      </mc:AlternateContent>
    </p:spTree>
    <p:extLst>
      <p:ext uri="{BB962C8B-B14F-4D97-AF65-F5344CB8AC3E}">
        <p14:creationId xmlns:p14="http://schemas.microsoft.com/office/powerpoint/2010/main" val="143315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blinds(horizontal)">
                                      <p:cBhvr>
                                        <p:cTn id="10" dur="500"/>
                                        <p:tgtEl>
                                          <p:spTgt spid="7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blinds(horizontal)">
                                      <p:cBhvr>
                                        <p:cTn id="13" dur="500"/>
                                        <p:tgtEl>
                                          <p:spTgt spid="77"/>
                                        </p:tgtEl>
                                      </p:cBhvr>
                                    </p:animEffect>
                                  </p:childTnLst>
                                </p:cTn>
                              </p:par>
                              <p:par>
                                <p:cTn id="14" presetID="3" presetClass="entr" presetSubtype="10"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blinds(horizontal)">
                                      <p:cBhvr>
                                        <p:cTn id="16" dur="500"/>
                                        <p:tgtEl>
                                          <p:spTgt spid="78"/>
                                        </p:tgtEl>
                                      </p:cBhvr>
                                    </p:animEffect>
                                  </p:childTnLst>
                                </p:cTn>
                              </p:par>
                              <p:par>
                                <p:cTn id="17" presetID="3" presetClass="entr" presetSubtype="1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blinds(horizontal)">
                                      <p:cBhvr>
                                        <p:cTn id="19" dur="500"/>
                                        <p:tgtEl>
                                          <p:spTgt spid="7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linds(horizontal)">
                                      <p:cBhvr>
                                        <p:cTn id="25" dur="500"/>
                                        <p:tgtEl>
                                          <p:spTgt spid="3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linds(horizontal)">
                                      <p:cBhvr>
                                        <p:cTn id="28" dur="500"/>
                                        <p:tgtEl>
                                          <p:spTgt spid="38"/>
                                        </p:tgtEl>
                                      </p:cBhvr>
                                    </p:animEffect>
                                  </p:childTnLst>
                                </p:cTn>
                              </p:par>
                              <p:par>
                                <p:cTn id="29" presetID="3" presetClass="entr" presetSubtype="1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blinds(horizontal)">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blinds(horizontal)">
                                      <p:cBhvr>
                                        <p:cTn id="36" dur="500"/>
                                        <p:tgtEl>
                                          <p:spTgt spid="5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blinds(horizontal)">
                                      <p:cBhvr>
                                        <p:cTn id="39" dur="500"/>
                                        <p:tgtEl>
                                          <p:spTgt spid="5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blinds(horizontal)">
                                      <p:cBhvr>
                                        <p:cTn id="42" dur="500"/>
                                        <p:tgtEl>
                                          <p:spTgt spid="6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Effect transition="in" filter="blinds(horizontal)">
                                      <p:cBhvr>
                                        <p:cTn id="45" dur="500"/>
                                        <p:tgtEl>
                                          <p:spTgt spid="91"/>
                                        </p:tgtEl>
                                      </p:cBhvr>
                                    </p:animEffect>
                                  </p:childTnLst>
                                </p:cTn>
                              </p:par>
                              <p:par>
                                <p:cTn id="46" presetID="3" presetClass="entr" presetSubtype="10" fill="hold" nodeType="withEffect">
                                  <p:stCondLst>
                                    <p:cond delay="0"/>
                                  </p:stCondLst>
                                  <p:childTnLst>
                                    <p:set>
                                      <p:cBhvr>
                                        <p:cTn id="47" dur="1" fill="hold">
                                          <p:stCondLst>
                                            <p:cond delay="0"/>
                                          </p:stCondLst>
                                        </p:cTn>
                                        <p:tgtEl>
                                          <p:spTgt spid="20482"/>
                                        </p:tgtEl>
                                        <p:attrNameLst>
                                          <p:attrName>style.visibility</p:attrName>
                                        </p:attrNameLst>
                                      </p:cBhvr>
                                      <p:to>
                                        <p:strVal val="visible"/>
                                      </p:to>
                                    </p:set>
                                    <p:animEffect transition="in" filter="blinds(horizontal)">
                                      <p:cBhvr>
                                        <p:cTn id="48" dur="500"/>
                                        <p:tgtEl>
                                          <p:spTgt spid="2048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blinds(horizontal)">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82"/>
                                        </p:tgtEl>
                                        <p:attrNameLst>
                                          <p:attrName>style.visibility</p:attrName>
                                        </p:attrNameLst>
                                      </p:cBhvr>
                                      <p:to>
                                        <p:strVal val="visible"/>
                                      </p:to>
                                    </p:set>
                                    <p:animEffect transition="in" filter="blinds(horizontal)">
                                      <p:cBhvr>
                                        <p:cTn id="56" dur="500"/>
                                        <p:tgtEl>
                                          <p:spTgt spid="82"/>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blinds(horizontal)">
                                      <p:cBhvr>
                                        <p:cTn id="59" dur="500"/>
                                        <p:tgtEl>
                                          <p:spTgt spid="83"/>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blinds(horizontal)">
                                      <p:cBhvr>
                                        <p:cTn id="62" dur="500"/>
                                        <p:tgtEl>
                                          <p:spTgt spid="84"/>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blinds(horizontal)">
                                      <p:cBhvr>
                                        <p:cTn id="65" dur="500"/>
                                        <p:tgtEl>
                                          <p:spTgt spid="85"/>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blinds(horizontal)">
                                      <p:cBhvr>
                                        <p:cTn id="70" dur="500"/>
                                        <p:tgtEl>
                                          <p:spTgt spid="86"/>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blinds(horizontal)">
                                      <p:cBhvr>
                                        <p:cTn id="73" dur="500"/>
                                        <p:tgtEl>
                                          <p:spTgt spid="87"/>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blinds(horizontal)">
                                      <p:cBhvr>
                                        <p:cTn id="76" dur="500"/>
                                        <p:tgtEl>
                                          <p:spTgt spid="88"/>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blinds(horizontal)">
                                      <p:cBhvr>
                                        <p:cTn id="79" dur="500"/>
                                        <p:tgtEl>
                                          <p:spTgt spid="89"/>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blinds(horizontal)">
                                      <p:cBhvr>
                                        <p:cTn id="8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75" grpId="0" animBg="1"/>
      <p:bldP spid="76" grpId="0" animBg="1"/>
      <p:bldP spid="77" grpId="0" animBg="1"/>
      <p:bldP spid="82" grpId="0" animBg="1"/>
      <p:bldP spid="83" grpId="0" animBg="1"/>
      <p:bldP spid="84" grpId="0"/>
      <p:bldP spid="85" grpId="0" animBg="1"/>
      <p:bldP spid="86" grpId="0" animBg="1"/>
      <p:bldP spid="87" grpId="0" animBg="1"/>
      <p:bldP spid="88" grpId="0"/>
      <p:bldP spid="89" grpId="0" animBg="1"/>
      <p:bldP spid="90" grpId="0" animBg="1"/>
      <p:bldP spid="91" grpId="0" animBg="1"/>
      <p:bldP spid="36" grpId="0"/>
      <p:bldP spid="37" grpId="0"/>
      <p:bldP spid="38"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B37A75-972D-3145-8AF2-507753D2AA06}"/>
              </a:ext>
            </a:extLst>
          </p:cNvPr>
          <p:cNvSpPr>
            <a:spLocks noGrp="1"/>
          </p:cNvSpPr>
          <p:nvPr>
            <p:ph type="sldNum" sz="quarter" idx="12"/>
          </p:nvPr>
        </p:nvSpPr>
        <p:spPr/>
        <p:txBody>
          <a:bodyPr/>
          <a:lstStyle/>
          <a:p>
            <a:fld id="{4FAB73BC-B049-4115-A692-8D63A059BFB8}" type="slidenum">
              <a:rPr lang="en-US" smtClean="0"/>
              <a:t>27</a:t>
            </a:fld>
            <a:endParaRPr lang="en-US"/>
          </a:p>
        </p:txBody>
      </p:sp>
      <p:sp>
        <p:nvSpPr>
          <p:cNvPr id="3" name="Title 2">
            <a:extLst>
              <a:ext uri="{FF2B5EF4-FFF2-40B4-BE49-F238E27FC236}">
                <a16:creationId xmlns:a16="http://schemas.microsoft.com/office/drawing/2014/main" id="{8FFB3159-C3F8-8344-A638-90374677822C}"/>
              </a:ext>
            </a:extLst>
          </p:cNvPr>
          <p:cNvSpPr>
            <a:spLocks noGrp="1"/>
          </p:cNvSpPr>
          <p:nvPr>
            <p:ph type="title"/>
          </p:nvPr>
        </p:nvSpPr>
        <p:spPr/>
        <p:txBody>
          <a:bodyPr/>
          <a:lstStyle/>
          <a:p>
            <a:r>
              <a:rPr lang="en-US" dirty="0"/>
              <a:t>Solution: Meta Learning</a:t>
            </a:r>
          </a:p>
        </p:txBody>
      </p:sp>
      <p:pic>
        <p:nvPicPr>
          <p:cNvPr id="23558" name="Picture 6" descr="English Idiom With Picture Description For Kill Two Birds With One Stone On  White Background Stock Illustration - Download Image Now - iStock">
            <a:extLst>
              <a:ext uri="{FF2B5EF4-FFF2-40B4-BE49-F238E27FC236}">
                <a16:creationId xmlns:a16="http://schemas.microsoft.com/office/drawing/2014/main" id="{F6A4BBE6-CA41-7B49-849A-A39B47282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346" y="956992"/>
            <a:ext cx="5816600" cy="4775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07175B-0D2B-8446-9CC7-C71C200C1076}"/>
              </a:ext>
            </a:extLst>
          </p:cNvPr>
          <p:cNvSpPr txBox="1"/>
          <p:nvPr/>
        </p:nvSpPr>
        <p:spPr>
          <a:xfrm>
            <a:off x="1469978" y="4199678"/>
            <a:ext cx="1242648" cy="369332"/>
          </a:xfrm>
          <a:prstGeom prst="rect">
            <a:avLst/>
          </a:prstGeom>
          <a:noFill/>
        </p:spPr>
        <p:txBody>
          <a:bodyPr wrap="none" rtlCol="0">
            <a:spAutoFit/>
          </a:bodyPr>
          <a:lstStyle/>
          <a:p>
            <a:r>
              <a:rPr lang="en-US" dirty="0"/>
              <a:t>Scalability</a:t>
            </a:r>
          </a:p>
        </p:txBody>
      </p:sp>
      <p:sp>
        <p:nvSpPr>
          <p:cNvPr id="6" name="Right Arrow 5">
            <a:extLst>
              <a:ext uri="{FF2B5EF4-FFF2-40B4-BE49-F238E27FC236}">
                <a16:creationId xmlns:a16="http://schemas.microsoft.com/office/drawing/2014/main" id="{2F413767-AF28-CF4C-8F87-F623BD83311E}"/>
              </a:ext>
            </a:extLst>
          </p:cNvPr>
          <p:cNvSpPr/>
          <p:nvPr/>
        </p:nvSpPr>
        <p:spPr>
          <a:xfrm rot="16906706">
            <a:off x="1882414" y="3578215"/>
            <a:ext cx="715148" cy="29256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AD62D0AD-0DE1-4145-AE1B-F7DAF6D18602}"/>
              </a:ext>
            </a:extLst>
          </p:cNvPr>
          <p:cNvSpPr txBox="1"/>
          <p:nvPr/>
        </p:nvSpPr>
        <p:spPr>
          <a:xfrm>
            <a:off x="2553167" y="3146057"/>
            <a:ext cx="1685077" cy="369332"/>
          </a:xfrm>
          <a:prstGeom prst="rect">
            <a:avLst/>
          </a:prstGeom>
          <a:noFill/>
        </p:spPr>
        <p:txBody>
          <a:bodyPr wrap="none" rtlCol="0">
            <a:spAutoFit/>
          </a:bodyPr>
          <a:lstStyle/>
          <a:p>
            <a:r>
              <a:rPr lang="en-US" dirty="0"/>
              <a:t>Generalization</a:t>
            </a:r>
          </a:p>
        </p:txBody>
      </p:sp>
      <p:sp>
        <p:nvSpPr>
          <p:cNvPr id="11" name="Right Arrow 10">
            <a:extLst>
              <a:ext uri="{FF2B5EF4-FFF2-40B4-BE49-F238E27FC236}">
                <a16:creationId xmlns:a16="http://schemas.microsoft.com/office/drawing/2014/main" id="{A7ADE6FD-37BF-E842-9FDA-68D0002A88A2}"/>
              </a:ext>
            </a:extLst>
          </p:cNvPr>
          <p:cNvSpPr/>
          <p:nvPr/>
        </p:nvSpPr>
        <p:spPr>
          <a:xfrm rot="16906706">
            <a:off x="3230568" y="2549036"/>
            <a:ext cx="715148" cy="29256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C88D7B82-43DC-FE4C-A4BF-D00576D83B5B}"/>
              </a:ext>
            </a:extLst>
          </p:cNvPr>
          <p:cNvSpPr txBox="1"/>
          <p:nvPr/>
        </p:nvSpPr>
        <p:spPr>
          <a:xfrm>
            <a:off x="3249897" y="4154817"/>
            <a:ext cx="1976694" cy="369332"/>
          </a:xfrm>
          <a:prstGeom prst="rect">
            <a:avLst/>
          </a:prstGeom>
          <a:noFill/>
        </p:spPr>
        <p:txBody>
          <a:bodyPr wrap="square" rtlCol="0">
            <a:spAutoFit/>
          </a:bodyPr>
          <a:lstStyle/>
          <a:p>
            <a:r>
              <a:rPr lang="en-US" dirty="0">
                <a:solidFill>
                  <a:srgbClr val="FF0000"/>
                </a:solidFill>
              </a:rPr>
              <a:t>Meta-Learning</a:t>
            </a:r>
          </a:p>
        </p:txBody>
      </p:sp>
      <p:sp>
        <p:nvSpPr>
          <p:cNvPr id="13" name="Right Arrow 12">
            <a:extLst>
              <a:ext uri="{FF2B5EF4-FFF2-40B4-BE49-F238E27FC236}">
                <a16:creationId xmlns:a16="http://schemas.microsoft.com/office/drawing/2014/main" id="{9FF6EAC8-5C4C-9545-A627-3689AE18FDCC}"/>
              </a:ext>
            </a:extLst>
          </p:cNvPr>
          <p:cNvSpPr/>
          <p:nvPr/>
        </p:nvSpPr>
        <p:spPr>
          <a:xfrm rot="17347198">
            <a:off x="3911946" y="3533389"/>
            <a:ext cx="935118" cy="249979"/>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3AEFE1-8DA9-7642-B8C2-058EB0433658}"/>
                  </a:ext>
                </a:extLst>
              </p:cNvPr>
              <p:cNvSpPr txBox="1"/>
              <p:nvPr/>
            </p:nvSpPr>
            <p:spPr>
              <a:xfrm>
                <a:off x="628650" y="5764156"/>
                <a:ext cx="8032776" cy="646331"/>
              </a:xfrm>
              <a:prstGeom prst="rect">
                <a:avLst/>
              </a:prstGeom>
              <a:noFill/>
            </p:spPr>
            <p:txBody>
              <a:bodyPr wrap="none" rtlCol="0">
                <a:spAutoFit/>
              </a:bodyPr>
              <a:lstStyle/>
              <a:p>
                <a:r>
                  <a:rPr lang="en-US" dirty="0"/>
                  <a:t>- Instead of learning a function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each task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oMath>
                </a14:m>
                <a:r>
                  <a:rPr lang="en-US" dirty="0"/>
                  <a:t>.</a:t>
                </a:r>
              </a:p>
              <a:p>
                <a:r>
                  <a:rPr lang="en-US" dirty="0"/>
                  <a:t>- Can we learn a meta-function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which takes a task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to generate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a:t>
                </a:r>
              </a:p>
            </p:txBody>
          </p:sp>
        </mc:Choice>
        <mc:Fallback xmlns="">
          <p:sp>
            <p:nvSpPr>
              <p:cNvPr id="7" name="TextBox 6">
                <a:extLst>
                  <a:ext uri="{FF2B5EF4-FFF2-40B4-BE49-F238E27FC236}">
                    <a16:creationId xmlns:a16="http://schemas.microsoft.com/office/drawing/2014/main" id="{6A3AEFE1-8DA9-7642-B8C2-058EB0433658}"/>
                  </a:ext>
                </a:extLst>
              </p:cNvPr>
              <p:cNvSpPr txBox="1">
                <a:spLocks noRot="1" noChangeAspect="1" noMove="1" noResize="1" noEditPoints="1" noAdjustHandles="1" noChangeArrowheads="1" noChangeShapeType="1" noTextEdit="1"/>
              </p:cNvSpPr>
              <p:nvPr/>
            </p:nvSpPr>
            <p:spPr>
              <a:xfrm>
                <a:off x="628650" y="5764156"/>
                <a:ext cx="8032776" cy="646331"/>
              </a:xfrm>
              <a:prstGeom prst="rect">
                <a:avLst/>
              </a:prstGeom>
              <a:blipFill>
                <a:blip r:embed="rId3"/>
                <a:stretch>
                  <a:fillRect l="-631" t="-5882" b="-13725"/>
                </a:stretch>
              </a:blipFill>
            </p:spPr>
            <p:txBody>
              <a:bodyPr/>
              <a:lstStyle/>
              <a:p>
                <a:r>
                  <a:rPr lang="en-US">
                    <a:noFill/>
                  </a:rPr>
                  <a:t> </a:t>
                </a:r>
              </a:p>
            </p:txBody>
          </p:sp>
        </mc:Fallback>
      </mc:AlternateContent>
    </p:spTree>
    <p:extLst>
      <p:ext uri="{BB962C8B-B14F-4D97-AF65-F5344CB8AC3E}">
        <p14:creationId xmlns:p14="http://schemas.microsoft.com/office/powerpoint/2010/main" val="14718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D67325-CA55-B746-BAE6-CD572D08181B}"/>
              </a:ext>
            </a:extLst>
          </p:cNvPr>
          <p:cNvSpPr>
            <a:spLocks noGrp="1"/>
          </p:cNvSpPr>
          <p:nvPr>
            <p:ph type="sldNum" sz="quarter" idx="12"/>
          </p:nvPr>
        </p:nvSpPr>
        <p:spPr/>
        <p:txBody>
          <a:bodyPr/>
          <a:lstStyle/>
          <a:p>
            <a:fld id="{4FAB73BC-B049-4115-A692-8D63A059BFB8}" type="slidenum">
              <a:rPr lang="en-US" smtClean="0"/>
              <a:t>28</a:t>
            </a:fld>
            <a:endParaRPr lang="en-US"/>
          </a:p>
        </p:txBody>
      </p:sp>
      <p:sp>
        <p:nvSpPr>
          <p:cNvPr id="3" name="Title 2">
            <a:extLst>
              <a:ext uri="{FF2B5EF4-FFF2-40B4-BE49-F238E27FC236}">
                <a16:creationId xmlns:a16="http://schemas.microsoft.com/office/drawing/2014/main" id="{76A6B339-1952-5D45-A912-1A4B7DFE0B0B}"/>
              </a:ext>
            </a:extLst>
          </p:cNvPr>
          <p:cNvSpPr>
            <a:spLocks noGrp="1"/>
          </p:cNvSpPr>
          <p:nvPr>
            <p:ph type="title"/>
          </p:nvPr>
        </p:nvSpPr>
        <p:spPr/>
        <p:txBody>
          <a:bodyPr/>
          <a:lstStyle/>
          <a:p>
            <a:r>
              <a:rPr lang="en-US" dirty="0"/>
              <a:t>Meta Module (Concept)</a:t>
            </a:r>
          </a:p>
        </p:txBody>
      </p:sp>
      <p:grpSp>
        <p:nvGrpSpPr>
          <p:cNvPr id="15" name="Group 14">
            <a:extLst>
              <a:ext uri="{FF2B5EF4-FFF2-40B4-BE49-F238E27FC236}">
                <a16:creationId xmlns:a16="http://schemas.microsoft.com/office/drawing/2014/main" id="{CEAA95CF-0B81-F847-BD86-A8CCC554F2FB}"/>
              </a:ext>
            </a:extLst>
          </p:cNvPr>
          <p:cNvGrpSpPr/>
          <p:nvPr/>
        </p:nvGrpSpPr>
        <p:grpSpPr>
          <a:xfrm>
            <a:off x="689317" y="3063726"/>
            <a:ext cx="2206818" cy="1294551"/>
            <a:chOff x="689317" y="3063726"/>
            <a:chExt cx="2206818" cy="1294551"/>
          </a:xfrm>
        </p:grpSpPr>
        <p:grpSp>
          <p:nvGrpSpPr>
            <p:cNvPr id="4" name="Group 3">
              <a:extLst>
                <a:ext uri="{FF2B5EF4-FFF2-40B4-BE49-F238E27FC236}">
                  <a16:creationId xmlns:a16="http://schemas.microsoft.com/office/drawing/2014/main" id="{7738B9F5-7BCC-5645-8132-63A9436AAE38}"/>
                </a:ext>
              </a:extLst>
            </p:cNvPr>
            <p:cNvGrpSpPr/>
            <p:nvPr/>
          </p:nvGrpSpPr>
          <p:grpSpPr>
            <a:xfrm>
              <a:off x="689317" y="3063726"/>
              <a:ext cx="1983533" cy="772732"/>
              <a:chOff x="605121" y="2434107"/>
              <a:chExt cx="1983533" cy="772732"/>
            </a:xfrm>
          </p:grpSpPr>
          <p:sp>
            <p:nvSpPr>
              <p:cNvPr id="5" name="Rectangle 4">
                <a:extLst>
                  <a:ext uri="{FF2B5EF4-FFF2-40B4-BE49-F238E27FC236}">
                    <a16:creationId xmlns:a16="http://schemas.microsoft.com/office/drawing/2014/main" id="{53441102-1762-5E4F-A354-6C62552A4E9B}"/>
                  </a:ext>
                </a:extLst>
              </p:cNvPr>
              <p:cNvSpPr/>
              <p:nvPr/>
            </p:nvSpPr>
            <p:spPr>
              <a:xfrm>
                <a:off x="605121" y="2434107"/>
                <a:ext cx="1983532" cy="386366"/>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Action: Move</a:t>
                </a:r>
              </a:p>
            </p:txBody>
          </p:sp>
          <p:sp>
            <p:nvSpPr>
              <p:cNvPr id="6" name="Rectangle 5">
                <a:extLst>
                  <a:ext uri="{FF2B5EF4-FFF2-40B4-BE49-F238E27FC236}">
                    <a16:creationId xmlns:a16="http://schemas.microsoft.com/office/drawing/2014/main" id="{263EAA58-82AF-774D-86BF-AC8E3A0C10B9}"/>
                  </a:ext>
                </a:extLst>
              </p:cNvPr>
              <p:cNvSpPr/>
              <p:nvPr/>
            </p:nvSpPr>
            <p:spPr>
              <a:xfrm>
                <a:off x="605121" y="2820473"/>
                <a:ext cx="1983533" cy="386366"/>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Direction: Left</a:t>
                </a:r>
              </a:p>
            </p:txBody>
          </p:sp>
        </p:grpSp>
        <p:sp>
          <p:nvSpPr>
            <p:cNvPr id="7" name="TextBox 6">
              <a:extLst>
                <a:ext uri="{FF2B5EF4-FFF2-40B4-BE49-F238E27FC236}">
                  <a16:creationId xmlns:a16="http://schemas.microsoft.com/office/drawing/2014/main" id="{B1D2D093-2848-FD4F-A8D6-7C18C6C9D4F8}"/>
                </a:ext>
              </a:extLst>
            </p:cNvPr>
            <p:cNvSpPr txBox="1"/>
            <p:nvPr/>
          </p:nvSpPr>
          <p:spPr>
            <a:xfrm>
              <a:off x="752599" y="3988945"/>
              <a:ext cx="2143536" cy="369332"/>
            </a:xfrm>
            <a:prstGeom prst="rect">
              <a:avLst/>
            </a:prstGeom>
            <a:noFill/>
          </p:spPr>
          <p:txBody>
            <a:bodyPr wrap="none" rtlCol="0">
              <a:spAutoFit/>
            </a:bodyPr>
            <a:lstStyle/>
            <a:p>
              <a:r>
                <a:rPr lang="en-US" dirty="0"/>
                <a:t>t=Task Description</a:t>
              </a:r>
            </a:p>
          </p:txBody>
        </p:sp>
      </p:grpSp>
      <p:sp>
        <p:nvSpPr>
          <p:cNvPr id="8" name="Right Arrow 7">
            <a:extLst>
              <a:ext uri="{FF2B5EF4-FFF2-40B4-BE49-F238E27FC236}">
                <a16:creationId xmlns:a16="http://schemas.microsoft.com/office/drawing/2014/main" id="{139339FA-22F5-9A4F-97B3-D15FA77C0FAA}"/>
              </a:ext>
            </a:extLst>
          </p:cNvPr>
          <p:cNvSpPr/>
          <p:nvPr/>
        </p:nvSpPr>
        <p:spPr>
          <a:xfrm>
            <a:off x="2903454" y="3306203"/>
            <a:ext cx="356616" cy="365760"/>
          </a:xfrm>
          <a:prstGeom prst="rightArrow">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2" descr="Factory Icon - One World LED">
            <a:extLst>
              <a:ext uri="{FF2B5EF4-FFF2-40B4-BE49-F238E27FC236}">
                <a16:creationId xmlns:a16="http://schemas.microsoft.com/office/drawing/2014/main" id="{F00C7B4C-DC62-2146-A167-629A625AF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510" y="2730626"/>
            <a:ext cx="1477549" cy="1363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2EC276F-B930-F34D-8493-4D60469DEB57}"/>
              </a:ext>
            </a:extLst>
          </p:cNvPr>
          <p:cNvSpPr txBox="1"/>
          <p:nvPr/>
        </p:nvSpPr>
        <p:spPr>
          <a:xfrm>
            <a:off x="3234462" y="4025468"/>
            <a:ext cx="2111475" cy="369332"/>
          </a:xfrm>
          <a:prstGeom prst="rect">
            <a:avLst/>
          </a:prstGeom>
          <a:noFill/>
        </p:spPr>
        <p:txBody>
          <a:bodyPr wrap="none" rtlCol="0">
            <a:spAutoFit/>
          </a:bodyPr>
          <a:lstStyle/>
          <a:p>
            <a:r>
              <a:rPr lang="en-US" dirty="0"/>
              <a:t>Meta Function g(t)</a:t>
            </a:r>
          </a:p>
        </p:txBody>
      </p:sp>
      <p:sp>
        <p:nvSpPr>
          <p:cNvPr id="11" name="Right Arrow 10">
            <a:extLst>
              <a:ext uri="{FF2B5EF4-FFF2-40B4-BE49-F238E27FC236}">
                <a16:creationId xmlns:a16="http://schemas.microsoft.com/office/drawing/2014/main" id="{5F8EF0C9-ED84-B045-AA63-7596ABC07409}"/>
              </a:ext>
            </a:extLst>
          </p:cNvPr>
          <p:cNvSpPr/>
          <p:nvPr/>
        </p:nvSpPr>
        <p:spPr>
          <a:xfrm>
            <a:off x="5429431" y="3287909"/>
            <a:ext cx="356616" cy="365760"/>
          </a:xfrm>
          <a:prstGeom prst="rightArrow">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2" name="Picture 4" descr="Neural - Free computer icons">
            <a:extLst>
              <a:ext uri="{FF2B5EF4-FFF2-40B4-BE49-F238E27FC236}">
                <a16:creationId xmlns:a16="http://schemas.microsoft.com/office/drawing/2014/main" id="{2E60CF0A-5DD8-BD43-A275-D847C443F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89" y="2972158"/>
            <a:ext cx="1223493" cy="1223493"/>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a:extLst>
              <a:ext uri="{FF2B5EF4-FFF2-40B4-BE49-F238E27FC236}">
                <a16:creationId xmlns:a16="http://schemas.microsoft.com/office/drawing/2014/main" id="{182BAB80-4254-2349-94D7-09E33DD58B36}"/>
              </a:ext>
            </a:extLst>
          </p:cNvPr>
          <p:cNvSpPr/>
          <p:nvPr/>
        </p:nvSpPr>
        <p:spPr>
          <a:xfrm rot="16200000">
            <a:off x="6721151" y="4258415"/>
            <a:ext cx="356616" cy="365760"/>
          </a:xfrm>
          <a:prstGeom prst="rightArrow">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ight Arrow 13">
            <a:extLst>
              <a:ext uri="{FF2B5EF4-FFF2-40B4-BE49-F238E27FC236}">
                <a16:creationId xmlns:a16="http://schemas.microsoft.com/office/drawing/2014/main" id="{BB70F56A-ED33-9844-BD5F-5ECAE1154D2B}"/>
              </a:ext>
            </a:extLst>
          </p:cNvPr>
          <p:cNvSpPr/>
          <p:nvPr/>
        </p:nvSpPr>
        <p:spPr>
          <a:xfrm rot="16200000">
            <a:off x="6682313" y="2483453"/>
            <a:ext cx="356616" cy="365760"/>
          </a:xfrm>
          <a:prstGeom prst="rightArrow">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D9AD012-294D-B742-9571-B85B250EA887}"/>
              </a:ext>
            </a:extLst>
          </p:cNvPr>
          <p:cNvSpPr/>
          <p:nvPr/>
        </p:nvSpPr>
        <p:spPr>
          <a:xfrm>
            <a:off x="7472199" y="3399238"/>
            <a:ext cx="550151" cy="369332"/>
          </a:xfrm>
          <a:prstGeom prst="rect">
            <a:avLst/>
          </a:prstGeom>
        </p:spPr>
        <p:txBody>
          <a:bodyPr wrap="none">
            <a:spAutoFit/>
          </a:bodyPr>
          <a:lstStyle/>
          <a:p>
            <a:r>
              <a:rPr lang="en-US" dirty="0"/>
              <a:t>f(x)</a:t>
            </a:r>
          </a:p>
        </p:txBody>
      </p:sp>
      <p:pic>
        <p:nvPicPr>
          <p:cNvPr id="24" name="Picture 4" descr="Draymond Green: LeBron James should have gotten standing ovation for  display of memory">
            <a:extLst>
              <a:ext uri="{FF2B5EF4-FFF2-40B4-BE49-F238E27FC236}">
                <a16:creationId xmlns:a16="http://schemas.microsoft.com/office/drawing/2014/main" id="{01B62B82-5095-8A4C-B68F-7F8FFE3C4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027" y="4742615"/>
            <a:ext cx="2154840" cy="14369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Draymond Green: LeBron James should have gotten standing ovation for  display of memory">
            <a:extLst>
              <a:ext uri="{FF2B5EF4-FFF2-40B4-BE49-F238E27FC236}">
                <a16:creationId xmlns:a16="http://schemas.microsoft.com/office/drawing/2014/main" id="{672E2FB7-76A6-914D-B0A6-6B4CD50B9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499" y="968257"/>
            <a:ext cx="2154840" cy="1436934"/>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5866C119-FF0D-F74F-BA38-DB962A5942A2}"/>
              </a:ext>
            </a:extLst>
          </p:cNvPr>
          <p:cNvSpPr/>
          <p:nvPr/>
        </p:nvSpPr>
        <p:spPr>
          <a:xfrm>
            <a:off x="7098788" y="4878945"/>
            <a:ext cx="844529" cy="111189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Oval 27">
            <a:extLst>
              <a:ext uri="{FF2B5EF4-FFF2-40B4-BE49-F238E27FC236}">
                <a16:creationId xmlns:a16="http://schemas.microsoft.com/office/drawing/2014/main" id="{5686D356-4239-1942-9393-0870967E3D96}"/>
              </a:ext>
            </a:extLst>
          </p:cNvPr>
          <p:cNvSpPr/>
          <p:nvPr/>
        </p:nvSpPr>
        <p:spPr>
          <a:xfrm>
            <a:off x="5780499" y="966586"/>
            <a:ext cx="713291" cy="139211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9402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linds(horizontal)">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par>
                                <p:cTn id="30" presetID="3" presetClass="entr" presetSubtype="1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linds(horizontal)">
                                      <p:cBhvr>
                                        <p:cTn id="35" dur="500"/>
                                        <p:tgtEl>
                                          <p:spTgt spid="2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par>
                                <p:cTn id="39" presetID="3" presetClass="entr" presetSubtype="1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linds(horizontal)">
                                      <p:cBhvr>
                                        <p:cTn id="41" dur="500"/>
                                        <p:tgtEl>
                                          <p:spTgt spid="2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linds(horizontal)">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3" grpId="0" animBg="1"/>
      <p:bldP spid="14" grpId="0" animBg="1"/>
      <p:bldP spid="23" grpId="0"/>
      <p:bldP spid="27"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F74648-31F0-FB43-A358-C25827FFF029}"/>
              </a:ext>
            </a:extLst>
          </p:cNvPr>
          <p:cNvSpPr>
            <a:spLocks noGrp="1"/>
          </p:cNvSpPr>
          <p:nvPr>
            <p:ph type="sldNum" sz="quarter" idx="12"/>
          </p:nvPr>
        </p:nvSpPr>
        <p:spPr/>
        <p:txBody>
          <a:bodyPr/>
          <a:lstStyle/>
          <a:p>
            <a:fld id="{4FAB73BC-B049-4115-A692-8D63A059BFB8}" type="slidenum">
              <a:rPr lang="en-US" smtClean="0"/>
              <a:t>2</a:t>
            </a:fld>
            <a:endParaRPr lang="en-US"/>
          </a:p>
        </p:txBody>
      </p:sp>
      <p:sp>
        <p:nvSpPr>
          <p:cNvPr id="3" name="Title 2">
            <a:extLst>
              <a:ext uri="{FF2B5EF4-FFF2-40B4-BE49-F238E27FC236}">
                <a16:creationId xmlns:a16="http://schemas.microsoft.com/office/drawing/2014/main" id="{65A713B4-AE75-FA45-92FD-CF76520ED0E4}"/>
              </a:ext>
            </a:extLst>
          </p:cNvPr>
          <p:cNvSpPr>
            <a:spLocks noGrp="1"/>
          </p:cNvSpPr>
          <p:nvPr>
            <p:ph type="title"/>
          </p:nvPr>
        </p:nvSpPr>
        <p:spPr/>
        <p:txBody>
          <a:bodyPr/>
          <a:lstStyle/>
          <a:p>
            <a:r>
              <a:rPr lang="en-US" dirty="0"/>
              <a:t>Restrictions of Traditional Interface</a:t>
            </a:r>
          </a:p>
        </p:txBody>
      </p:sp>
      <p:sp>
        <p:nvSpPr>
          <p:cNvPr id="5" name="TextBox 4">
            <a:extLst>
              <a:ext uri="{FF2B5EF4-FFF2-40B4-BE49-F238E27FC236}">
                <a16:creationId xmlns:a16="http://schemas.microsoft.com/office/drawing/2014/main" id="{6561E0B8-F8BD-204A-9FE7-0FBEADCC5BC4}"/>
              </a:ext>
            </a:extLst>
          </p:cNvPr>
          <p:cNvSpPr txBox="1"/>
          <p:nvPr/>
        </p:nvSpPr>
        <p:spPr>
          <a:xfrm>
            <a:off x="628650" y="1126155"/>
            <a:ext cx="7377341" cy="369332"/>
          </a:xfrm>
          <a:prstGeom prst="rect">
            <a:avLst/>
          </a:prstGeom>
          <a:noFill/>
        </p:spPr>
        <p:txBody>
          <a:bodyPr wrap="none" rtlCol="0">
            <a:spAutoFit/>
          </a:bodyPr>
          <a:lstStyle/>
          <a:p>
            <a:r>
              <a:rPr lang="en-US" b="1" dirty="0"/>
              <a:t>Term-based Query</a:t>
            </a:r>
            <a:r>
              <a:rPr lang="en-US" dirty="0"/>
              <a:t>: The interface cannot handle complicated query.</a:t>
            </a:r>
          </a:p>
        </p:txBody>
      </p:sp>
      <p:sp>
        <p:nvSpPr>
          <p:cNvPr id="6" name="Freeform 5">
            <a:extLst>
              <a:ext uri="{FF2B5EF4-FFF2-40B4-BE49-F238E27FC236}">
                <a16:creationId xmlns:a16="http://schemas.microsoft.com/office/drawing/2014/main" id="{DFA5D6AD-6D6E-9A40-AE15-2C3F2B04DCF0}"/>
              </a:ext>
            </a:extLst>
          </p:cNvPr>
          <p:cNvSpPr/>
          <p:nvPr/>
        </p:nvSpPr>
        <p:spPr>
          <a:xfrm rot="5400000">
            <a:off x="3697567" y="1019071"/>
            <a:ext cx="969027" cy="2536430"/>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r>
              <a:rPr lang="en-US" sz="1400" dirty="0">
                <a:solidFill>
                  <a:schemeClr val="tx1"/>
                </a:solidFill>
              </a:rPr>
              <a:t> - Lebron James</a:t>
            </a:r>
          </a:p>
          <a:p>
            <a:r>
              <a:rPr lang="en-US" sz="1400" dirty="0">
                <a:solidFill>
                  <a:schemeClr val="tx1"/>
                </a:solidFill>
              </a:rPr>
              <a:t> - Average points per game</a:t>
            </a:r>
          </a:p>
          <a:p>
            <a:r>
              <a:rPr lang="en-US" sz="1400" dirty="0">
                <a:solidFill>
                  <a:schemeClr val="tx1"/>
                </a:solidFill>
              </a:rPr>
              <a:t> - COVID-19 NBA season</a:t>
            </a:r>
          </a:p>
          <a:p>
            <a:endParaRPr lang="en-US" sz="1400" dirty="0">
              <a:solidFill>
                <a:schemeClr val="tx1"/>
              </a:solidFill>
            </a:endParaRPr>
          </a:p>
        </p:txBody>
      </p:sp>
      <p:sp>
        <p:nvSpPr>
          <p:cNvPr id="8" name="TextBox 7">
            <a:extLst>
              <a:ext uri="{FF2B5EF4-FFF2-40B4-BE49-F238E27FC236}">
                <a16:creationId xmlns:a16="http://schemas.microsoft.com/office/drawing/2014/main" id="{87B6233F-DCCC-CF41-86C3-9F2D9C025F5D}"/>
              </a:ext>
            </a:extLst>
          </p:cNvPr>
          <p:cNvSpPr txBox="1"/>
          <p:nvPr/>
        </p:nvSpPr>
        <p:spPr>
          <a:xfrm>
            <a:off x="628650" y="3793594"/>
            <a:ext cx="7730001" cy="369332"/>
          </a:xfrm>
          <a:prstGeom prst="rect">
            <a:avLst/>
          </a:prstGeom>
          <a:noFill/>
        </p:spPr>
        <p:txBody>
          <a:bodyPr wrap="none" rtlCol="0">
            <a:spAutoFit/>
          </a:bodyPr>
          <a:lstStyle/>
          <a:p>
            <a:r>
              <a:rPr lang="en-US" b="1" dirty="0"/>
              <a:t>Coarse-grained Response</a:t>
            </a:r>
            <a:r>
              <a:rPr lang="en-US" dirty="0"/>
              <a:t>: Large collection of web pages are provided.</a:t>
            </a:r>
          </a:p>
        </p:txBody>
      </p:sp>
      <p:grpSp>
        <p:nvGrpSpPr>
          <p:cNvPr id="9" name="Group 8">
            <a:extLst>
              <a:ext uri="{FF2B5EF4-FFF2-40B4-BE49-F238E27FC236}">
                <a16:creationId xmlns:a16="http://schemas.microsoft.com/office/drawing/2014/main" id="{8EBF2EF3-B6C7-BA40-8580-7256E95C1DA0}"/>
              </a:ext>
            </a:extLst>
          </p:cNvPr>
          <p:cNvGrpSpPr/>
          <p:nvPr/>
        </p:nvGrpSpPr>
        <p:grpSpPr>
          <a:xfrm>
            <a:off x="1284754" y="4340660"/>
            <a:ext cx="2897327" cy="1828713"/>
            <a:chOff x="5994145" y="905575"/>
            <a:chExt cx="2897327" cy="1828713"/>
          </a:xfrm>
        </p:grpSpPr>
        <p:pic>
          <p:nvPicPr>
            <p:cNvPr id="10" name="Picture 9" descr="Graphical user interface, application&#10;&#10;Description automatically generated">
              <a:extLst>
                <a:ext uri="{FF2B5EF4-FFF2-40B4-BE49-F238E27FC236}">
                  <a16:creationId xmlns:a16="http://schemas.microsoft.com/office/drawing/2014/main" id="{2A3E3AA0-E734-4440-AF78-E136FFCC3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145" y="905575"/>
              <a:ext cx="2163051" cy="1270164"/>
            </a:xfrm>
            <a:prstGeom prst="rect">
              <a:avLst/>
            </a:prstGeom>
            <a:noFill/>
            <a:ln>
              <a:solidFill>
                <a:schemeClr val="tx1"/>
              </a:solidFill>
            </a:ln>
          </p:spPr>
        </p:pic>
        <p:pic>
          <p:nvPicPr>
            <p:cNvPr id="11" name="Picture 10" descr="Graphical user interface, text, application&#10;&#10;Description automatically generated">
              <a:extLst>
                <a:ext uri="{FF2B5EF4-FFF2-40B4-BE49-F238E27FC236}">
                  <a16:creationId xmlns:a16="http://schemas.microsoft.com/office/drawing/2014/main" id="{34451410-BEC1-F74C-ADDC-6DE5FA32A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221" y="1044465"/>
              <a:ext cx="2163051" cy="1270268"/>
            </a:xfrm>
            <a:prstGeom prst="rect">
              <a:avLst/>
            </a:prstGeom>
            <a:noFill/>
            <a:ln>
              <a:solidFill>
                <a:schemeClr val="tx1"/>
              </a:solidFill>
            </a:ln>
          </p:spPr>
        </p:pic>
        <p:pic>
          <p:nvPicPr>
            <p:cNvPr id="12" name="Picture 11" descr="Graphical user interface, text, application, website&#10;&#10;Description automatically generated">
              <a:extLst>
                <a:ext uri="{FF2B5EF4-FFF2-40B4-BE49-F238E27FC236}">
                  <a16:creationId xmlns:a16="http://schemas.microsoft.com/office/drawing/2014/main" id="{CBF09657-2844-8142-88C4-D61E3ABD4F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9898" y="1207540"/>
              <a:ext cx="2198690" cy="1190035"/>
            </a:xfrm>
            <a:prstGeom prst="rect">
              <a:avLst/>
            </a:prstGeom>
            <a:ln>
              <a:solidFill>
                <a:schemeClr val="tx1"/>
              </a:solidFill>
            </a:ln>
          </p:spPr>
        </p:pic>
        <p:pic>
          <p:nvPicPr>
            <p:cNvPr id="13" name="Picture 12" descr="Calendar&#10;&#10;Description automatically generated">
              <a:extLst>
                <a:ext uri="{FF2B5EF4-FFF2-40B4-BE49-F238E27FC236}">
                  <a16:creationId xmlns:a16="http://schemas.microsoft.com/office/drawing/2014/main" id="{C0A6AED8-18A5-E849-8CB6-C738646E5032}"/>
                </a:ext>
              </a:extLst>
            </p:cNvPr>
            <p:cNvPicPr>
              <a:picLocks noChangeAspect="1"/>
            </p:cNvPicPr>
            <p:nvPr/>
          </p:nvPicPr>
          <p:blipFill rotWithShape="1">
            <a:blip r:embed="rId6">
              <a:extLst>
                <a:ext uri="{28A0092B-C50C-407E-A947-70E740481C1C}">
                  <a14:useLocalDpi xmlns:a14="http://schemas.microsoft.com/office/drawing/2010/main" val="0"/>
                </a:ext>
              </a:extLst>
            </a:blip>
            <a:srcRect b="26862"/>
            <a:stretch/>
          </p:blipFill>
          <p:spPr>
            <a:xfrm>
              <a:off x="6666037" y="1346509"/>
              <a:ext cx="2225435" cy="1387779"/>
            </a:xfrm>
            <a:prstGeom prst="rect">
              <a:avLst/>
            </a:prstGeom>
            <a:ln>
              <a:solidFill>
                <a:schemeClr val="tx1"/>
              </a:solidFill>
            </a:ln>
          </p:spPr>
        </p:pic>
      </p:grpSp>
      <p:pic>
        <p:nvPicPr>
          <p:cNvPr id="16" name="Picture 15" descr="A cartoon of a person&#10;&#10;Description automatically generated with low confidence">
            <a:extLst>
              <a:ext uri="{FF2B5EF4-FFF2-40B4-BE49-F238E27FC236}">
                <a16:creationId xmlns:a16="http://schemas.microsoft.com/office/drawing/2014/main" id="{6CC164B8-1895-424B-AA57-8C544A91CB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8436" y="4998134"/>
            <a:ext cx="940547" cy="940547"/>
          </a:xfrm>
          <a:prstGeom prst="rect">
            <a:avLst/>
          </a:prstGeom>
        </p:spPr>
      </p:pic>
      <p:sp>
        <p:nvSpPr>
          <p:cNvPr id="18" name="Freeform 17">
            <a:extLst>
              <a:ext uri="{FF2B5EF4-FFF2-40B4-BE49-F238E27FC236}">
                <a16:creationId xmlns:a16="http://schemas.microsoft.com/office/drawing/2014/main" id="{D3B39F8C-4F68-8F47-8727-0A54EE3C693E}"/>
              </a:ext>
            </a:extLst>
          </p:cNvPr>
          <p:cNvSpPr/>
          <p:nvPr/>
        </p:nvSpPr>
        <p:spPr>
          <a:xfrm rot="5400000">
            <a:off x="6253261" y="3623896"/>
            <a:ext cx="969027" cy="2536433"/>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Too many Pages! </a:t>
            </a:r>
          </a:p>
          <a:p>
            <a:pPr algn="ctr"/>
            <a:r>
              <a:rPr lang="en-US" sz="1400" dirty="0">
                <a:solidFill>
                  <a:schemeClr val="tx1"/>
                </a:solidFill>
              </a:rPr>
              <a:t>I can’t read them all.</a:t>
            </a:r>
          </a:p>
          <a:p>
            <a:pPr algn="ctr"/>
            <a:endParaRPr lang="en-US" sz="1400" dirty="0">
              <a:solidFill>
                <a:schemeClr val="tx1"/>
              </a:solidFill>
            </a:endParaRPr>
          </a:p>
        </p:txBody>
      </p:sp>
      <p:pic>
        <p:nvPicPr>
          <p:cNvPr id="20" name="Picture 19" descr="A cartoon of a person&#10;&#10;Description automatically generated with low confidence">
            <a:extLst>
              <a:ext uri="{FF2B5EF4-FFF2-40B4-BE49-F238E27FC236}">
                <a16:creationId xmlns:a16="http://schemas.microsoft.com/office/drawing/2014/main" id="{DCF7B22F-CB1A-404D-B987-760A55039D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9118" y="2076285"/>
            <a:ext cx="961706" cy="1236701"/>
          </a:xfrm>
          <a:prstGeom prst="rect">
            <a:avLst/>
          </a:prstGeom>
        </p:spPr>
      </p:pic>
    </p:spTree>
    <p:extLst>
      <p:ext uri="{BB962C8B-B14F-4D97-AF65-F5344CB8AC3E}">
        <p14:creationId xmlns:p14="http://schemas.microsoft.com/office/powerpoint/2010/main" val="4266458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5B2FDD-E777-E045-848D-548D65D47D91}"/>
              </a:ext>
            </a:extLst>
          </p:cNvPr>
          <p:cNvSpPr>
            <a:spLocks noGrp="1"/>
          </p:cNvSpPr>
          <p:nvPr>
            <p:ph type="sldNum" sz="quarter" idx="12"/>
          </p:nvPr>
        </p:nvSpPr>
        <p:spPr/>
        <p:txBody>
          <a:bodyPr/>
          <a:lstStyle/>
          <a:p>
            <a:fld id="{4FAB73BC-B049-4115-A692-8D63A059BFB8}" type="slidenum">
              <a:rPr lang="en-US" smtClean="0"/>
              <a:t>29</a:t>
            </a:fld>
            <a:endParaRPr lang="en-US"/>
          </a:p>
        </p:txBody>
      </p:sp>
      <p:sp>
        <p:nvSpPr>
          <p:cNvPr id="3" name="Title 2">
            <a:extLst>
              <a:ext uri="{FF2B5EF4-FFF2-40B4-BE49-F238E27FC236}">
                <a16:creationId xmlns:a16="http://schemas.microsoft.com/office/drawing/2014/main" id="{11C987BD-1291-7149-A827-AD7B3EC94104}"/>
              </a:ext>
            </a:extLst>
          </p:cNvPr>
          <p:cNvSpPr>
            <a:spLocks noGrp="1"/>
          </p:cNvSpPr>
          <p:nvPr>
            <p:ph type="title"/>
          </p:nvPr>
        </p:nvSpPr>
        <p:spPr/>
        <p:txBody>
          <a:bodyPr/>
          <a:lstStyle/>
          <a:p>
            <a:r>
              <a:rPr lang="en-US" dirty="0"/>
              <a:t>Meta Module (Implementation)</a:t>
            </a:r>
          </a:p>
        </p:txBody>
      </p:sp>
      <p:grpSp>
        <p:nvGrpSpPr>
          <p:cNvPr id="12" name="Group 11">
            <a:extLst>
              <a:ext uri="{FF2B5EF4-FFF2-40B4-BE49-F238E27FC236}">
                <a16:creationId xmlns:a16="http://schemas.microsoft.com/office/drawing/2014/main" id="{B93A4AAB-149A-F84B-BD4A-011A988799C3}"/>
              </a:ext>
            </a:extLst>
          </p:cNvPr>
          <p:cNvGrpSpPr/>
          <p:nvPr/>
        </p:nvGrpSpPr>
        <p:grpSpPr>
          <a:xfrm>
            <a:off x="1016011" y="4848233"/>
            <a:ext cx="1648497" cy="772732"/>
            <a:chOff x="940157" y="2434107"/>
            <a:chExt cx="1648497" cy="772732"/>
          </a:xfrm>
        </p:grpSpPr>
        <p:sp>
          <p:nvSpPr>
            <p:cNvPr id="13" name="Rectangle 12">
              <a:extLst>
                <a:ext uri="{FF2B5EF4-FFF2-40B4-BE49-F238E27FC236}">
                  <a16:creationId xmlns:a16="http://schemas.microsoft.com/office/drawing/2014/main" id="{0DC0A8BB-BFCC-A54A-BDFA-1695AB4C0703}"/>
                </a:ext>
              </a:extLst>
            </p:cNvPr>
            <p:cNvSpPr/>
            <p:nvPr/>
          </p:nvSpPr>
          <p:spPr>
            <a:xfrm>
              <a:off x="940157" y="2434107"/>
              <a:ext cx="1648496" cy="386366"/>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Action: Move</a:t>
              </a:r>
            </a:p>
          </p:txBody>
        </p:sp>
        <p:sp>
          <p:nvSpPr>
            <p:cNvPr id="14" name="Rectangle 13">
              <a:extLst>
                <a:ext uri="{FF2B5EF4-FFF2-40B4-BE49-F238E27FC236}">
                  <a16:creationId xmlns:a16="http://schemas.microsoft.com/office/drawing/2014/main" id="{DD66C934-35DC-9541-A8D0-BE37DE4A74C8}"/>
                </a:ext>
              </a:extLst>
            </p:cNvPr>
            <p:cNvSpPr/>
            <p:nvPr/>
          </p:nvSpPr>
          <p:spPr>
            <a:xfrm>
              <a:off x="940158" y="2820473"/>
              <a:ext cx="1648496" cy="386366"/>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Left</a:t>
              </a:r>
            </a:p>
          </p:txBody>
        </p:sp>
      </p:grpSp>
      <p:sp>
        <p:nvSpPr>
          <p:cNvPr id="15" name="TextBox 14">
            <a:extLst>
              <a:ext uri="{FF2B5EF4-FFF2-40B4-BE49-F238E27FC236}">
                <a16:creationId xmlns:a16="http://schemas.microsoft.com/office/drawing/2014/main" id="{E1825C21-52EA-604A-86E0-AE28C2FF47A7}"/>
              </a:ext>
            </a:extLst>
          </p:cNvPr>
          <p:cNvSpPr txBox="1"/>
          <p:nvPr/>
        </p:nvSpPr>
        <p:spPr>
          <a:xfrm>
            <a:off x="2909741" y="4146760"/>
            <a:ext cx="1122423" cy="369332"/>
          </a:xfrm>
          <a:prstGeom prst="rect">
            <a:avLst/>
          </a:prstGeom>
          <a:noFill/>
        </p:spPr>
        <p:txBody>
          <a:bodyPr wrap="none" rtlCol="0">
            <a:spAutoFit/>
          </a:bodyPr>
          <a:lstStyle/>
          <a:p>
            <a:r>
              <a:rPr lang="en-US" dirty="0"/>
              <a:t>t: Embed</a:t>
            </a:r>
          </a:p>
        </p:txBody>
      </p:sp>
      <p:grpSp>
        <p:nvGrpSpPr>
          <p:cNvPr id="21" name="Group 20">
            <a:extLst>
              <a:ext uri="{FF2B5EF4-FFF2-40B4-BE49-F238E27FC236}">
                <a16:creationId xmlns:a16="http://schemas.microsoft.com/office/drawing/2014/main" id="{ACA6EE00-17FA-0E4B-9ADA-C2A0266D60A9}"/>
              </a:ext>
            </a:extLst>
          </p:cNvPr>
          <p:cNvGrpSpPr/>
          <p:nvPr/>
        </p:nvGrpSpPr>
        <p:grpSpPr>
          <a:xfrm>
            <a:off x="824662" y="2362650"/>
            <a:ext cx="2254439" cy="1380527"/>
            <a:chOff x="878725" y="2389040"/>
            <a:chExt cx="2254439" cy="1380527"/>
          </a:xfrm>
        </p:grpSpPr>
        <p:sp>
          <p:nvSpPr>
            <p:cNvPr id="18" name="Oval 17">
              <a:extLst>
                <a:ext uri="{FF2B5EF4-FFF2-40B4-BE49-F238E27FC236}">
                  <a16:creationId xmlns:a16="http://schemas.microsoft.com/office/drawing/2014/main" id="{1B33EE22-38CA-C54B-9571-47ACF7AC7EFD}"/>
                </a:ext>
              </a:extLst>
            </p:cNvPr>
            <p:cNvSpPr/>
            <p:nvPr/>
          </p:nvSpPr>
          <p:spPr>
            <a:xfrm>
              <a:off x="2839768" y="2984729"/>
              <a:ext cx="293396" cy="330619"/>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0" name="Group 19">
              <a:extLst>
                <a:ext uri="{FF2B5EF4-FFF2-40B4-BE49-F238E27FC236}">
                  <a16:creationId xmlns:a16="http://schemas.microsoft.com/office/drawing/2014/main" id="{7DFC0179-4017-6041-B0C3-3BBF94AF3050}"/>
                </a:ext>
              </a:extLst>
            </p:cNvPr>
            <p:cNvGrpSpPr/>
            <p:nvPr/>
          </p:nvGrpSpPr>
          <p:grpSpPr>
            <a:xfrm>
              <a:off x="878725" y="2389040"/>
              <a:ext cx="2081679" cy="1380527"/>
              <a:chOff x="878725" y="2389040"/>
              <a:chExt cx="2081679" cy="1380527"/>
            </a:xfrm>
          </p:grpSpPr>
          <p:sp>
            <p:nvSpPr>
              <p:cNvPr id="10" name="Rounded Rectangle 9">
                <a:extLst>
                  <a:ext uri="{FF2B5EF4-FFF2-40B4-BE49-F238E27FC236}">
                    <a16:creationId xmlns:a16="http://schemas.microsoft.com/office/drawing/2014/main" id="{AC3B56F3-A2FC-BB49-B829-F2E98657E661}"/>
                  </a:ext>
                </a:extLst>
              </p:cNvPr>
              <p:cNvSpPr/>
              <p:nvPr/>
            </p:nvSpPr>
            <p:spPr>
              <a:xfrm>
                <a:off x="878725" y="2389040"/>
                <a:ext cx="2081679" cy="13805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2" name="Picture 2" descr="Factory Icon - One World LED">
                <a:extLst>
                  <a:ext uri="{FF2B5EF4-FFF2-40B4-BE49-F238E27FC236}">
                    <a16:creationId xmlns:a16="http://schemas.microsoft.com/office/drawing/2014/main" id="{A91936D8-3701-F741-B01F-52E1E26DD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462" y="2599856"/>
                <a:ext cx="1168441" cy="107833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4FD4294-1ED9-8449-9FEC-B2C9BBF518A8}"/>
                  </a:ext>
                </a:extLst>
              </p:cNvPr>
              <p:cNvSpPr txBox="1"/>
              <p:nvPr/>
            </p:nvSpPr>
            <p:spPr>
              <a:xfrm>
                <a:off x="2047892" y="2594795"/>
                <a:ext cx="554960" cy="369332"/>
              </a:xfrm>
              <a:prstGeom prst="rect">
                <a:avLst/>
              </a:prstGeom>
              <a:noFill/>
            </p:spPr>
            <p:txBody>
              <a:bodyPr wrap="none" rtlCol="0">
                <a:spAutoFit/>
              </a:bodyPr>
              <a:lstStyle/>
              <a:p>
                <a:r>
                  <a:rPr lang="en-US" dirty="0"/>
                  <a:t>g(t)</a:t>
                </a:r>
              </a:p>
            </p:txBody>
          </p:sp>
        </p:grpSp>
      </p:grpSp>
      <p:grpSp>
        <p:nvGrpSpPr>
          <p:cNvPr id="9" name="Group 8">
            <a:extLst>
              <a:ext uri="{FF2B5EF4-FFF2-40B4-BE49-F238E27FC236}">
                <a16:creationId xmlns:a16="http://schemas.microsoft.com/office/drawing/2014/main" id="{6D4CAA8E-B271-DD4E-8703-A6E198B1E6A2}"/>
              </a:ext>
            </a:extLst>
          </p:cNvPr>
          <p:cNvGrpSpPr/>
          <p:nvPr/>
        </p:nvGrpSpPr>
        <p:grpSpPr>
          <a:xfrm>
            <a:off x="4809407" y="3379344"/>
            <a:ext cx="1188994" cy="1206825"/>
            <a:chOff x="4578278" y="2600558"/>
            <a:chExt cx="1586416" cy="1744460"/>
          </a:xfrm>
        </p:grpSpPr>
        <p:pic>
          <p:nvPicPr>
            <p:cNvPr id="56" name="Picture 2" descr="Visualizing Activation Heatmaps using TensorFlow | by Areeb Gani |  Analytics Vidhya | Medium">
              <a:extLst>
                <a:ext uri="{FF2B5EF4-FFF2-40B4-BE49-F238E27FC236}">
                  <a16:creationId xmlns:a16="http://schemas.microsoft.com/office/drawing/2014/main" id="{43CB731F-55DE-8541-8246-D7BA4EB650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 t="606" r="537" b="-1"/>
            <a:stretch/>
          </p:blipFill>
          <p:spPr bwMode="auto">
            <a:xfrm>
              <a:off x="4719864" y="2600558"/>
              <a:ext cx="1201861" cy="1248689"/>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4312333C-6667-2644-AFA5-29866B0DD90B}"/>
                </a:ext>
              </a:extLst>
            </p:cNvPr>
            <p:cNvSpPr txBox="1"/>
            <p:nvPr/>
          </p:nvSpPr>
          <p:spPr>
            <a:xfrm>
              <a:off x="4578278" y="3811150"/>
              <a:ext cx="1586416" cy="533868"/>
            </a:xfrm>
            <a:prstGeom prst="rect">
              <a:avLst/>
            </a:prstGeom>
            <a:noFill/>
          </p:spPr>
          <p:txBody>
            <a:bodyPr wrap="square" rtlCol="0">
              <a:spAutoFit/>
            </a:bodyPr>
            <a:lstStyle/>
            <a:p>
              <a:r>
                <a:rPr lang="en-US" dirty="0"/>
                <a:t>Attention</a:t>
              </a:r>
            </a:p>
          </p:txBody>
        </p:sp>
      </p:grpSp>
      <p:cxnSp>
        <p:nvCxnSpPr>
          <p:cNvPr id="93" name="Straight Arrow Connector 92">
            <a:extLst>
              <a:ext uri="{FF2B5EF4-FFF2-40B4-BE49-F238E27FC236}">
                <a16:creationId xmlns:a16="http://schemas.microsoft.com/office/drawing/2014/main" id="{C3EBD050-1FC6-AF40-A20B-C5D5C85966CE}"/>
              </a:ext>
            </a:extLst>
          </p:cNvPr>
          <p:cNvCxnSpPr>
            <a:cxnSpLocks/>
            <a:stCxn id="68" idx="2"/>
            <a:endCxn id="56" idx="3"/>
          </p:cNvCxnSpPr>
          <p:nvPr/>
        </p:nvCxnSpPr>
        <p:spPr>
          <a:xfrm flipH="1">
            <a:off x="5816299" y="3811268"/>
            <a:ext cx="4249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Elbow Connector 96">
            <a:extLst>
              <a:ext uri="{FF2B5EF4-FFF2-40B4-BE49-F238E27FC236}">
                <a16:creationId xmlns:a16="http://schemas.microsoft.com/office/drawing/2014/main" id="{8874F409-F32D-1343-968C-8F187E6EAB32}"/>
              </a:ext>
            </a:extLst>
          </p:cNvPr>
          <p:cNvCxnSpPr>
            <a:cxnSpLocks/>
            <a:stCxn id="14" idx="3"/>
            <a:endCxn id="15" idx="2"/>
          </p:cNvCxnSpPr>
          <p:nvPr/>
        </p:nvCxnSpPr>
        <p:spPr>
          <a:xfrm flipV="1">
            <a:off x="2664508" y="4516092"/>
            <a:ext cx="806445" cy="91169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 name="Elbow Connector 3">
            <a:extLst>
              <a:ext uri="{FF2B5EF4-FFF2-40B4-BE49-F238E27FC236}">
                <a16:creationId xmlns:a16="http://schemas.microsoft.com/office/drawing/2014/main" id="{11CB2808-DF24-AA4C-B274-0EC6B91FA92A}"/>
              </a:ext>
            </a:extLst>
          </p:cNvPr>
          <p:cNvCxnSpPr>
            <a:cxnSpLocks/>
            <a:stCxn id="15" idx="0"/>
            <a:endCxn id="18" idx="6"/>
          </p:cNvCxnSpPr>
          <p:nvPr/>
        </p:nvCxnSpPr>
        <p:spPr>
          <a:xfrm rot="16200000" flipV="1">
            <a:off x="2763472" y="3439279"/>
            <a:ext cx="1023111" cy="39185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486F3578-3389-B44D-A580-8CE085B22F88}"/>
              </a:ext>
            </a:extLst>
          </p:cNvPr>
          <p:cNvGrpSpPr/>
          <p:nvPr/>
        </p:nvGrpSpPr>
        <p:grpSpPr>
          <a:xfrm>
            <a:off x="6465275" y="4363044"/>
            <a:ext cx="1793440" cy="1424064"/>
            <a:chOff x="6503157" y="3522108"/>
            <a:chExt cx="1793440" cy="1424064"/>
          </a:xfrm>
        </p:grpSpPr>
        <p:grpSp>
          <p:nvGrpSpPr>
            <p:cNvPr id="65" name="Group 64">
              <a:extLst>
                <a:ext uri="{FF2B5EF4-FFF2-40B4-BE49-F238E27FC236}">
                  <a16:creationId xmlns:a16="http://schemas.microsoft.com/office/drawing/2014/main" id="{E80A16B2-AC0F-4B48-AA9C-B9FB5E7E6AD5}"/>
                </a:ext>
              </a:extLst>
            </p:cNvPr>
            <p:cNvGrpSpPr/>
            <p:nvPr/>
          </p:nvGrpSpPr>
          <p:grpSpPr>
            <a:xfrm>
              <a:off x="6503157" y="4355311"/>
              <a:ext cx="1793440" cy="222069"/>
              <a:chOff x="6299315" y="4321445"/>
              <a:chExt cx="1793440" cy="222069"/>
            </a:xfrm>
          </p:grpSpPr>
          <p:sp>
            <p:nvSpPr>
              <p:cNvPr id="44" name="Rectangle 43">
                <a:extLst>
                  <a:ext uri="{FF2B5EF4-FFF2-40B4-BE49-F238E27FC236}">
                    <a16:creationId xmlns:a16="http://schemas.microsoft.com/office/drawing/2014/main" id="{1155CB4F-9361-E141-B1F9-6D478503BCDB}"/>
                  </a:ext>
                </a:extLst>
              </p:cNvPr>
              <p:cNvSpPr/>
              <p:nvPr/>
            </p:nvSpPr>
            <p:spPr>
              <a:xfrm>
                <a:off x="6299315" y="4321445"/>
                <a:ext cx="222069" cy="22206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AED7B312-A4B0-9443-969B-CAAB49E8EC45}"/>
                  </a:ext>
                </a:extLst>
              </p:cNvPr>
              <p:cNvSpPr/>
              <p:nvPr/>
            </p:nvSpPr>
            <p:spPr>
              <a:xfrm>
                <a:off x="6523776" y="4321445"/>
                <a:ext cx="222069" cy="22206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7E6AB9B8-C676-BD47-B08C-68354C9165FD}"/>
                  </a:ext>
                </a:extLst>
              </p:cNvPr>
              <p:cNvSpPr/>
              <p:nvPr/>
            </p:nvSpPr>
            <p:spPr>
              <a:xfrm>
                <a:off x="6748237" y="4321445"/>
                <a:ext cx="222069" cy="22206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a:extLst>
                  <a:ext uri="{FF2B5EF4-FFF2-40B4-BE49-F238E27FC236}">
                    <a16:creationId xmlns:a16="http://schemas.microsoft.com/office/drawing/2014/main" id="{3E8A3928-3235-A945-A687-B8EEE9513396}"/>
                  </a:ext>
                </a:extLst>
              </p:cNvPr>
              <p:cNvSpPr/>
              <p:nvPr/>
            </p:nvSpPr>
            <p:spPr>
              <a:xfrm>
                <a:off x="6972699" y="4321445"/>
                <a:ext cx="222069" cy="22206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404E697C-C0AA-3D47-BC8E-F9FE2D34CCBA}"/>
                  </a:ext>
                </a:extLst>
              </p:cNvPr>
              <p:cNvSpPr/>
              <p:nvPr/>
            </p:nvSpPr>
            <p:spPr>
              <a:xfrm>
                <a:off x="7197302" y="4321445"/>
                <a:ext cx="222069" cy="22206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B147339D-CA2C-164E-B13A-E639CA143FE7}"/>
                  </a:ext>
                </a:extLst>
              </p:cNvPr>
              <p:cNvSpPr/>
              <p:nvPr/>
            </p:nvSpPr>
            <p:spPr>
              <a:xfrm>
                <a:off x="7421763" y="4321445"/>
                <a:ext cx="222069" cy="22206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Rectangle 49">
                <a:extLst>
                  <a:ext uri="{FF2B5EF4-FFF2-40B4-BE49-F238E27FC236}">
                    <a16:creationId xmlns:a16="http://schemas.microsoft.com/office/drawing/2014/main" id="{7C852FEF-F90E-644B-8FB1-40758107C561}"/>
                  </a:ext>
                </a:extLst>
              </p:cNvPr>
              <p:cNvSpPr/>
              <p:nvPr/>
            </p:nvSpPr>
            <p:spPr>
              <a:xfrm>
                <a:off x="7646224" y="4321445"/>
                <a:ext cx="222069" cy="22206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50">
                <a:extLst>
                  <a:ext uri="{FF2B5EF4-FFF2-40B4-BE49-F238E27FC236}">
                    <a16:creationId xmlns:a16="http://schemas.microsoft.com/office/drawing/2014/main" id="{E32E227E-37C3-C148-B29F-0A283A944D92}"/>
                  </a:ext>
                </a:extLst>
              </p:cNvPr>
              <p:cNvSpPr/>
              <p:nvPr/>
            </p:nvSpPr>
            <p:spPr>
              <a:xfrm>
                <a:off x="7870686" y="4321445"/>
                <a:ext cx="222069" cy="22206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80" name="Straight Arrow Connector 79">
              <a:extLst>
                <a:ext uri="{FF2B5EF4-FFF2-40B4-BE49-F238E27FC236}">
                  <a16:creationId xmlns:a16="http://schemas.microsoft.com/office/drawing/2014/main" id="{0B784A4B-DA85-A342-936E-ED4A03532C44}"/>
                </a:ext>
              </a:extLst>
            </p:cNvPr>
            <p:cNvCxnSpPr>
              <a:cxnSpLocks/>
              <a:stCxn id="51" idx="0"/>
              <a:endCxn id="55" idx="4"/>
            </p:cNvCxnSpPr>
            <p:nvPr/>
          </p:nvCxnSpPr>
          <p:spPr>
            <a:xfrm flipH="1" flipV="1">
              <a:off x="7392112" y="3522108"/>
              <a:ext cx="793451" cy="833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E0DD8796-491D-6841-AB20-B65A845B4098}"/>
                </a:ext>
              </a:extLst>
            </p:cNvPr>
            <p:cNvCxnSpPr>
              <a:cxnSpLocks/>
              <a:stCxn id="44" idx="0"/>
              <a:endCxn id="55" idx="4"/>
            </p:cNvCxnSpPr>
            <p:nvPr/>
          </p:nvCxnSpPr>
          <p:spPr>
            <a:xfrm flipV="1">
              <a:off x="6614192" y="3522108"/>
              <a:ext cx="777920" cy="833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7314B72B-B75D-8B48-B26C-CAFD32D4458A}"/>
                </a:ext>
              </a:extLst>
            </p:cNvPr>
            <p:cNvSpPr txBox="1"/>
            <p:nvPr/>
          </p:nvSpPr>
          <p:spPr>
            <a:xfrm>
              <a:off x="6622366" y="4576840"/>
              <a:ext cx="1598515" cy="369332"/>
            </a:xfrm>
            <a:prstGeom prst="rect">
              <a:avLst/>
            </a:prstGeom>
            <a:noFill/>
          </p:spPr>
          <p:txBody>
            <a:bodyPr wrap="none" rtlCol="0">
              <a:spAutoFit/>
            </a:bodyPr>
            <a:lstStyle/>
            <a:p>
              <a:r>
                <a:rPr lang="en-US" dirty="0"/>
                <a:t>Input Feature</a:t>
              </a:r>
            </a:p>
          </p:txBody>
        </p:sp>
      </p:grpSp>
      <p:grpSp>
        <p:nvGrpSpPr>
          <p:cNvPr id="8" name="Group 7">
            <a:extLst>
              <a:ext uri="{FF2B5EF4-FFF2-40B4-BE49-F238E27FC236}">
                <a16:creationId xmlns:a16="http://schemas.microsoft.com/office/drawing/2014/main" id="{A4DC1E98-D736-3A41-A31C-C44D5C8B89E5}"/>
              </a:ext>
            </a:extLst>
          </p:cNvPr>
          <p:cNvGrpSpPr/>
          <p:nvPr/>
        </p:nvGrpSpPr>
        <p:grpSpPr>
          <a:xfrm>
            <a:off x="6422411" y="1977705"/>
            <a:ext cx="1793440" cy="1348471"/>
            <a:chOff x="6503157" y="1651125"/>
            <a:chExt cx="1793440" cy="1348471"/>
          </a:xfrm>
        </p:grpSpPr>
        <p:grpSp>
          <p:nvGrpSpPr>
            <p:cNvPr id="126" name="Group 125">
              <a:extLst>
                <a:ext uri="{FF2B5EF4-FFF2-40B4-BE49-F238E27FC236}">
                  <a16:creationId xmlns:a16="http://schemas.microsoft.com/office/drawing/2014/main" id="{21A0F3CA-B43D-774D-84C3-001A7BAFE4CE}"/>
                </a:ext>
              </a:extLst>
            </p:cNvPr>
            <p:cNvGrpSpPr/>
            <p:nvPr/>
          </p:nvGrpSpPr>
          <p:grpSpPr>
            <a:xfrm>
              <a:off x="6503157" y="2034930"/>
              <a:ext cx="1793440" cy="222069"/>
              <a:chOff x="6300004" y="2034930"/>
              <a:chExt cx="1793440" cy="222069"/>
            </a:xfrm>
          </p:grpSpPr>
          <p:sp>
            <p:nvSpPr>
              <p:cNvPr id="57" name="Rectangle 56">
                <a:extLst>
                  <a:ext uri="{FF2B5EF4-FFF2-40B4-BE49-F238E27FC236}">
                    <a16:creationId xmlns:a16="http://schemas.microsoft.com/office/drawing/2014/main" id="{D4CE24C8-19EF-3148-92C3-25DA8690A331}"/>
                  </a:ext>
                </a:extLst>
              </p:cNvPr>
              <p:cNvSpPr/>
              <p:nvPr/>
            </p:nvSpPr>
            <p:spPr>
              <a:xfrm>
                <a:off x="6300004" y="2034930"/>
                <a:ext cx="222069" cy="22206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Rectangle 57">
                <a:extLst>
                  <a:ext uri="{FF2B5EF4-FFF2-40B4-BE49-F238E27FC236}">
                    <a16:creationId xmlns:a16="http://schemas.microsoft.com/office/drawing/2014/main" id="{78BC3D3E-380B-6045-B730-F5AA885D7D4B}"/>
                  </a:ext>
                </a:extLst>
              </p:cNvPr>
              <p:cNvSpPr/>
              <p:nvPr/>
            </p:nvSpPr>
            <p:spPr>
              <a:xfrm>
                <a:off x="6524465" y="2034930"/>
                <a:ext cx="222069" cy="22206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FCDB843C-9495-6845-BF68-166DC072F0DA}"/>
                  </a:ext>
                </a:extLst>
              </p:cNvPr>
              <p:cNvSpPr/>
              <p:nvPr/>
            </p:nvSpPr>
            <p:spPr>
              <a:xfrm>
                <a:off x="6748926" y="2034930"/>
                <a:ext cx="222069" cy="22206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Rectangle 59">
                <a:extLst>
                  <a:ext uri="{FF2B5EF4-FFF2-40B4-BE49-F238E27FC236}">
                    <a16:creationId xmlns:a16="http://schemas.microsoft.com/office/drawing/2014/main" id="{EB764D21-18D9-3E4B-9FE3-86CD7A305CAD}"/>
                  </a:ext>
                </a:extLst>
              </p:cNvPr>
              <p:cNvSpPr/>
              <p:nvPr/>
            </p:nvSpPr>
            <p:spPr>
              <a:xfrm>
                <a:off x="6973388" y="2034930"/>
                <a:ext cx="222069" cy="222069"/>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1367CC3C-11B8-EE4B-8B2B-08C43FFAD9CB}"/>
                  </a:ext>
                </a:extLst>
              </p:cNvPr>
              <p:cNvSpPr/>
              <p:nvPr/>
            </p:nvSpPr>
            <p:spPr>
              <a:xfrm>
                <a:off x="7197991" y="2034930"/>
                <a:ext cx="222069" cy="22206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Rectangle 61">
                <a:extLst>
                  <a:ext uri="{FF2B5EF4-FFF2-40B4-BE49-F238E27FC236}">
                    <a16:creationId xmlns:a16="http://schemas.microsoft.com/office/drawing/2014/main" id="{AAF8620C-DEE7-3048-904D-A609B021E532}"/>
                  </a:ext>
                </a:extLst>
              </p:cNvPr>
              <p:cNvSpPr/>
              <p:nvPr/>
            </p:nvSpPr>
            <p:spPr>
              <a:xfrm>
                <a:off x="7422452" y="2034930"/>
                <a:ext cx="222069" cy="22206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Rectangle 62">
                <a:extLst>
                  <a:ext uri="{FF2B5EF4-FFF2-40B4-BE49-F238E27FC236}">
                    <a16:creationId xmlns:a16="http://schemas.microsoft.com/office/drawing/2014/main" id="{DD3EAE8B-6A6E-7F4A-B369-1726EB90CCCB}"/>
                  </a:ext>
                </a:extLst>
              </p:cNvPr>
              <p:cNvSpPr/>
              <p:nvPr/>
            </p:nvSpPr>
            <p:spPr>
              <a:xfrm>
                <a:off x="7646913" y="2034930"/>
                <a:ext cx="222069" cy="222069"/>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Rectangle 63">
                <a:extLst>
                  <a:ext uri="{FF2B5EF4-FFF2-40B4-BE49-F238E27FC236}">
                    <a16:creationId xmlns:a16="http://schemas.microsoft.com/office/drawing/2014/main" id="{704D3EB1-DC1D-7247-B655-6E3304887A9B}"/>
                  </a:ext>
                </a:extLst>
              </p:cNvPr>
              <p:cNvSpPr/>
              <p:nvPr/>
            </p:nvSpPr>
            <p:spPr>
              <a:xfrm>
                <a:off x="7871375" y="2034930"/>
                <a:ext cx="222069" cy="22206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66" name="Straight Arrow Connector 65">
              <a:extLst>
                <a:ext uri="{FF2B5EF4-FFF2-40B4-BE49-F238E27FC236}">
                  <a16:creationId xmlns:a16="http://schemas.microsoft.com/office/drawing/2014/main" id="{F955BDEF-D513-FB40-A103-60EE56B4F5B8}"/>
                </a:ext>
              </a:extLst>
            </p:cNvPr>
            <p:cNvCxnSpPr>
              <a:cxnSpLocks/>
              <a:stCxn id="67" idx="0"/>
              <a:endCxn id="57" idx="2"/>
            </p:cNvCxnSpPr>
            <p:nvPr/>
          </p:nvCxnSpPr>
          <p:spPr>
            <a:xfrm flipH="1" flipV="1">
              <a:off x="6614192" y="2256999"/>
              <a:ext cx="820784" cy="742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AC74E6C6-3559-0B45-80B4-BE78955D7B44}"/>
                </a:ext>
              </a:extLst>
            </p:cNvPr>
            <p:cNvCxnSpPr>
              <a:cxnSpLocks/>
              <a:stCxn id="67" idx="0"/>
              <a:endCxn id="64" idx="2"/>
            </p:cNvCxnSpPr>
            <p:nvPr/>
          </p:nvCxnSpPr>
          <p:spPr>
            <a:xfrm flipV="1">
              <a:off x="7434976" y="2256999"/>
              <a:ext cx="750587" cy="742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8" name="TextBox 127">
              <a:extLst>
                <a:ext uri="{FF2B5EF4-FFF2-40B4-BE49-F238E27FC236}">
                  <a16:creationId xmlns:a16="http://schemas.microsoft.com/office/drawing/2014/main" id="{0CA5B6EE-CAD5-2B49-AD88-4CCB1384CB13}"/>
                </a:ext>
              </a:extLst>
            </p:cNvPr>
            <p:cNvSpPr txBox="1"/>
            <p:nvPr/>
          </p:nvSpPr>
          <p:spPr>
            <a:xfrm>
              <a:off x="6516865" y="1651125"/>
              <a:ext cx="1757212" cy="369332"/>
            </a:xfrm>
            <a:prstGeom prst="rect">
              <a:avLst/>
            </a:prstGeom>
            <a:noFill/>
          </p:spPr>
          <p:txBody>
            <a:bodyPr wrap="none" rtlCol="0">
              <a:spAutoFit/>
            </a:bodyPr>
            <a:lstStyle/>
            <a:p>
              <a:r>
                <a:rPr lang="en-US" dirty="0"/>
                <a:t>Output Feature</a:t>
              </a:r>
            </a:p>
          </p:txBody>
        </p:sp>
      </p:grpSp>
      <p:sp>
        <p:nvSpPr>
          <p:cNvPr id="6" name="TextBox 5">
            <a:extLst>
              <a:ext uri="{FF2B5EF4-FFF2-40B4-BE49-F238E27FC236}">
                <a16:creationId xmlns:a16="http://schemas.microsoft.com/office/drawing/2014/main" id="{253B135C-5368-E546-B8AE-E3C5B094ABBE}"/>
              </a:ext>
            </a:extLst>
          </p:cNvPr>
          <p:cNvSpPr txBox="1"/>
          <p:nvPr/>
        </p:nvSpPr>
        <p:spPr>
          <a:xfrm>
            <a:off x="1125555" y="3704910"/>
            <a:ext cx="1479892" cy="369332"/>
          </a:xfrm>
          <a:prstGeom prst="rect">
            <a:avLst/>
          </a:prstGeom>
          <a:noFill/>
        </p:spPr>
        <p:txBody>
          <a:bodyPr wrap="none" rtlCol="0">
            <a:spAutoFit/>
          </a:bodyPr>
          <a:lstStyle/>
          <a:p>
            <a:r>
              <a:rPr lang="en-US" dirty="0"/>
              <a:t>Transformer</a:t>
            </a:r>
          </a:p>
        </p:txBody>
      </p:sp>
      <p:grpSp>
        <p:nvGrpSpPr>
          <p:cNvPr id="23" name="Group 22">
            <a:extLst>
              <a:ext uri="{FF2B5EF4-FFF2-40B4-BE49-F238E27FC236}">
                <a16:creationId xmlns:a16="http://schemas.microsoft.com/office/drawing/2014/main" id="{98363541-822C-CD45-9202-1317098A2A55}"/>
              </a:ext>
            </a:extLst>
          </p:cNvPr>
          <p:cNvGrpSpPr/>
          <p:nvPr/>
        </p:nvGrpSpPr>
        <p:grpSpPr>
          <a:xfrm>
            <a:off x="6241297" y="3326176"/>
            <a:ext cx="2155668" cy="1036868"/>
            <a:chOff x="6408668" y="2670973"/>
            <a:chExt cx="2155668" cy="1036868"/>
          </a:xfrm>
        </p:grpSpPr>
        <p:sp>
          <p:nvSpPr>
            <p:cNvPr id="55" name="Oval 54">
              <a:extLst>
                <a:ext uri="{FF2B5EF4-FFF2-40B4-BE49-F238E27FC236}">
                  <a16:creationId xmlns:a16="http://schemas.microsoft.com/office/drawing/2014/main" id="{1649BA7E-E696-EB45-B138-38B6C209B276}"/>
                </a:ext>
              </a:extLst>
            </p:cNvPr>
            <p:cNvSpPr/>
            <p:nvPr/>
          </p:nvSpPr>
          <p:spPr>
            <a:xfrm>
              <a:off x="7384441" y="3433521"/>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Oval 66">
              <a:extLst>
                <a:ext uri="{FF2B5EF4-FFF2-40B4-BE49-F238E27FC236}">
                  <a16:creationId xmlns:a16="http://schemas.microsoft.com/office/drawing/2014/main" id="{A35894AF-02C4-DB4E-BD6D-CF665EA0928D}"/>
                </a:ext>
              </a:extLst>
            </p:cNvPr>
            <p:cNvSpPr/>
            <p:nvPr/>
          </p:nvSpPr>
          <p:spPr>
            <a:xfrm>
              <a:off x="7384441" y="2670973"/>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Oval 67">
              <a:extLst>
                <a:ext uri="{FF2B5EF4-FFF2-40B4-BE49-F238E27FC236}">
                  <a16:creationId xmlns:a16="http://schemas.microsoft.com/office/drawing/2014/main" id="{0403D138-3BCD-F440-88C6-9C539140BF0D}"/>
                </a:ext>
              </a:extLst>
            </p:cNvPr>
            <p:cNvSpPr/>
            <p:nvPr/>
          </p:nvSpPr>
          <p:spPr>
            <a:xfrm>
              <a:off x="6408668" y="3018905"/>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ounded Rectangle 68">
              <a:extLst>
                <a:ext uri="{FF2B5EF4-FFF2-40B4-BE49-F238E27FC236}">
                  <a16:creationId xmlns:a16="http://schemas.microsoft.com/office/drawing/2014/main" id="{4F9C9E2E-6CAD-4948-9485-36824D0DF75C}"/>
                </a:ext>
              </a:extLst>
            </p:cNvPr>
            <p:cNvSpPr/>
            <p:nvPr/>
          </p:nvSpPr>
          <p:spPr>
            <a:xfrm>
              <a:off x="6565852" y="2811372"/>
              <a:ext cx="1998484" cy="757129"/>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prstClr val="black"/>
                  </a:solidFill>
                </a:rPr>
                <a:t>f(x): </a:t>
              </a:r>
              <a:r>
                <a:rPr lang="en-US" dirty="0">
                  <a:solidFill>
                    <a:schemeClr val="tx1"/>
                  </a:solidFill>
                </a:rPr>
                <a:t>Move(Left)</a:t>
              </a:r>
              <a:endParaRPr lang="en-US" dirty="0">
                <a:solidFill>
                  <a:prstClr val="black"/>
                </a:solidFill>
              </a:endParaRPr>
            </a:p>
          </p:txBody>
        </p:sp>
      </p:grpSp>
      <p:sp>
        <p:nvSpPr>
          <p:cNvPr id="27" name="TextBox 26">
            <a:extLst>
              <a:ext uri="{FF2B5EF4-FFF2-40B4-BE49-F238E27FC236}">
                <a16:creationId xmlns:a16="http://schemas.microsoft.com/office/drawing/2014/main" id="{06B0DDCB-F1F7-6542-ADD9-A44B714EA882}"/>
              </a:ext>
            </a:extLst>
          </p:cNvPr>
          <p:cNvSpPr txBox="1"/>
          <p:nvPr/>
        </p:nvSpPr>
        <p:spPr>
          <a:xfrm>
            <a:off x="503147" y="1294870"/>
            <a:ext cx="3618745" cy="461665"/>
          </a:xfrm>
          <a:prstGeom prst="rect">
            <a:avLst/>
          </a:prstGeom>
          <a:solidFill>
            <a:schemeClr val="bg1">
              <a:lumMod val="95000"/>
            </a:schemeClr>
          </a:solidFill>
          <a:ln>
            <a:solidFill>
              <a:schemeClr val="tx1"/>
            </a:solidFill>
          </a:ln>
        </p:spPr>
        <p:txBody>
          <a:bodyPr wrap="square" rtlCol="0">
            <a:spAutoFit/>
          </a:bodyPr>
          <a:lstStyle/>
          <a:p>
            <a:pPr algn="ctr"/>
            <a:r>
              <a:rPr lang="en-US" sz="2400" dirty="0"/>
              <a:t>Meta Module</a:t>
            </a:r>
          </a:p>
        </p:txBody>
      </p:sp>
      <p:sp>
        <p:nvSpPr>
          <p:cNvPr id="70" name="TextBox 69">
            <a:extLst>
              <a:ext uri="{FF2B5EF4-FFF2-40B4-BE49-F238E27FC236}">
                <a16:creationId xmlns:a16="http://schemas.microsoft.com/office/drawing/2014/main" id="{FD2415D4-7516-4D49-BFF4-3AB0D6CA0E28}"/>
              </a:ext>
            </a:extLst>
          </p:cNvPr>
          <p:cNvSpPr txBox="1"/>
          <p:nvPr/>
        </p:nvSpPr>
        <p:spPr>
          <a:xfrm>
            <a:off x="4780830" y="1285419"/>
            <a:ext cx="3748803" cy="461665"/>
          </a:xfrm>
          <a:prstGeom prst="rect">
            <a:avLst/>
          </a:prstGeom>
          <a:solidFill>
            <a:schemeClr val="bg1">
              <a:lumMod val="95000"/>
            </a:schemeClr>
          </a:solidFill>
          <a:ln>
            <a:solidFill>
              <a:schemeClr val="tx1"/>
            </a:solidFill>
          </a:ln>
        </p:spPr>
        <p:txBody>
          <a:bodyPr wrap="square" rtlCol="0">
            <a:spAutoFit/>
          </a:bodyPr>
          <a:lstStyle/>
          <a:p>
            <a:pPr algn="ctr"/>
            <a:r>
              <a:rPr lang="en-US" sz="2400" dirty="0"/>
              <a:t>Instance Module</a:t>
            </a:r>
          </a:p>
        </p:txBody>
      </p:sp>
      <p:sp>
        <p:nvSpPr>
          <p:cNvPr id="73" name="Rectangle 72">
            <a:extLst>
              <a:ext uri="{FF2B5EF4-FFF2-40B4-BE49-F238E27FC236}">
                <a16:creationId xmlns:a16="http://schemas.microsoft.com/office/drawing/2014/main" id="{2FDCD389-AADA-2047-B807-6B68E6CB7C7D}"/>
              </a:ext>
            </a:extLst>
          </p:cNvPr>
          <p:cNvSpPr/>
          <p:nvPr/>
        </p:nvSpPr>
        <p:spPr>
          <a:xfrm>
            <a:off x="503147" y="1747084"/>
            <a:ext cx="3618745" cy="431081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Rectangle 90">
            <a:extLst>
              <a:ext uri="{FF2B5EF4-FFF2-40B4-BE49-F238E27FC236}">
                <a16:creationId xmlns:a16="http://schemas.microsoft.com/office/drawing/2014/main" id="{47F18BA1-A6A6-244A-8838-D2C9F1021A03}"/>
              </a:ext>
            </a:extLst>
          </p:cNvPr>
          <p:cNvSpPr/>
          <p:nvPr/>
        </p:nvSpPr>
        <p:spPr>
          <a:xfrm>
            <a:off x="4780831" y="1739673"/>
            <a:ext cx="3756072" cy="431081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Right Arrow 80">
            <a:extLst>
              <a:ext uri="{FF2B5EF4-FFF2-40B4-BE49-F238E27FC236}">
                <a16:creationId xmlns:a16="http://schemas.microsoft.com/office/drawing/2014/main" id="{A5D0ADC2-CBBB-5340-8069-0EE8A24E0B44}"/>
              </a:ext>
            </a:extLst>
          </p:cNvPr>
          <p:cNvSpPr/>
          <p:nvPr/>
        </p:nvSpPr>
        <p:spPr>
          <a:xfrm>
            <a:off x="4248025" y="3507846"/>
            <a:ext cx="450108" cy="47066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81483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blinds(horizontal)">
                                      <p:cBhvr>
                                        <p:cTn id="10" dur="500"/>
                                        <p:tgtEl>
                                          <p:spTgt spid="9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par>
                                <p:cTn id="27" presetID="3" presetClass="entr" presetSubtype="1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par>
                                <p:cTn id="35" presetID="3" presetClass="entr" presetSubtype="1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blinds(horizontal)">
                                      <p:cBhvr>
                                        <p:cTn id="3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BB94BF-045C-DB4E-8C6F-5DD56867F3F8}"/>
              </a:ext>
            </a:extLst>
          </p:cNvPr>
          <p:cNvSpPr>
            <a:spLocks noGrp="1"/>
          </p:cNvSpPr>
          <p:nvPr>
            <p:ph type="sldNum" sz="quarter" idx="12"/>
          </p:nvPr>
        </p:nvSpPr>
        <p:spPr/>
        <p:txBody>
          <a:bodyPr/>
          <a:lstStyle/>
          <a:p>
            <a:fld id="{4FAB73BC-B049-4115-A692-8D63A059BFB8}" type="slidenum">
              <a:rPr lang="en-US" smtClean="0"/>
              <a:t>30</a:t>
            </a:fld>
            <a:endParaRPr lang="en-US"/>
          </a:p>
        </p:txBody>
      </p:sp>
      <p:sp>
        <p:nvSpPr>
          <p:cNvPr id="3" name="Title 2">
            <a:extLst>
              <a:ext uri="{FF2B5EF4-FFF2-40B4-BE49-F238E27FC236}">
                <a16:creationId xmlns:a16="http://schemas.microsoft.com/office/drawing/2014/main" id="{2E4F0467-CF33-2343-8767-6E7AA1394D86}"/>
              </a:ext>
            </a:extLst>
          </p:cNvPr>
          <p:cNvSpPr>
            <a:spLocks noGrp="1"/>
          </p:cNvSpPr>
          <p:nvPr>
            <p:ph type="title"/>
          </p:nvPr>
        </p:nvSpPr>
        <p:spPr/>
        <p:txBody>
          <a:bodyPr/>
          <a:lstStyle/>
          <a:p>
            <a:r>
              <a:rPr lang="en-US" dirty="0"/>
              <a:t>Meta Module Composition</a:t>
            </a:r>
          </a:p>
        </p:txBody>
      </p:sp>
      <p:cxnSp>
        <p:nvCxnSpPr>
          <p:cNvPr id="5" name="Straight Arrow Connector 4">
            <a:extLst>
              <a:ext uri="{FF2B5EF4-FFF2-40B4-BE49-F238E27FC236}">
                <a16:creationId xmlns:a16="http://schemas.microsoft.com/office/drawing/2014/main" id="{C703E8D5-BB91-0E42-86C9-EEE1D9CC4F7A}"/>
              </a:ext>
            </a:extLst>
          </p:cNvPr>
          <p:cNvCxnSpPr>
            <a:cxnSpLocks/>
            <a:stCxn id="99" idx="0"/>
            <a:endCxn id="11" idx="2"/>
          </p:cNvCxnSpPr>
          <p:nvPr/>
        </p:nvCxnSpPr>
        <p:spPr>
          <a:xfrm flipV="1">
            <a:off x="6868292" y="1244704"/>
            <a:ext cx="0" cy="4098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34C3219-B3DE-E64F-A90B-8B383588E3E6}"/>
              </a:ext>
            </a:extLst>
          </p:cNvPr>
          <p:cNvSpPr/>
          <p:nvPr/>
        </p:nvSpPr>
        <p:spPr>
          <a:xfrm>
            <a:off x="6572377" y="875372"/>
            <a:ext cx="591829" cy="369332"/>
          </a:xfrm>
          <a:prstGeom prst="rect">
            <a:avLst/>
          </a:prstGeom>
        </p:spPr>
        <p:txBody>
          <a:bodyPr wrap="none">
            <a:spAutoFit/>
          </a:bodyPr>
          <a:lstStyle/>
          <a:p>
            <a:r>
              <a:rPr lang="en-US" dirty="0"/>
              <a:t>Left</a:t>
            </a:r>
          </a:p>
        </p:txBody>
      </p:sp>
      <p:cxnSp>
        <p:nvCxnSpPr>
          <p:cNvPr id="12" name="Straight Arrow Connector 11">
            <a:extLst>
              <a:ext uri="{FF2B5EF4-FFF2-40B4-BE49-F238E27FC236}">
                <a16:creationId xmlns:a16="http://schemas.microsoft.com/office/drawing/2014/main" id="{364D0649-8EEE-8D46-B59F-257B2CF1750F}"/>
              </a:ext>
            </a:extLst>
          </p:cNvPr>
          <p:cNvCxnSpPr>
            <a:cxnSpLocks/>
            <a:stCxn id="70" idx="0"/>
            <a:endCxn id="111" idx="4"/>
          </p:cNvCxnSpPr>
          <p:nvPr/>
        </p:nvCxnSpPr>
        <p:spPr>
          <a:xfrm flipH="1" flipV="1">
            <a:off x="6306999" y="4341356"/>
            <a:ext cx="5" cy="636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33548FD-521B-FC4C-BB70-142481A71D13}"/>
              </a:ext>
            </a:extLst>
          </p:cNvPr>
          <p:cNvGrpSpPr/>
          <p:nvPr/>
        </p:nvGrpSpPr>
        <p:grpSpPr>
          <a:xfrm>
            <a:off x="518404" y="1766379"/>
            <a:ext cx="3025882" cy="2422305"/>
            <a:chOff x="497408" y="2067196"/>
            <a:chExt cx="3025882" cy="2422305"/>
          </a:xfrm>
        </p:grpSpPr>
        <p:grpSp>
          <p:nvGrpSpPr>
            <p:cNvPr id="48" name="Group 47">
              <a:extLst>
                <a:ext uri="{FF2B5EF4-FFF2-40B4-BE49-F238E27FC236}">
                  <a16:creationId xmlns:a16="http://schemas.microsoft.com/office/drawing/2014/main" id="{8569109A-3194-1F4E-A070-CAEAA37BEF1A}"/>
                </a:ext>
              </a:extLst>
            </p:cNvPr>
            <p:cNvGrpSpPr/>
            <p:nvPr/>
          </p:nvGrpSpPr>
          <p:grpSpPr>
            <a:xfrm>
              <a:off x="497408" y="2067196"/>
              <a:ext cx="3025882" cy="2422305"/>
              <a:chOff x="5057776" y="1627732"/>
              <a:chExt cx="3518847" cy="2422305"/>
            </a:xfrm>
          </p:grpSpPr>
          <p:sp>
            <p:nvSpPr>
              <p:cNvPr id="51" name="Rectangle 50">
                <a:extLst>
                  <a:ext uri="{FF2B5EF4-FFF2-40B4-BE49-F238E27FC236}">
                    <a16:creationId xmlns:a16="http://schemas.microsoft.com/office/drawing/2014/main" id="{AA4D0DE1-FD1E-4E43-A06E-3432CFCEFE1C}"/>
                  </a:ext>
                </a:extLst>
              </p:cNvPr>
              <p:cNvSpPr/>
              <p:nvPr/>
            </p:nvSpPr>
            <p:spPr>
              <a:xfrm>
                <a:off x="5357782" y="1627732"/>
                <a:ext cx="2307314" cy="36512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Compare(Height)</a:t>
                </a:r>
              </a:p>
            </p:txBody>
          </p:sp>
          <p:sp>
            <p:nvSpPr>
              <p:cNvPr id="53" name="Rectangle 52">
                <a:extLst>
                  <a:ext uri="{FF2B5EF4-FFF2-40B4-BE49-F238E27FC236}">
                    <a16:creationId xmlns:a16="http://schemas.microsoft.com/office/drawing/2014/main" id="{86C93B54-F162-524B-84DC-F99F7C6AB396}"/>
                  </a:ext>
                </a:extLst>
              </p:cNvPr>
              <p:cNvSpPr/>
              <p:nvPr/>
            </p:nvSpPr>
            <p:spPr>
              <a:xfrm>
                <a:off x="6573662" y="2652659"/>
                <a:ext cx="2002961" cy="33687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Move(Left)</a:t>
                </a:r>
              </a:p>
            </p:txBody>
          </p:sp>
          <p:sp>
            <p:nvSpPr>
              <p:cNvPr id="54" name="Rectangle 53">
                <a:extLst>
                  <a:ext uri="{FF2B5EF4-FFF2-40B4-BE49-F238E27FC236}">
                    <a16:creationId xmlns:a16="http://schemas.microsoft.com/office/drawing/2014/main" id="{73BEF606-9AF8-1D4D-B960-A905C4EB3372}"/>
                  </a:ext>
                </a:extLst>
              </p:cNvPr>
              <p:cNvSpPr/>
              <p:nvPr/>
            </p:nvSpPr>
            <p:spPr>
              <a:xfrm>
                <a:off x="5057776" y="3669779"/>
                <a:ext cx="2002959" cy="38025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Locate(Right)</a:t>
                </a:r>
              </a:p>
            </p:txBody>
          </p:sp>
          <p:cxnSp>
            <p:nvCxnSpPr>
              <p:cNvPr id="55" name="Straight Arrow Connector 54">
                <a:extLst>
                  <a:ext uri="{FF2B5EF4-FFF2-40B4-BE49-F238E27FC236}">
                    <a16:creationId xmlns:a16="http://schemas.microsoft.com/office/drawing/2014/main" id="{F4A880EA-508E-8E46-A418-0DEC6D2CA475}"/>
                  </a:ext>
                </a:extLst>
              </p:cNvPr>
              <p:cNvCxnSpPr>
                <a:cxnSpLocks/>
                <a:stCxn id="54" idx="0"/>
                <a:endCxn id="51" idx="2"/>
              </p:cNvCxnSpPr>
              <p:nvPr/>
            </p:nvCxnSpPr>
            <p:spPr>
              <a:xfrm flipV="1">
                <a:off x="6059256" y="1992857"/>
                <a:ext cx="452182" cy="1676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D5FE04-F164-4446-B6D2-49F373A37FDD}"/>
                  </a:ext>
                </a:extLst>
              </p:cNvPr>
              <p:cNvCxnSpPr>
                <a:cxnSpLocks/>
                <a:stCxn id="53" idx="0"/>
                <a:endCxn id="51" idx="2"/>
              </p:cNvCxnSpPr>
              <p:nvPr/>
            </p:nvCxnSpPr>
            <p:spPr>
              <a:xfrm flipH="1" flipV="1">
                <a:off x="6511439" y="1992857"/>
                <a:ext cx="1063704" cy="659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20F31B1E-C00B-1142-A384-7926E38E4B8E}"/>
                </a:ext>
              </a:extLst>
            </p:cNvPr>
            <p:cNvCxnSpPr>
              <a:cxnSpLocks/>
              <a:stCxn id="54" idx="0"/>
              <a:endCxn id="53" idx="2"/>
            </p:cNvCxnSpPr>
            <p:nvPr/>
          </p:nvCxnSpPr>
          <p:spPr>
            <a:xfrm flipV="1">
              <a:off x="1358588" y="3429000"/>
              <a:ext cx="1303522" cy="680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70" name="Picture 4" descr="Draymond Green: LeBron James should have gotten standing ovation for  display of memory">
            <a:extLst>
              <a:ext uri="{FF2B5EF4-FFF2-40B4-BE49-F238E27FC236}">
                <a16:creationId xmlns:a16="http://schemas.microsoft.com/office/drawing/2014/main" id="{5A1F2B2F-3496-8E4C-9D2D-A23C2D6D9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4937" y="4977747"/>
            <a:ext cx="1764134" cy="117639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10E63EC9-30C0-D545-94C5-F41419F88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40" y="5275442"/>
            <a:ext cx="853815" cy="853815"/>
          </a:xfrm>
          <a:prstGeom prst="rect">
            <a:avLst/>
          </a:prstGeom>
          <a:noFill/>
          <a:extLst>
            <a:ext uri="{909E8E84-426E-40DD-AFC4-6F175D3DCCD1}">
              <a14:hiddenFill xmlns:a14="http://schemas.microsoft.com/office/drawing/2010/main">
                <a:solidFill>
                  <a:srgbClr val="FFFFFF"/>
                </a:solidFill>
              </a14:hiddenFill>
            </a:ext>
          </a:extLst>
        </p:spPr>
      </p:pic>
      <p:sp>
        <p:nvSpPr>
          <p:cNvPr id="76" name="Freeform 75">
            <a:extLst>
              <a:ext uri="{FF2B5EF4-FFF2-40B4-BE49-F238E27FC236}">
                <a16:creationId xmlns:a16="http://schemas.microsoft.com/office/drawing/2014/main" id="{B6E98019-83C3-794A-86FB-384336DDA4E2}"/>
              </a:ext>
            </a:extLst>
          </p:cNvPr>
          <p:cNvSpPr/>
          <p:nvPr/>
        </p:nvSpPr>
        <p:spPr>
          <a:xfrm rot="5400000">
            <a:off x="2334817" y="3948298"/>
            <a:ext cx="938410" cy="2559077"/>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r>
              <a:rPr lang="en-US" sz="1400" dirty="0">
                <a:solidFill>
                  <a:schemeClr val="tx1"/>
                </a:solidFill>
              </a:rPr>
              <a:t>Which person is taller, the left most or the right most player?</a:t>
            </a:r>
          </a:p>
          <a:p>
            <a:endParaRPr lang="en-US" sz="1400" dirty="0">
              <a:solidFill>
                <a:schemeClr val="tx1"/>
              </a:solidFill>
            </a:endParaRPr>
          </a:p>
        </p:txBody>
      </p:sp>
      <p:sp>
        <p:nvSpPr>
          <p:cNvPr id="21" name="Rounded Rectangle 20">
            <a:extLst>
              <a:ext uri="{FF2B5EF4-FFF2-40B4-BE49-F238E27FC236}">
                <a16:creationId xmlns:a16="http://schemas.microsoft.com/office/drawing/2014/main" id="{7397B49F-AD30-2444-9ABE-F33A2EBE65F1}"/>
              </a:ext>
            </a:extLst>
          </p:cNvPr>
          <p:cNvSpPr/>
          <p:nvPr/>
        </p:nvSpPr>
        <p:spPr>
          <a:xfrm>
            <a:off x="418289" y="1595930"/>
            <a:ext cx="3200399" cy="2955496"/>
          </a:xfrm>
          <a:prstGeom prst="roundRect">
            <a:avLst>
              <a:gd name="adj" fmla="val 1057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5" name="Group 24">
            <a:extLst>
              <a:ext uri="{FF2B5EF4-FFF2-40B4-BE49-F238E27FC236}">
                <a16:creationId xmlns:a16="http://schemas.microsoft.com/office/drawing/2014/main" id="{81E72A7C-D531-BA47-B01E-CBD6EC96A92B}"/>
              </a:ext>
            </a:extLst>
          </p:cNvPr>
          <p:cNvGrpSpPr/>
          <p:nvPr/>
        </p:nvGrpSpPr>
        <p:grpSpPr>
          <a:xfrm>
            <a:off x="5172811" y="1595930"/>
            <a:ext cx="3552900" cy="2955496"/>
            <a:chOff x="5172811" y="1520624"/>
            <a:chExt cx="3552900" cy="2955496"/>
          </a:xfrm>
        </p:grpSpPr>
        <p:grpSp>
          <p:nvGrpSpPr>
            <p:cNvPr id="4" name="Group 3">
              <a:extLst>
                <a:ext uri="{FF2B5EF4-FFF2-40B4-BE49-F238E27FC236}">
                  <a16:creationId xmlns:a16="http://schemas.microsoft.com/office/drawing/2014/main" id="{90C2B2E4-D024-BB42-9E71-0FE401D759BC}"/>
                </a:ext>
              </a:extLst>
            </p:cNvPr>
            <p:cNvGrpSpPr/>
            <p:nvPr/>
          </p:nvGrpSpPr>
          <p:grpSpPr>
            <a:xfrm>
              <a:off x="5284800" y="1579209"/>
              <a:ext cx="3274222" cy="2686841"/>
              <a:chOff x="5120901" y="1579209"/>
              <a:chExt cx="3274222" cy="2686841"/>
            </a:xfrm>
          </p:grpSpPr>
          <p:sp>
            <p:nvSpPr>
              <p:cNvPr id="111" name="Oval 110">
                <a:extLst>
                  <a:ext uri="{FF2B5EF4-FFF2-40B4-BE49-F238E27FC236}">
                    <a16:creationId xmlns:a16="http://schemas.microsoft.com/office/drawing/2014/main" id="{2ABC27A4-F8E4-6C4C-B461-46BF1550AA84}"/>
                  </a:ext>
                </a:extLst>
              </p:cNvPr>
              <p:cNvSpPr/>
              <p:nvPr/>
            </p:nvSpPr>
            <p:spPr>
              <a:xfrm>
                <a:off x="6005940" y="3991730"/>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8" name="Oval 107">
                <a:extLst>
                  <a:ext uri="{FF2B5EF4-FFF2-40B4-BE49-F238E27FC236}">
                    <a16:creationId xmlns:a16="http://schemas.microsoft.com/office/drawing/2014/main" id="{3A99E66B-692E-9E45-8EC8-5445F33D9774}"/>
                  </a:ext>
                </a:extLst>
              </p:cNvPr>
              <p:cNvSpPr/>
              <p:nvPr/>
            </p:nvSpPr>
            <p:spPr>
              <a:xfrm>
                <a:off x="6005940" y="3528055"/>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Oval 104">
                <a:extLst>
                  <a:ext uri="{FF2B5EF4-FFF2-40B4-BE49-F238E27FC236}">
                    <a16:creationId xmlns:a16="http://schemas.microsoft.com/office/drawing/2014/main" id="{D63A44F5-ED6A-3543-A286-4E81DE822158}"/>
                  </a:ext>
                </a:extLst>
              </p:cNvPr>
              <p:cNvSpPr/>
              <p:nvPr/>
            </p:nvSpPr>
            <p:spPr>
              <a:xfrm>
                <a:off x="7448338" y="2988087"/>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2" name="Oval 101">
                <a:extLst>
                  <a:ext uri="{FF2B5EF4-FFF2-40B4-BE49-F238E27FC236}">
                    <a16:creationId xmlns:a16="http://schemas.microsoft.com/office/drawing/2014/main" id="{DC84EFE7-F7D9-C946-BEEF-D8DAE777A642}"/>
                  </a:ext>
                </a:extLst>
              </p:cNvPr>
              <p:cNvSpPr/>
              <p:nvPr/>
            </p:nvSpPr>
            <p:spPr>
              <a:xfrm>
                <a:off x="7448338" y="2533540"/>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9" name="Oval 98">
                <a:extLst>
                  <a:ext uri="{FF2B5EF4-FFF2-40B4-BE49-F238E27FC236}">
                    <a16:creationId xmlns:a16="http://schemas.microsoft.com/office/drawing/2014/main" id="{D3C4FA48-C279-904B-B56A-C33DBEEE8542}"/>
                  </a:ext>
                </a:extLst>
              </p:cNvPr>
              <p:cNvSpPr/>
              <p:nvPr/>
            </p:nvSpPr>
            <p:spPr>
              <a:xfrm>
                <a:off x="6567233" y="1579209"/>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5" name="Oval 94">
                <a:extLst>
                  <a:ext uri="{FF2B5EF4-FFF2-40B4-BE49-F238E27FC236}">
                    <a16:creationId xmlns:a16="http://schemas.microsoft.com/office/drawing/2014/main" id="{C4A5F6D8-8284-284F-A0C8-6C89603D2C5B}"/>
                  </a:ext>
                </a:extLst>
              </p:cNvPr>
              <p:cNvSpPr/>
              <p:nvPr/>
            </p:nvSpPr>
            <p:spPr>
              <a:xfrm>
                <a:off x="6568351" y="2026955"/>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4" name="Oval 93">
                <a:extLst>
                  <a:ext uri="{FF2B5EF4-FFF2-40B4-BE49-F238E27FC236}">
                    <a16:creationId xmlns:a16="http://schemas.microsoft.com/office/drawing/2014/main" id="{88D56588-ADC4-514D-921D-A9B127546D0E}"/>
                  </a:ext>
                </a:extLst>
              </p:cNvPr>
              <p:cNvSpPr/>
              <p:nvPr/>
            </p:nvSpPr>
            <p:spPr>
              <a:xfrm>
                <a:off x="5120901" y="3790418"/>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Oval 92">
                <a:extLst>
                  <a:ext uri="{FF2B5EF4-FFF2-40B4-BE49-F238E27FC236}">
                    <a16:creationId xmlns:a16="http://schemas.microsoft.com/office/drawing/2014/main" id="{159EFA1D-F4E1-F14C-B15F-D75EBC1B1281}"/>
                  </a:ext>
                </a:extLst>
              </p:cNvPr>
              <p:cNvSpPr/>
              <p:nvPr/>
            </p:nvSpPr>
            <p:spPr>
              <a:xfrm>
                <a:off x="6627687" y="2752765"/>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2" name="Oval 91">
                <a:extLst>
                  <a:ext uri="{FF2B5EF4-FFF2-40B4-BE49-F238E27FC236}">
                    <a16:creationId xmlns:a16="http://schemas.microsoft.com/office/drawing/2014/main" id="{6A608FA9-52B9-2448-B38A-FC8CEA7C3217}"/>
                  </a:ext>
                </a:extLst>
              </p:cNvPr>
              <p:cNvSpPr/>
              <p:nvPr/>
            </p:nvSpPr>
            <p:spPr>
              <a:xfrm>
                <a:off x="5612090" y="1810192"/>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3" name="Straight Arrow Connector 12">
                <a:extLst>
                  <a:ext uri="{FF2B5EF4-FFF2-40B4-BE49-F238E27FC236}">
                    <a16:creationId xmlns:a16="http://schemas.microsoft.com/office/drawing/2014/main" id="{451CDE19-985C-8743-8DE1-0430FDEADD0C}"/>
                  </a:ext>
                </a:extLst>
              </p:cNvPr>
              <p:cNvCxnSpPr>
                <a:cxnSpLocks/>
                <a:stCxn id="108" idx="0"/>
                <a:endCxn id="105" idx="3"/>
              </p:cNvCxnSpPr>
              <p:nvPr/>
            </p:nvCxnSpPr>
            <p:spPr>
              <a:xfrm flipV="1">
                <a:off x="6143100" y="3222234"/>
                <a:ext cx="1345411" cy="3058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A60DC1B-7EAC-E848-A94A-6CCC9E7AAECA}"/>
                  </a:ext>
                </a:extLst>
              </p:cNvPr>
              <p:cNvCxnSpPr>
                <a:cxnSpLocks/>
                <a:stCxn id="108" idx="0"/>
                <a:endCxn id="95" idx="4"/>
              </p:cNvCxnSpPr>
              <p:nvPr/>
            </p:nvCxnSpPr>
            <p:spPr>
              <a:xfrm flipV="1">
                <a:off x="6143100" y="2301275"/>
                <a:ext cx="562411" cy="1226780"/>
              </a:xfrm>
              <a:prstGeom prst="straightConnector1">
                <a:avLst/>
              </a:prstGeom>
              <a:solidFill>
                <a:srgbClr val="CECAFF"/>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FA5C564-0C23-F248-842B-6C4C2C2D96EC}"/>
                  </a:ext>
                </a:extLst>
              </p:cNvPr>
              <p:cNvCxnSpPr>
                <a:cxnSpLocks/>
                <a:stCxn id="102" idx="1"/>
                <a:endCxn id="95" idx="4"/>
              </p:cNvCxnSpPr>
              <p:nvPr/>
            </p:nvCxnSpPr>
            <p:spPr>
              <a:xfrm flipH="1" flipV="1">
                <a:off x="6705511" y="2301275"/>
                <a:ext cx="783000" cy="272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CDDA5EE1-3010-DD42-B148-E0013310D344}"/>
                  </a:ext>
                </a:extLst>
              </p:cNvPr>
              <p:cNvSpPr/>
              <p:nvPr/>
            </p:nvSpPr>
            <p:spPr>
              <a:xfrm>
                <a:off x="5258061" y="3670919"/>
                <a:ext cx="1792130" cy="470017"/>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Locate(Right)</a:t>
                </a:r>
              </a:p>
            </p:txBody>
          </p:sp>
          <p:sp>
            <p:nvSpPr>
              <p:cNvPr id="34" name="Rounded Rectangle 33">
                <a:extLst>
                  <a:ext uri="{FF2B5EF4-FFF2-40B4-BE49-F238E27FC236}">
                    <a16:creationId xmlns:a16="http://schemas.microsoft.com/office/drawing/2014/main" id="{7BDB9FC3-5450-7B46-BA7C-57A8C8FF0F17}"/>
                  </a:ext>
                </a:extLst>
              </p:cNvPr>
              <p:cNvSpPr/>
              <p:nvPr/>
            </p:nvSpPr>
            <p:spPr>
              <a:xfrm>
                <a:off x="6775873" y="2654917"/>
                <a:ext cx="1619250" cy="470017"/>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Move(Left)</a:t>
                </a:r>
              </a:p>
            </p:txBody>
          </p:sp>
          <p:sp>
            <p:nvSpPr>
              <p:cNvPr id="40" name="Rounded Rectangle 39">
                <a:extLst>
                  <a:ext uri="{FF2B5EF4-FFF2-40B4-BE49-F238E27FC236}">
                    <a16:creationId xmlns:a16="http://schemas.microsoft.com/office/drawing/2014/main" id="{E523EA41-0D54-C344-A86D-3173E5265C5A}"/>
                  </a:ext>
                </a:extLst>
              </p:cNvPr>
              <p:cNvSpPr/>
              <p:nvPr/>
            </p:nvSpPr>
            <p:spPr>
              <a:xfrm>
                <a:off x="5741200" y="1712344"/>
                <a:ext cx="2074742" cy="470017"/>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Compare(Height)</a:t>
                </a:r>
              </a:p>
            </p:txBody>
          </p:sp>
        </p:grpSp>
        <p:sp>
          <p:nvSpPr>
            <p:cNvPr id="58" name="Rounded Rectangle 57">
              <a:extLst>
                <a:ext uri="{FF2B5EF4-FFF2-40B4-BE49-F238E27FC236}">
                  <a16:creationId xmlns:a16="http://schemas.microsoft.com/office/drawing/2014/main" id="{565F32B4-B9E1-944F-B1D1-93B63F01F44C}"/>
                </a:ext>
              </a:extLst>
            </p:cNvPr>
            <p:cNvSpPr/>
            <p:nvPr/>
          </p:nvSpPr>
          <p:spPr>
            <a:xfrm>
              <a:off x="5172811" y="1520624"/>
              <a:ext cx="3552900" cy="2955496"/>
            </a:xfrm>
            <a:prstGeom prst="roundRect">
              <a:avLst>
                <a:gd name="adj" fmla="val 1057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4" name="Group 23">
            <a:extLst>
              <a:ext uri="{FF2B5EF4-FFF2-40B4-BE49-F238E27FC236}">
                <a16:creationId xmlns:a16="http://schemas.microsoft.com/office/drawing/2014/main" id="{197D5545-A6E4-1B43-BAF9-98FB8C9BFDA3}"/>
              </a:ext>
            </a:extLst>
          </p:cNvPr>
          <p:cNvGrpSpPr/>
          <p:nvPr/>
        </p:nvGrpSpPr>
        <p:grpSpPr>
          <a:xfrm>
            <a:off x="3618688" y="2074687"/>
            <a:ext cx="1554123" cy="1300371"/>
            <a:chOff x="3618688" y="1999381"/>
            <a:chExt cx="1554123" cy="1300371"/>
          </a:xfrm>
        </p:grpSpPr>
        <p:grpSp>
          <p:nvGrpSpPr>
            <p:cNvPr id="44" name="Group 43">
              <a:extLst>
                <a:ext uri="{FF2B5EF4-FFF2-40B4-BE49-F238E27FC236}">
                  <a16:creationId xmlns:a16="http://schemas.microsoft.com/office/drawing/2014/main" id="{36E10EA2-8A5A-B34A-9309-A791EFA8D0C9}"/>
                </a:ext>
              </a:extLst>
            </p:cNvPr>
            <p:cNvGrpSpPr/>
            <p:nvPr/>
          </p:nvGrpSpPr>
          <p:grpSpPr>
            <a:xfrm>
              <a:off x="3873356" y="1999381"/>
              <a:ext cx="1089846" cy="833194"/>
              <a:chOff x="878725" y="2389040"/>
              <a:chExt cx="2254440" cy="1380527"/>
            </a:xfrm>
          </p:grpSpPr>
          <p:sp>
            <p:nvSpPr>
              <p:cNvPr id="45" name="Oval 44">
                <a:extLst>
                  <a:ext uri="{FF2B5EF4-FFF2-40B4-BE49-F238E27FC236}">
                    <a16:creationId xmlns:a16="http://schemas.microsoft.com/office/drawing/2014/main" id="{7B8BB0B6-BDD0-AF47-9040-E3BF88EF6BBD}"/>
                  </a:ext>
                </a:extLst>
              </p:cNvPr>
              <p:cNvSpPr/>
              <p:nvPr/>
            </p:nvSpPr>
            <p:spPr>
              <a:xfrm>
                <a:off x="2839769" y="2952492"/>
                <a:ext cx="293396" cy="3306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6" name="Group 45">
                <a:extLst>
                  <a:ext uri="{FF2B5EF4-FFF2-40B4-BE49-F238E27FC236}">
                    <a16:creationId xmlns:a16="http://schemas.microsoft.com/office/drawing/2014/main" id="{25DE4E4B-5E39-EE41-B7D3-10CD4AF5E1B0}"/>
                  </a:ext>
                </a:extLst>
              </p:cNvPr>
              <p:cNvGrpSpPr/>
              <p:nvPr/>
            </p:nvGrpSpPr>
            <p:grpSpPr>
              <a:xfrm>
                <a:off x="878725" y="2389040"/>
                <a:ext cx="2148444" cy="1380527"/>
                <a:chOff x="878725" y="2389040"/>
                <a:chExt cx="2148444" cy="1380527"/>
              </a:xfrm>
            </p:grpSpPr>
            <p:sp>
              <p:nvSpPr>
                <p:cNvPr id="49" name="Rounded Rectangle 48">
                  <a:extLst>
                    <a:ext uri="{FF2B5EF4-FFF2-40B4-BE49-F238E27FC236}">
                      <a16:creationId xmlns:a16="http://schemas.microsoft.com/office/drawing/2014/main" id="{58F2C283-96FF-E945-B10A-C07F5248E051}"/>
                    </a:ext>
                  </a:extLst>
                </p:cNvPr>
                <p:cNvSpPr/>
                <p:nvPr/>
              </p:nvSpPr>
              <p:spPr>
                <a:xfrm>
                  <a:off x="878725" y="2389040"/>
                  <a:ext cx="2081679" cy="13805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2" name="Picture 2" descr="Factory Icon - One World LED">
                  <a:extLst>
                    <a:ext uri="{FF2B5EF4-FFF2-40B4-BE49-F238E27FC236}">
                      <a16:creationId xmlns:a16="http://schemas.microsoft.com/office/drawing/2014/main" id="{38D1A0F0-9EDB-D04C-8A5A-5B1B5D24C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462" y="2599856"/>
                  <a:ext cx="1168441" cy="107833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D1B88F64-004E-EF48-9719-66BE5816EC26}"/>
                    </a:ext>
                  </a:extLst>
                </p:cNvPr>
                <p:cNvSpPr txBox="1"/>
                <p:nvPr/>
              </p:nvSpPr>
              <p:spPr>
                <a:xfrm>
                  <a:off x="1713074" y="2404746"/>
                  <a:ext cx="1314095" cy="611950"/>
                </a:xfrm>
                <a:prstGeom prst="rect">
                  <a:avLst/>
                </a:prstGeom>
                <a:noFill/>
              </p:spPr>
              <p:txBody>
                <a:bodyPr wrap="square" rtlCol="0">
                  <a:spAutoFit/>
                </a:bodyPr>
                <a:lstStyle/>
                <a:p>
                  <a:r>
                    <a:rPr lang="en-US" dirty="0"/>
                    <a:t>g(t)</a:t>
                  </a:r>
                </a:p>
              </p:txBody>
            </p:sp>
          </p:grpSp>
        </p:grpSp>
        <p:cxnSp>
          <p:nvCxnSpPr>
            <p:cNvPr id="62" name="Straight Arrow Connector 61">
              <a:extLst>
                <a:ext uri="{FF2B5EF4-FFF2-40B4-BE49-F238E27FC236}">
                  <a16:creationId xmlns:a16="http://schemas.microsoft.com/office/drawing/2014/main" id="{6FC70D45-9482-2948-965A-67613E6E5FF1}"/>
                </a:ext>
              </a:extLst>
            </p:cNvPr>
            <p:cNvCxnSpPr>
              <a:cxnSpLocks/>
              <a:stCxn id="21" idx="3"/>
              <a:endCxn id="58" idx="1"/>
            </p:cNvCxnSpPr>
            <p:nvPr/>
          </p:nvCxnSpPr>
          <p:spPr>
            <a:xfrm>
              <a:off x="3618688" y="3009130"/>
              <a:ext cx="15541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7917A95-21D5-D64F-A530-D65124587E7D}"/>
                </a:ext>
              </a:extLst>
            </p:cNvPr>
            <p:cNvSpPr txBox="1"/>
            <p:nvPr/>
          </p:nvSpPr>
          <p:spPr>
            <a:xfrm>
              <a:off x="4078118" y="2930420"/>
              <a:ext cx="600356" cy="369332"/>
            </a:xfrm>
            <a:prstGeom prst="rect">
              <a:avLst/>
            </a:prstGeom>
            <a:noFill/>
          </p:spPr>
          <p:txBody>
            <a:bodyPr wrap="square" rtlCol="0">
              <a:spAutoFit/>
            </a:bodyPr>
            <a:lstStyle/>
            <a:p>
              <a:r>
                <a:rPr lang="en-US" dirty="0"/>
                <a:t>f(x)</a:t>
              </a:r>
            </a:p>
          </p:txBody>
        </p:sp>
      </p:grpSp>
    </p:spTree>
    <p:extLst>
      <p:ext uri="{BB962C8B-B14F-4D97-AF65-F5344CB8AC3E}">
        <p14:creationId xmlns:p14="http://schemas.microsoft.com/office/powerpoint/2010/main" val="11473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linds(horizontal)">
                                      <p:cBhvr>
                                        <p:cTn id="7" dur="500"/>
                                        <p:tgtEl>
                                          <p:spTgt spid="4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blinds(horizontal)">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par>
                                <p:cTn id="26" presetID="3" presetClass="entr" presetSubtype="1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par>
                                <p:cTn id="29" presetID="3" presetClass="entr" presetSubtype="1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B14C23-5738-364E-85AD-92CC5D4F7473}"/>
              </a:ext>
            </a:extLst>
          </p:cNvPr>
          <p:cNvSpPr>
            <a:spLocks noGrp="1"/>
          </p:cNvSpPr>
          <p:nvPr>
            <p:ph type="sldNum" sz="quarter" idx="12"/>
          </p:nvPr>
        </p:nvSpPr>
        <p:spPr/>
        <p:txBody>
          <a:bodyPr/>
          <a:lstStyle/>
          <a:p>
            <a:fld id="{4FAB73BC-B049-4115-A692-8D63A059BFB8}" type="slidenum">
              <a:rPr lang="en-US" smtClean="0"/>
              <a:t>31</a:t>
            </a:fld>
            <a:endParaRPr lang="en-US"/>
          </a:p>
        </p:txBody>
      </p:sp>
      <p:sp>
        <p:nvSpPr>
          <p:cNvPr id="3" name="Title 2">
            <a:extLst>
              <a:ext uri="{FF2B5EF4-FFF2-40B4-BE49-F238E27FC236}">
                <a16:creationId xmlns:a16="http://schemas.microsoft.com/office/drawing/2014/main" id="{B6F31845-2753-444F-A370-18C40D37CF50}"/>
              </a:ext>
            </a:extLst>
          </p:cNvPr>
          <p:cNvSpPr>
            <a:spLocks noGrp="1"/>
          </p:cNvSpPr>
          <p:nvPr>
            <p:ph type="title"/>
          </p:nvPr>
        </p:nvSpPr>
        <p:spPr/>
        <p:txBody>
          <a:bodyPr/>
          <a:lstStyle/>
          <a:p>
            <a:r>
              <a:rPr lang="en-US" dirty="0"/>
              <a:t>Instance Module Supervision</a:t>
            </a:r>
          </a:p>
        </p:txBody>
      </p:sp>
      <p:grpSp>
        <p:nvGrpSpPr>
          <p:cNvPr id="15" name="Group 14">
            <a:extLst>
              <a:ext uri="{FF2B5EF4-FFF2-40B4-BE49-F238E27FC236}">
                <a16:creationId xmlns:a16="http://schemas.microsoft.com/office/drawing/2014/main" id="{0C69C81A-30F4-3F4C-BA74-DA261F90B689}"/>
              </a:ext>
            </a:extLst>
          </p:cNvPr>
          <p:cNvGrpSpPr/>
          <p:nvPr/>
        </p:nvGrpSpPr>
        <p:grpSpPr>
          <a:xfrm>
            <a:off x="769436" y="2953126"/>
            <a:ext cx="2464181" cy="552664"/>
            <a:chOff x="768798" y="3151782"/>
            <a:chExt cx="2464181" cy="552664"/>
          </a:xfrm>
        </p:grpSpPr>
        <p:sp>
          <p:nvSpPr>
            <p:cNvPr id="16" name="TextBox 15">
              <a:extLst>
                <a:ext uri="{FF2B5EF4-FFF2-40B4-BE49-F238E27FC236}">
                  <a16:creationId xmlns:a16="http://schemas.microsoft.com/office/drawing/2014/main" id="{A598C80A-C886-424D-B13F-275197157B04}"/>
                </a:ext>
              </a:extLst>
            </p:cNvPr>
            <p:cNvSpPr txBox="1"/>
            <p:nvPr/>
          </p:nvSpPr>
          <p:spPr>
            <a:xfrm>
              <a:off x="833347" y="3244334"/>
              <a:ext cx="2354806" cy="369332"/>
            </a:xfrm>
            <a:prstGeom prst="rect">
              <a:avLst/>
            </a:prstGeom>
            <a:solidFill>
              <a:schemeClr val="bg1">
                <a:lumMod val="95000"/>
              </a:schemeClr>
            </a:solidFill>
          </p:spPr>
          <p:txBody>
            <a:bodyPr wrap="square" rtlCol="0">
              <a:spAutoFit/>
            </a:bodyPr>
            <a:lstStyle/>
            <a:p>
              <a:pPr algn="ctr"/>
              <a:r>
                <a:rPr lang="en-US" dirty="0"/>
                <a:t>Locate(Right)</a:t>
              </a:r>
            </a:p>
          </p:txBody>
        </p:sp>
        <p:pic>
          <p:nvPicPr>
            <p:cNvPr id="17" name="Picture 2" descr="Execution Icons - Download Free Vector Icons | Noun Project">
              <a:extLst>
                <a:ext uri="{FF2B5EF4-FFF2-40B4-BE49-F238E27FC236}">
                  <a16:creationId xmlns:a16="http://schemas.microsoft.com/office/drawing/2014/main" id="{BFA49229-6585-CC41-B5CB-88B28D04A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98" y="3153554"/>
              <a:ext cx="550892" cy="5508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xecution Icons - Download Free Vector Icons | Noun Project">
              <a:extLst>
                <a:ext uri="{FF2B5EF4-FFF2-40B4-BE49-F238E27FC236}">
                  <a16:creationId xmlns:a16="http://schemas.microsoft.com/office/drawing/2014/main" id="{13F44535-2A77-C643-980C-CD16B62D3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087" y="3151782"/>
              <a:ext cx="550892" cy="550892"/>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a:extLst>
              <a:ext uri="{FF2B5EF4-FFF2-40B4-BE49-F238E27FC236}">
                <a16:creationId xmlns:a16="http://schemas.microsoft.com/office/drawing/2014/main" id="{F2FB86F1-FB10-3940-9CE8-84BD17D5CE81}"/>
              </a:ext>
            </a:extLst>
          </p:cNvPr>
          <p:cNvSpPr/>
          <p:nvPr/>
        </p:nvSpPr>
        <p:spPr>
          <a:xfrm>
            <a:off x="6790942" y="3456819"/>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4777DFF5-0874-084A-9C50-2D913BFCC22B}"/>
              </a:ext>
            </a:extLst>
          </p:cNvPr>
          <p:cNvSpPr/>
          <p:nvPr/>
        </p:nvSpPr>
        <p:spPr>
          <a:xfrm>
            <a:off x="6790942" y="3014660"/>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73BD66D2-F304-0E4C-BD63-4DF7054B2803}"/>
              </a:ext>
            </a:extLst>
          </p:cNvPr>
          <p:cNvSpPr/>
          <p:nvPr/>
        </p:nvSpPr>
        <p:spPr>
          <a:xfrm>
            <a:off x="5905903" y="3266265"/>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Rounded Rectangle 21">
            <a:extLst>
              <a:ext uri="{FF2B5EF4-FFF2-40B4-BE49-F238E27FC236}">
                <a16:creationId xmlns:a16="http://schemas.microsoft.com/office/drawing/2014/main" id="{C08E148C-7DD3-FA45-8658-871C165B9811}"/>
              </a:ext>
            </a:extLst>
          </p:cNvPr>
          <p:cNvSpPr/>
          <p:nvPr/>
        </p:nvSpPr>
        <p:spPr>
          <a:xfrm>
            <a:off x="6043063" y="3146766"/>
            <a:ext cx="1792130" cy="470017"/>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Locate(Right)</a:t>
            </a:r>
          </a:p>
        </p:txBody>
      </p:sp>
      <p:cxnSp>
        <p:nvCxnSpPr>
          <p:cNvPr id="24" name="Curved Connector 23">
            <a:extLst>
              <a:ext uri="{FF2B5EF4-FFF2-40B4-BE49-F238E27FC236}">
                <a16:creationId xmlns:a16="http://schemas.microsoft.com/office/drawing/2014/main" id="{15B207F8-19F3-9142-8FE4-746D7C7CEB40}"/>
              </a:ext>
            </a:extLst>
          </p:cNvPr>
          <p:cNvCxnSpPr>
            <a:cxnSpLocks/>
            <a:stCxn id="4" idx="0"/>
            <a:endCxn id="45" idx="2"/>
          </p:cNvCxnSpPr>
          <p:nvPr/>
        </p:nvCxnSpPr>
        <p:spPr>
          <a:xfrm rot="16200000" flipV="1">
            <a:off x="2804083" y="3033645"/>
            <a:ext cx="733716" cy="2236687"/>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6" name="Curved Connector 25">
            <a:extLst>
              <a:ext uri="{FF2B5EF4-FFF2-40B4-BE49-F238E27FC236}">
                <a16:creationId xmlns:a16="http://schemas.microsoft.com/office/drawing/2014/main" id="{AB6E39A4-F9CF-9F41-A467-ABAB7F1AE286}"/>
              </a:ext>
            </a:extLst>
          </p:cNvPr>
          <p:cNvCxnSpPr>
            <a:cxnSpLocks/>
            <a:stCxn id="4" idx="0"/>
            <a:endCxn id="19" idx="4"/>
          </p:cNvCxnSpPr>
          <p:nvPr/>
        </p:nvCxnSpPr>
        <p:spPr>
          <a:xfrm rot="5400000" flipH="1" flipV="1">
            <a:off x="5214839" y="2805584"/>
            <a:ext cx="787708" cy="263881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857480C8-B732-784E-9571-493B2764986B}"/>
              </a:ext>
            </a:extLst>
          </p:cNvPr>
          <p:cNvGrpSpPr/>
          <p:nvPr/>
        </p:nvGrpSpPr>
        <p:grpSpPr>
          <a:xfrm>
            <a:off x="2857597" y="4518847"/>
            <a:ext cx="2882520" cy="1972784"/>
            <a:chOff x="2857597" y="4518847"/>
            <a:chExt cx="2882520" cy="1972784"/>
          </a:xfrm>
        </p:grpSpPr>
        <p:grpSp>
          <p:nvGrpSpPr>
            <p:cNvPr id="30" name="Group 29">
              <a:extLst>
                <a:ext uri="{FF2B5EF4-FFF2-40B4-BE49-F238E27FC236}">
                  <a16:creationId xmlns:a16="http://schemas.microsoft.com/office/drawing/2014/main" id="{10FA1E6B-58D6-3644-8BC8-D6375A51BA72}"/>
                </a:ext>
              </a:extLst>
            </p:cNvPr>
            <p:cNvGrpSpPr/>
            <p:nvPr/>
          </p:nvGrpSpPr>
          <p:grpSpPr>
            <a:xfrm>
              <a:off x="3072838" y="4518847"/>
              <a:ext cx="2432892" cy="1622351"/>
              <a:chOff x="3072838" y="4734000"/>
              <a:chExt cx="2432892" cy="1622351"/>
            </a:xfrm>
          </p:grpSpPr>
          <p:pic>
            <p:nvPicPr>
              <p:cNvPr id="4" name="Picture 4" descr="Draymond Green: LeBron James should have gotten standing ovation for  display of memory">
                <a:extLst>
                  <a:ext uri="{FF2B5EF4-FFF2-40B4-BE49-F238E27FC236}">
                    <a16:creationId xmlns:a16="http://schemas.microsoft.com/office/drawing/2014/main" id="{F790AE2E-6376-6A47-8044-489702A777AF}"/>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3072838" y="4734000"/>
                <a:ext cx="2432892" cy="16223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34CA0BD-115B-F54D-865A-7BE407BF9B45}"/>
                  </a:ext>
                </a:extLst>
              </p:cNvPr>
              <p:cNvSpPr/>
              <p:nvPr/>
            </p:nvSpPr>
            <p:spPr>
              <a:xfrm>
                <a:off x="3216539" y="4830183"/>
                <a:ext cx="548640" cy="591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716CC164-5B21-0C46-89B4-7E7A03D5965F}"/>
                  </a:ext>
                </a:extLst>
              </p:cNvPr>
              <p:cNvSpPr/>
              <p:nvPr/>
            </p:nvSpPr>
            <p:spPr>
              <a:xfrm>
                <a:off x="3634560" y="5001596"/>
                <a:ext cx="548640" cy="591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9CE81384-B016-A246-BD2D-9FB469DF7B14}"/>
                  </a:ext>
                </a:extLst>
              </p:cNvPr>
              <p:cNvSpPr/>
              <p:nvPr/>
            </p:nvSpPr>
            <p:spPr>
              <a:xfrm>
                <a:off x="4086814" y="5173009"/>
                <a:ext cx="548640" cy="591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19A56FCD-24A9-2E4B-A228-DE28E1B4FCBC}"/>
                  </a:ext>
                </a:extLst>
              </p:cNvPr>
              <p:cNvSpPr/>
              <p:nvPr/>
            </p:nvSpPr>
            <p:spPr>
              <a:xfrm>
                <a:off x="4636438" y="4877173"/>
                <a:ext cx="548640" cy="591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394176D5-E75C-5D49-AB81-C97686F5041E}"/>
                  </a:ext>
                </a:extLst>
              </p:cNvPr>
              <p:cNvSpPr/>
              <p:nvPr/>
            </p:nvSpPr>
            <p:spPr>
              <a:xfrm>
                <a:off x="4572000" y="4826840"/>
                <a:ext cx="734254" cy="1256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FAB0E9E1-CEE7-E049-821A-174D61437802}"/>
                  </a:ext>
                </a:extLst>
              </p:cNvPr>
              <p:cNvSpPr/>
              <p:nvPr/>
            </p:nvSpPr>
            <p:spPr>
              <a:xfrm>
                <a:off x="3144951" y="4791467"/>
                <a:ext cx="692797" cy="1564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extBox 28">
              <a:extLst>
                <a:ext uri="{FF2B5EF4-FFF2-40B4-BE49-F238E27FC236}">
                  <a16:creationId xmlns:a16="http://schemas.microsoft.com/office/drawing/2014/main" id="{5B5938D6-7DFC-5C41-8DB8-1E35E5FEE7CD}"/>
                </a:ext>
              </a:extLst>
            </p:cNvPr>
            <p:cNvSpPr txBox="1"/>
            <p:nvPr/>
          </p:nvSpPr>
          <p:spPr>
            <a:xfrm>
              <a:off x="2857597" y="6122299"/>
              <a:ext cx="2882520" cy="369332"/>
            </a:xfrm>
            <a:prstGeom prst="rect">
              <a:avLst/>
            </a:prstGeom>
            <a:noFill/>
          </p:spPr>
          <p:txBody>
            <a:bodyPr wrap="none" rtlCol="0">
              <a:spAutoFit/>
            </a:bodyPr>
            <a:lstStyle/>
            <a:p>
              <a:r>
                <a:rPr lang="en-US" dirty="0"/>
                <a:t>Image with rich annotated</a:t>
              </a:r>
            </a:p>
          </p:txBody>
        </p:sp>
      </p:grpSp>
      <p:pic>
        <p:nvPicPr>
          <p:cNvPr id="32" name="Picture 2" descr="Visualizing Activation Heatmaps using TensorFlow | by Areeb Gani |  Analytics Vidhya | Medium">
            <a:extLst>
              <a:ext uri="{FF2B5EF4-FFF2-40B4-BE49-F238E27FC236}">
                <a16:creationId xmlns:a16="http://schemas.microsoft.com/office/drawing/2014/main" id="{7B0A64B7-10C8-5642-8EB7-D67B609B7C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6" t="606" r="537" b="-1"/>
          <a:stretch/>
        </p:blipFill>
        <p:spPr bwMode="auto">
          <a:xfrm>
            <a:off x="5102601" y="1326409"/>
            <a:ext cx="1201861" cy="1248689"/>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1A77A00D-A364-3F44-9E52-62EE12BCF4C4}"/>
              </a:ext>
            </a:extLst>
          </p:cNvPr>
          <p:cNvGrpSpPr/>
          <p:nvPr/>
        </p:nvGrpSpPr>
        <p:grpSpPr>
          <a:xfrm>
            <a:off x="1129321" y="1362556"/>
            <a:ext cx="1764134" cy="1176396"/>
            <a:chOff x="801711" y="1490998"/>
            <a:chExt cx="1764134" cy="1176396"/>
          </a:xfrm>
        </p:grpSpPr>
        <p:pic>
          <p:nvPicPr>
            <p:cNvPr id="34" name="Picture 4" descr="Draymond Green: LeBron James should have gotten standing ovation for  display of memory">
              <a:extLst>
                <a:ext uri="{FF2B5EF4-FFF2-40B4-BE49-F238E27FC236}">
                  <a16:creationId xmlns:a16="http://schemas.microsoft.com/office/drawing/2014/main" id="{11FAFD82-3F4E-074D-AD58-D02BD899812A}"/>
                </a:ext>
              </a:extLst>
            </p:cNvPr>
            <p:cNvPicPr>
              <a:picLocks noChangeAspect="1" noChangeArrowheads="1"/>
            </p:cNvPicPr>
            <p:nvPr/>
          </p:nvPicPr>
          <p:blipFill>
            <a:blip r:embed="rId4">
              <a:alphaModFix amt="22000"/>
              <a:extLst>
                <a:ext uri="{28A0092B-C50C-407E-A947-70E740481C1C}">
                  <a14:useLocalDpi xmlns:a14="http://schemas.microsoft.com/office/drawing/2010/main" val="0"/>
                </a:ext>
              </a:extLst>
            </a:blip>
            <a:srcRect/>
            <a:stretch>
              <a:fillRect/>
            </a:stretch>
          </p:blipFill>
          <p:spPr bwMode="auto">
            <a:xfrm>
              <a:off x="801711" y="1490998"/>
              <a:ext cx="1764134" cy="117639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Draymond Green: LeBron James should have gotten standing ovation for  display of memory">
              <a:extLst>
                <a:ext uri="{FF2B5EF4-FFF2-40B4-BE49-F238E27FC236}">
                  <a16:creationId xmlns:a16="http://schemas.microsoft.com/office/drawing/2014/main" id="{0120324F-BC65-F641-8D14-2186A8BC84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593" t="2999" r="9611" b="16954"/>
            <a:stretch/>
          </p:blipFill>
          <p:spPr bwMode="auto">
            <a:xfrm>
              <a:off x="1888295" y="1526272"/>
              <a:ext cx="508001" cy="9416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8" name="Straight Arrow Connector 37">
            <a:extLst>
              <a:ext uri="{FF2B5EF4-FFF2-40B4-BE49-F238E27FC236}">
                <a16:creationId xmlns:a16="http://schemas.microsoft.com/office/drawing/2014/main" id="{E2C81942-8C79-304F-B811-5F6FC5C34D06}"/>
              </a:ext>
            </a:extLst>
          </p:cNvPr>
          <p:cNvCxnSpPr>
            <a:stCxn id="16" idx="0"/>
            <a:endCxn id="34" idx="2"/>
          </p:cNvCxnSpPr>
          <p:nvPr/>
        </p:nvCxnSpPr>
        <p:spPr>
          <a:xfrm flipV="1">
            <a:off x="2011388" y="2538952"/>
            <a:ext cx="0" cy="5067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Elbow Connector 39">
            <a:extLst>
              <a:ext uri="{FF2B5EF4-FFF2-40B4-BE49-F238E27FC236}">
                <a16:creationId xmlns:a16="http://schemas.microsoft.com/office/drawing/2014/main" id="{A1271DD9-83E7-3C43-A37C-5FE606110DBC}"/>
              </a:ext>
            </a:extLst>
          </p:cNvPr>
          <p:cNvCxnSpPr>
            <a:cxnSpLocks/>
            <a:stCxn id="21" idx="2"/>
            <a:endCxn id="32" idx="2"/>
          </p:cNvCxnSpPr>
          <p:nvPr/>
        </p:nvCxnSpPr>
        <p:spPr>
          <a:xfrm rot="10800000">
            <a:off x="5703533" y="2575099"/>
            <a:ext cx="202371" cy="82832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3" name="Right Arrow 42">
            <a:extLst>
              <a:ext uri="{FF2B5EF4-FFF2-40B4-BE49-F238E27FC236}">
                <a16:creationId xmlns:a16="http://schemas.microsoft.com/office/drawing/2014/main" id="{7D2F61EC-9626-1B45-BBC7-FD72E6D3CF55}"/>
              </a:ext>
            </a:extLst>
          </p:cNvPr>
          <p:cNvSpPr/>
          <p:nvPr/>
        </p:nvSpPr>
        <p:spPr>
          <a:xfrm>
            <a:off x="3788009" y="1828798"/>
            <a:ext cx="1034615" cy="32889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793FB7E2-872D-8448-BE1F-23EA05D3126F}"/>
              </a:ext>
            </a:extLst>
          </p:cNvPr>
          <p:cNvSpPr txBox="1"/>
          <p:nvPr/>
        </p:nvSpPr>
        <p:spPr>
          <a:xfrm>
            <a:off x="3702912" y="1510334"/>
            <a:ext cx="1180131" cy="369332"/>
          </a:xfrm>
          <a:prstGeom prst="rect">
            <a:avLst/>
          </a:prstGeom>
          <a:noFill/>
        </p:spPr>
        <p:txBody>
          <a:bodyPr wrap="none" rtlCol="0">
            <a:spAutoFit/>
          </a:bodyPr>
          <a:lstStyle/>
          <a:p>
            <a:r>
              <a:rPr lang="en-US" dirty="0"/>
              <a:t>Supervise</a:t>
            </a:r>
          </a:p>
        </p:txBody>
      </p:sp>
      <p:sp>
        <p:nvSpPr>
          <p:cNvPr id="45" name="Rectangle 44">
            <a:extLst>
              <a:ext uri="{FF2B5EF4-FFF2-40B4-BE49-F238E27FC236}">
                <a16:creationId xmlns:a16="http://schemas.microsoft.com/office/drawing/2014/main" id="{709087D3-D1F0-0848-A392-E6155B37BC49}"/>
              </a:ext>
            </a:extLst>
          </p:cNvPr>
          <p:cNvSpPr/>
          <p:nvPr/>
        </p:nvSpPr>
        <p:spPr>
          <a:xfrm>
            <a:off x="1004072" y="3415799"/>
            <a:ext cx="2097049" cy="369332"/>
          </a:xfrm>
          <a:prstGeom prst="rect">
            <a:avLst/>
          </a:prstGeom>
        </p:spPr>
        <p:txBody>
          <a:bodyPr wrap="none">
            <a:spAutoFit/>
          </a:bodyPr>
          <a:lstStyle/>
          <a:p>
            <a:r>
              <a:rPr lang="en-US" dirty="0"/>
              <a:t>Symbolic Executor</a:t>
            </a:r>
          </a:p>
        </p:txBody>
      </p:sp>
      <p:sp>
        <p:nvSpPr>
          <p:cNvPr id="12" name="TextBox 11">
            <a:extLst>
              <a:ext uri="{FF2B5EF4-FFF2-40B4-BE49-F238E27FC236}">
                <a16:creationId xmlns:a16="http://schemas.microsoft.com/office/drawing/2014/main" id="{A3561F4C-61D3-5547-8FAD-365816368461}"/>
              </a:ext>
            </a:extLst>
          </p:cNvPr>
          <p:cNvSpPr txBox="1"/>
          <p:nvPr/>
        </p:nvSpPr>
        <p:spPr>
          <a:xfrm>
            <a:off x="6524020" y="1362556"/>
            <a:ext cx="1475084" cy="1200329"/>
          </a:xfrm>
          <a:prstGeom prst="rect">
            <a:avLst/>
          </a:prstGeom>
          <a:noFill/>
        </p:spPr>
        <p:txBody>
          <a:bodyPr wrap="none" rtlCol="0">
            <a:spAutoFit/>
          </a:bodyPr>
          <a:lstStyle/>
          <a:p>
            <a:r>
              <a:rPr lang="en-US" dirty="0"/>
              <a:t>How can we </a:t>
            </a:r>
          </a:p>
          <a:p>
            <a:r>
              <a:rPr lang="en-US" dirty="0"/>
              <a:t>ensure it’s</a:t>
            </a:r>
          </a:p>
          <a:p>
            <a:r>
              <a:rPr lang="en-US" dirty="0"/>
              <a:t>executing</a:t>
            </a:r>
          </a:p>
          <a:p>
            <a:r>
              <a:rPr lang="en-US" dirty="0"/>
              <a:t>correctly?</a:t>
            </a:r>
          </a:p>
        </p:txBody>
      </p:sp>
    </p:spTree>
    <p:extLst>
      <p:ext uri="{BB962C8B-B14F-4D97-AF65-F5344CB8AC3E}">
        <p14:creationId xmlns:p14="http://schemas.microsoft.com/office/powerpoint/2010/main" val="55641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par>
                                <p:cTn id="8" presetID="3"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blinds(horizontal)">
                                      <p:cBhvr>
                                        <p:cTn id="13" dur="500"/>
                                        <p:tgtEl>
                                          <p:spTgt spid="40"/>
                                        </p:tgtEl>
                                      </p:cBhvr>
                                    </p:animEffect>
                                  </p:childTnLst>
                                </p:cTn>
                              </p:par>
                              <p:par>
                                <p:cTn id="14" presetID="3" presetClass="entr" presetSubtype="1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blinds(horizontal)">
                                      <p:cBhvr>
                                        <p:cTn id="16" dur="500"/>
                                        <p:tgtEl>
                                          <p:spTgt spid="3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linds(horizontal)">
                                      <p:cBhvr>
                                        <p:cTn id="27" dur="500"/>
                                        <p:tgtEl>
                                          <p:spTgt spid="45"/>
                                        </p:tgtEl>
                                      </p:cBhvr>
                                    </p:animEffect>
                                  </p:childTnLst>
                                </p:cTn>
                              </p:par>
                              <p:par>
                                <p:cTn id="28" presetID="3" presetClass="entr" presetSubtype="1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par>
                                <p:cTn id="31" presetID="3" presetClass="entr" presetSubtype="1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par>
                                <p:cTn id="34" presetID="3" presetClass="entr" presetSubtype="1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blinds(horizontal)">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blinds(horizontal)">
                                      <p:cBhvr>
                                        <p:cTn id="41" dur="500"/>
                                        <p:tgtEl>
                                          <p:spTgt spid="43"/>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blinds(horizontal)">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1DABBC-A369-D845-A55D-F4AF922C90BA}"/>
              </a:ext>
            </a:extLst>
          </p:cNvPr>
          <p:cNvSpPr>
            <a:spLocks noGrp="1"/>
          </p:cNvSpPr>
          <p:nvPr>
            <p:ph type="sldNum" sz="quarter" idx="12"/>
          </p:nvPr>
        </p:nvSpPr>
        <p:spPr/>
        <p:txBody>
          <a:bodyPr/>
          <a:lstStyle/>
          <a:p>
            <a:fld id="{4FAB73BC-B049-4115-A692-8D63A059BFB8}" type="slidenum">
              <a:rPr lang="en-US" smtClean="0"/>
              <a:t>32</a:t>
            </a:fld>
            <a:endParaRPr lang="en-US"/>
          </a:p>
        </p:txBody>
      </p:sp>
      <p:sp>
        <p:nvSpPr>
          <p:cNvPr id="3" name="Title 2">
            <a:extLst>
              <a:ext uri="{FF2B5EF4-FFF2-40B4-BE49-F238E27FC236}">
                <a16:creationId xmlns:a16="http://schemas.microsoft.com/office/drawing/2014/main" id="{973ADF5C-08C6-CF48-8A15-432798EB9B33}"/>
              </a:ext>
            </a:extLst>
          </p:cNvPr>
          <p:cNvSpPr>
            <a:spLocks noGrp="1"/>
          </p:cNvSpPr>
          <p:nvPr>
            <p:ph type="title"/>
          </p:nvPr>
        </p:nvSpPr>
        <p:spPr/>
        <p:txBody>
          <a:bodyPr/>
          <a:lstStyle/>
          <a:p>
            <a:r>
              <a:rPr lang="en-US" dirty="0"/>
              <a:t>Training (Module &amp; QA Supervision)</a:t>
            </a:r>
          </a:p>
        </p:txBody>
      </p:sp>
      <p:cxnSp>
        <p:nvCxnSpPr>
          <p:cNvPr id="4" name="Straight Arrow Connector 3">
            <a:extLst>
              <a:ext uri="{FF2B5EF4-FFF2-40B4-BE49-F238E27FC236}">
                <a16:creationId xmlns:a16="http://schemas.microsoft.com/office/drawing/2014/main" id="{4B91AA68-E9C3-DA43-8DFB-380BD2D3C6D6}"/>
              </a:ext>
            </a:extLst>
          </p:cNvPr>
          <p:cNvCxnSpPr>
            <a:cxnSpLocks/>
            <a:stCxn id="83" idx="0"/>
            <a:endCxn id="54" idx="2"/>
          </p:cNvCxnSpPr>
          <p:nvPr/>
        </p:nvCxnSpPr>
        <p:spPr>
          <a:xfrm flipV="1">
            <a:off x="6543713" y="2380840"/>
            <a:ext cx="0" cy="495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8D8FB85-B0A4-804C-A0CA-B8C9C27E6CC0}"/>
              </a:ext>
            </a:extLst>
          </p:cNvPr>
          <p:cNvSpPr/>
          <p:nvPr/>
        </p:nvSpPr>
        <p:spPr>
          <a:xfrm>
            <a:off x="1773804" y="2003659"/>
            <a:ext cx="1828800" cy="359764"/>
          </a:xfrm>
          <a:prstGeom prst="rect">
            <a:avLst/>
          </a:prstGeom>
          <a:solidFill>
            <a:srgbClr val="F0DB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KL-Divergence</a:t>
            </a:r>
          </a:p>
        </p:txBody>
      </p:sp>
      <p:sp>
        <p:nvSpPr>
          <p:cNvPr id="54" name="Rectangle 53">
            <a:extLst>
              <a:ext uri="{FF2B5EF4-FFF2-40B4-BE49-F238E27FC236}">
                <a16:creationId xmlns:a16="http://schemas.microsoft.com/office/drawing/2014/main" id="{F03FEEA5-B723-5246-A364-4C377F13BDE5}"/>
              </a:ext>
            </a:extLst>
          </p:cNvPr>
          <p:cNvSpPr/>
          <p:nvPr/>
        </p:nvSpPr>
        <p:spPr>
          <a:xfrm>
            <a:off x="5629313" y="2021076"/>
            <a:ext cx="1828800" cy="359764"/>
          </a:xfrm>
          <a:prstGeom prst="rect">
            <a:avLst/>
          </a:prstGeom>
          <a:solidFill>
            <a:srgbClr val="F0DB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a:t>
            </a:r>
            <a:r>
              <a:rPr lang="en-US" dirty="0" err="1">
                <a:solidFill>
                  <a:schemeClr val="tx1"/>
                </a:solidFill>
              </a:rPr>
              <a:t>Entroy</a:t>
            </a:r>
            <a:endParaRPr lang="en-US" dirty="0">
              <a:solidFill>
                <a:schemeClr val="tx1"/>
              </a:solidFill>
            </a:endParaRPr>
          </a:p>
        </p:txBody>
      </p:sp>
      <p:cxnSp>
        <p:nvCxnSpPr>
          <p:cNvPr id="57" name="Straight Arrow Connector 56">
            <a:extLst>
              <a:ext uri="{FF2B5EF4-FFF2-40B4-BE49-F238E27FC236}">
                <a16:creationId xmlns:a16="http://schemas.microsoft.com/office/drawing/2014/main" id="{B9EBE23E-353A-F245-9212-16D6F7912454}"/>
              </a:ext>
            </a:extLst>
          </p:cNvPr>
          <p:cNvCxnSpPr>
            <a:cxnSpLocks/>
            <a:stCxn id="47" idx="0"/>
            <a:endCxn id="53" idx="2"/>
          </p:cNvCxnSpPr>
          <p:nvPr/>
        </p:nvCxnSpPr>
        <p:spPr>
          <a:xfrm flipV="1">
            <a:off x="1675082" y="2363423"/>
            <a:ext cx="1013122" cy="884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CB5EAED-DD18-2841-AD1C-907320E33FBC}"/>
              </a:ext>
            </a:extLst>
          </p:cNvPr>
          <p:cNvCxnSpPr>
            <a:cxnSpLocks/>
            <a:stCxn id="31" idx="0"/>
            <a:endCxn id="53" idx="2"/>
          </p:cNvCxnSpPr>
          <p:nvPr/>
        </p:nvCxnSpPr>
        <p:spPr>
          <a:xfrm flipH="1" flipV="1">
            <a:off x="2688204" y="2363423"/>
            <a:ext cx="1039307" cy="831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DD182A1-97B3-754B-92CE-B9848BF83FBB}"/>
              </a:ext>
            </a:extLst>
          </p:cNvPr>
          <p:cNvCxnSpPr>
            <a:cxnSpLocks/>
            <a:stCxn id="53" idx="0"/>
            <a:endCxn id="67" idx="2"/>
          </p:cNvCxnSpPr>
          <p:nvPr/>
        </p:nvCxnSpPr>
        <p:spPr>
          <a:xfrm flipV="1">
            <a:off x="2688204" y="1499038"/>
            <a:ext cx="1710750" cy="504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C97DB32-4C7F-A642-A27E-798FD593D8F8}"/>
              </a:ext>
            </a:extLst>
          </p:cNvPr>
          <p:cNvSpPr/>
          <p:nvPr/>
        </p:nvSpPr>
        <p:spPr>
          <a:xfrm>
            <a:off x="3484554" y="1139274"/>
            <a:ext cx="1828800" cy="359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Loss</a:t>
            </a:r>
          </a:p>
        </p:txBody>
      </p:sp>
      <p:cxnSp>
        <p:nvCxnSpPr>
          <p:cNvPr id="69" name="Straight Arrow Connector 68">
            <a:extLst>
              <a:ext uri="{FF2B5EF4-FFF2-40B4-BE49-F238E27FC236}">
                <a16:creationId xmlns:a16="http://schemas.microsoft.com/office/drawing/2014/main" id="{78F71DBD-A825-0545-AD9F-DF009B83D0EF}"/>
              </a:ext>
            </a:extLst>
          </p:cNvPr>
          <p:cNvCxnSpPr>
            <a:cxnSpLocks/>
            <a:stCxn id="54" idx="0"/>
            <a:endCxn id="67" idx="2"/>
          </p:cNvCxnSpPr>
          <p:nvPr/>
        </p:nvCxnSpPr>
        <p:spPr>
          <a:xfrm flipH="1" flipV="1">
            <a:off x="4398954" y="1499038"/>
            <a:ext cx="2144759" cy="522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3E6AAB0-7D0E-ED49-A926-12082A836440}"/>
              </a:ext>
            </a:extLst>
          </p:cNvPr>
          <p:cNvGrpSpPr/>
          <p:nvPr/>
        </p:nvGrpSpPr>
        <p:grpSpPr>
          <a:xfrm>
            <a:off x="3116188" y="3194866"/>
            <a:ext cx="1516233" cy="2072928"/>
            <a:chOff x="3116188" y="3194866"/>
            <a:chExt cx="1516233" cy="2072928"/>
          </a:xfrm>
        </p:grpSpPr>
        <p:pic>
          <p:nvPicPr>
            <p:cNvPr id="31" name="Picture 2" descr="Visualizing Activation Heatmaps using TensorFlow | by Areeb Gani |  Analytics Vidhya | Medium">
              <a:extLst>
                <a:ext uri="{FF2B5EF4-FFF2-40B4-BE49-F238E27FC236}">
                  <a16:creationId xmlns:a16="http://schemas.microsoft.com/office/drawing/2014/main" id="{10C0648E-99EE-8442-8B4A-E64E4C9D42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 t="606" r="537" b="-1"/>
            <a:stretch/>
          </p:blipFill>
          <p:spPr bwMode="auto">
            <a:xfrm>
              <a:off x="3116188" y="3194866"/>
              <a:ext cx="1222646" cy="1270284"/>
            </a:xfrm>
            <a:prstGeom prst="rect">
              <a:avLst/>
            </a:prstGeom>
            <a:noFill/>
            <a:extLst>
              <a:ext uri="{909E8E84-426E-40DD-AFC4-6F175D3DCCD1}">
                <a14:hiddenFill xmlns:a14="http://schemas.microsoft.com/office/drawing/2010/main">
                  <a:solidFill>
                    <a:srgbClr val="FFFFFF"/>
                  </a:solidFill>
                </a14:hiddenFill>
              </a:ext>
            </a:extLst>
          </p:spPr>
        </p:pic>
        <p:cxnSp>
          <p:nvCxnSpPr>
            <p:cNvPr id="97" name="Elbow Connector 96">
              <a:extLst>
                <a:ext uri="{FF2B5EF4-FFF2-40B4-BE49-F238E27FC236}">
                  <a16:creationId xmlns:a16="http://schemas.microsoft.com/office/drawing/2014/main" id="{38C449BB-CBB0-4B4F-A6CB-BAD683958A6C}"/>
                </a:ext>
              </a:extLst>
            </p:cNvPr>
            <p:cNvCxnSpPr>
              <a:cxnSpLocks/>
              <a:stCxn id="85" idx="2"/>
              <a:endCxn id="31" idx="2"/>
            </p:cNvCxnSpPr>
            <p:nvPr/>
          </p:nvCxnSpPr>
          <p:spPr>
            <a:xfrm rot="10800000">
              <a:off x="3727512" y="4465150"/>
              <a:ext cx="904909" cy="80264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D64B0B13-DB25-B146-BEC9-3B5E82EA4787}"/>
              </a:ext>
            </a:extLst>
          </p:cNvPr>
          <p:cNvGrpSpPr/>
          <p:nvPr/>
        </p:nvGrpSpPr>
        <p:grpSpPr>
          <a:xfrm>
            <a:off x="4632420" y="2876393"/>
            <a:ext cx="3679847" cy="3397059"/>
            <a:chOff x="4632420" y="2876393"/>
            <a:chExt cx="3679847" cy="3397059"/>
          </a:xfrm>
        </p:grpSpPr>
        <p:sp>
          <p:nvSpPr>
            <p:cNvPr id="79" name="Oval 78">
              <a:extLst>
                <a:ext uri="{FF2B5EF4-FFF2-40B4-BE49-F238E27FC236}">
                  <a16:creationId xmlns:a16="http://schemas.microsoft.com/office/drawing/2014/main" id="{E3E1B306-8B17-844E-BFB5-F3B15C87D98E}"/>
                </a:ext>
              </a:extLst>
            </p:cNvPr>
            <p:cNvSpPr/>
            <p:nvPr/>
          </p:nvSpPr>
          <p:spPr>
            <a:xfrm>
              <a:off x="5517459" y="5340572"/>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Oval 79">
              <a:extLst>
                <a:ext uri="{FF2B5EF4-FFF2-40B4-BE49-F238E27FC236}">
                  <a16:creationId xmlns:a16="http://schemas.microsoft.com/office/drawing/2014/main" id="{7CDC072D-04B4-2141-80D7-08181B648177}"/>
                </a:ext>
              </a:extLst>
            </p:cNvPr>
            <p:cNvSpPr/>
            <p:nvPr/>
          </p:nvSpPr>
          <p:spPr>
            <a:xfrm>
              <a:off x="5517459" y="4859645"/>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Oval 80">
              <a:extLst>
                <a:ext uri="{FF2B5EF4-FFF2-40B4-BE49-F238E27FC236}">
                  <a16:creationId xmlns:a16="http://schemas.microsoft.com/office/drawing/2014/main" id="{75AD8C5C-E825-C043-BC0B-0C4C7D09AC67}"/>
                </a:ext>
              </a:extLst>
            </p:cNvPr>
            <p:cNvSpPr/>
            <p:nvPr/>
          </p:nvSpPr>
          <p:spPr>
            <a:xfrm>
              <a:off x="7365482" y="4336929"/>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Oval 81">
              <a:extLst>
                <a:ext uri="{FF2B5EF4-FFF2-40B4-BE49-F238E27FC236}">
                  <a16:creationId xmlns:a16="http://schemas.microsoft.com/office/drawing/2014/main" id="{1E73111D-40A7-9247-AE46-0DD19DD6837A}"/>
                </a:ext>
              </a:extLst>
            </p:cNvPr>
            <p:cNvSpPr/>
            <p:nvPr/>
          </p:nvSpPr>
          <p:spPr>
            <a:xfrm>
              <a:off x="7365482" y="3856504"/>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Oval 82">
              <a:extLst>
                <a:ext uri="{FF2B5EF4-FFF2-40B4-BE49-F238E27FC236}">
                  <a16:creationId xmlns:a16="http://schemas.microsoft.com/office/drawing/2014/main" id="{A3D496B2-FAFA-C147-9CF6-3C68E6E7E014}"/>
                </a:ext>
              </a:extLst>
            </p:cNvPr>
            <p:cNvSpPr/>
            <p:nvPr/>
          </p:nvSpPr>
          <p:spPr>
            <a:xfrm>
              <a:off x="6406553" y="2876393"/>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Oval 83">
              <a:extLst>
                <a:ext uri="{FF2B5EF4-FFF2-40B4-BE49-F238E27FC236}">
                  <a16:creationId xmlns:a16="http://schemas.microsoft.com/office/drawing/2014/main" id="{C8858364-C860-D744-BE30-B02F02D1FE6C}"/>
                </a:ext>
              </a:extLst>
            </p:cNvPr>
            <p:cNvSpPr/>
            <p:nvPr/>
          </p:nvSpPr>
          <p:spPr>
            <a:xfrm>
              <a:off x="6407671" y="3324139"/>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5" name="Oval 84">
              <a:extLst>
                <a:ext uri="{FF2B5EF4-FFF2-40B4-BE49-F238E27FC236}">
                  <a16:creationId xmlns:a16="http://schemas.microsoft.com/office/drawing/2014/main" id="{F76A81DA-7539-B74C-9F3A-E4EDE28E7E6C}"/>
                </a:ext>
              </a:extLst>
            </p:cNvPr>
            <p:cNvSpPr/>
            <p:nvPr/>
          </p:nvSpPr>
          <p:spPr>
            <a:xfrm>
              <a:off x="4632420" y="5130634"/>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Oval 85">
              <a:extLst>
                <a:ext uri="{FF2B5EF4-FFF2-40B4-BE49-F238E27FC236}">
                  <a16:creationId xmlns:a16="http://schemas.microsoft.com/office/drawing/2014/main" id="{6ADD903A-A2D0-0D4F-8A80-7EEF01FD5915}"/>
                </a:ext>
              </a:extLst>
            </p:cNvPr>
            <p:cNvSpPr/>
            <p:nvPr/>
          </p:nvSpPr>
          <p:spPr>
            <a:xfrm>
              <a:off x="6544831" y="4092981"/>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710BF48B-6CA9-364C-8FA1-CF3A32109246}"/>
                </a:ext>
              </a:extLst>
            </p:cNvPr>
            <p:cNvSpPr/>
            <p:nvPr/>
          </p:nvSpPr>
          <p:spPr>
            <a:xfrm>
              <a:off x="5580803" y="3107376"/>
              <a:ext cx="274320" cy="274320"/>
            </a:xfrm>
            <a:prstGeom prst="ellipse">
              <a:avLst/>
            </a:prstGeom>
            <a:solidFill>
              <a:srgbClr val="CEC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8" name="Straight Arrow Connector 87">
              <a:extLst>
                <a:ext uri="{FF2B5EF4-FFF2-40B4-BE49-F238E27FC236}">
                  <a16:creationId xmlns:a16="http://schemas.microsoft.com/office/drawing/2014/main" id="{CDC81C46-069D-174A-8EE4-C3CCD2D76726}"/>
                </a:ext>
              </a:extLst>
            </p:cNvPr>
            <p:cNvCxnSpPr>
              <a:cxnSpLocks/>
              <a:stCxn id="80" idx="0"/>
              <a:endCxn id="81" idx="3"/>
            </p:cNvCxnSpPr>
            <p:nvPr/>
          </p:nvCxnSpPr>
          <p:spPr>
            <a:xfrm flipV="1">
              <a:off x="5654619" y="4571076"/>
              <a:ext cx="1751036" cy="288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C95F668-C1A2-5F40-8911-F2E0313F7A9B}"/>
                </a:ext>
              </a:extLst>
            </p:cNvPr>
            <p:cNvCxnSpPr>
              <a:cxnSpLocks/>
              <a:stCxn id="80" idx="0"/>
              <a:endCxn id="84" idx="4"/>
            </p:cNvCxnSpPr>
            <p:nvPr/>
          </p:nvCxnSpPr>
          <p:spPr>
            <a:xfrm flipV="1">
              <a:off x="5654619" y="3598459"/>
              <a:ext cx="890212" cy="12611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EC5C19E-09F7-254C-AB50-EF8A88733F90}"/>
                </a:ext>
              </a:extLst>
            </p:cNvPr>
            <p:cNvCxnSpPr>
              <a:cxnSpLocks/>
              <a:stCxn id="82" idx="1"/>
              <a:endCxn id="84" idx="4"/>
            </p:cNvCxnSpPr>
            <p:nvPr/>
          </p:nvCxnSpPr>
          <p:spPr>
            <a:xfrm flipH="1" flipV="1">
              <a:off x="6544831" y="3598459"/>
              <a:ext cx="860824" cy="298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Rounded Rectangle 90">
              <a:extLst>
                <a:ext uri="{FF2B5EF4-FFF2-40B4-BE49-F238E27FC236}">
                  <a16:creationId xmlns:a16="http://schemas.microsoft.com/office/drawing/2014/main" id="{9AD28042-B81A-764E-A1C7-51750301D01E}"/>
                </a:ext>
              </a:extLst>
            </p:cNvPr>
            <p:cNvSpPr/>
            <p:nvPr/>
          </p:nvSpPr>
          <p:spPr>
            <a:xfrm>
              <a:off x="4769580" y="5011135"/>
              <a:ext cx="1792130" cy="470017"/>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Locate(Right)</a:t>
              </a:r>
            </a:p>
          </p:txBody>
        </p:sp>
        <p:sp>
          <p:nvSpPr>
            <p:cNvPr id="92" name="Rounded Rectangle 91">
              <a:extLst>
                <a:ext uri="{FF2B5EF4-FFF2-40B4-BE49-F238E27FC236}">
                  <a16:creationId xmlns:a16="http://schemas.microsoft.com/office/drawing/2014/main" id="{929EE044-C0BD-DD4B-B46E-87B9D593DB44}"/>
                </a:ext>
              </a:extLst>
            </p:cNvPr>
            <p:cNvSpPr/>
            <p:nvPr/>
          </p:nvSpPr>
          <p:spPr>
            <a:xfrm>
              <a:off x="6693017" y="3995133"/>
              <a:ext cx="1619250" cy="470017"/>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Move(Left)</a:t>
              </a:r>
            </a:p>
          </p:txBody>
        </p:sp>
        <p:sp>
          <p:nvSpPr>
            <p:cNvPr id="93" name="Rounded Rectangle 92">
              <a:extLst>
                <a:ext uri="{FF2B5EF4-FFF2-40B4-BE49-F238E27FC236}">
                  <a16:creationId xmlns:a16="http://schemas.microsoft.com/office/drawing/2014/main" id="{B96EFABA-89AD-384C-BED9-3DC6EB3A1F8F}"/>
                </a:ext>
              </a:extLst>
            </p:cNvPr>
            <p:cNvSpPr/>
            <p:nvPr/>
          </p:nvSpPr>
          <p:spPr>
            <a:xfrm>
              <a:off x="5717963" y="3009528"/>
              <a:ext cx="1619250" cy="470017"/>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Choose(Tall)</a:t>
              </a:r>
            </a:p>
          </p:txBody>
        </p:sp>
        <p:sp>
          <p:nvSpPr>
            <p:cNvPr id="106" name="TextBox 105">
              <a:extLst>
                <a:ext uri="{FF2B5EF4-FFF2-40B4-BE49-F238E27FC236}">
                  <a16:creationId xmlns:a16="http://schemas.microsoft.com/office/drawing/2014/main" id="{FFD76E47-4E82-7C45-B345-B2E2EE66BC28}"/>
                </a:ext>
              </a:extLst>
            </p:cNvPr>
            <p:cNvSpPr txBox="1"/>
            <p:nvPr/>
          </p:nvSpPr>
          <p:spPr>
            <a:xfrm>
              <a:off x="5242486" y="5904120"/>
              <a:ext cx="824265" cy="369332"/>
            </a:xfrm>
            <a:prstGeom prst="rect">
              <a:avLst/>
            </a:prstGeom>
            <a:noFill/>
          </p:spPr>
          <p:txBody>
            <a:bodyPr wrap="none" rtlCol="0">
              <a:spAutoFit/>
            </a:bodyPr>
            <a:lstStyle/>
            <a:p>
              <a:r>
                <a:rPr lang="en-US" dirty="0"/>
                <a:t>Image</a:t>
              </a:r>
            </a:p>
          </p:txBody>
        </p:sp>
        <p:cxnSp>
          <p:nvCxnSpPr>
            <p:cNvPr id="107" name="Straight Arrow Connector 106">
              <a:extLst>
                <a:ext uri="{FF2B5EF4-FFF2-40B4-BE49-F238E27FC236}">
                  <a16:creationId xmlns:a16="http://schemas.microsoft.com/office/drawing/2014/main" id="{66B089DE-EAD3-BC4F-B0D3-62A904A402A0}"/>
                </a:ext>
              </a:extLst>
            </p:cNvPr>
            <p:cNvCxnSpPr>
              <a:cxnSpLocks/>
              <a:stCxn id="106" idx="0"/>
              <a:endCxn id="79" idx="4"/>
            </p:cNvCxnSpPr>
            <p:nvPr/>
          </p:nvCxnSpPr>
          <p:spPr>
            <a:xfrm flipV="1">
              <a:off x="5654619" y="5614892"/>
              <a:ext cx="0" cy="289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B00234A-8256-C243-9CAA-61508BFB85F1}"/>
              </a:ext>
            </a:extLst>
          </p:cNvPr>
          <p:cNvGrpSpPr/>
          <p:nvPr/>
        </p:nvGrpSpPr>
        <p:grpSpPr>
          <a:xfrm>
            <a:off x="4857694" y="2579149"/>
            <a:ext cx="723109" cy="665387"/>
            <a:chOff x="4857694" y="2579149"/>
            <a:chExt cx="723109" cy="665387"/>
          </a:xfrm>
        </p:grpSpPr>
        <p:cxnSp>
          <p:nvCxnSpPr>
            <p:cNvPr id="110" name="Elbow Connector 109">
              <a:extLst>
                <a:ext uri="{FF2B5EF4-FFF2-40B4-BE49-F238E27FC236}">
                  <a16:creationId xmlns:a16="http://schemas.microsoft.com/office/drawing/2014/main" id="{5A1354F3-C4CB-A14D-8199-6B8FA6817F13}"/>
                </a:ext>
              </a:extLst>
            </p:cNvPr>
            <p:cNvCxnSpPr>
              <a:cxnSpLocks/>
              <a:stCxn id="87" idx="2"/>
              <a:endCxn id="114" idx="2"/>
            </p:cNvCxnSpPr>
            <p:nvPr/>
          </p:nvCxnSpPr>
          <p:spPr>
            <a:xfrm rot="10800000">
              <a:off x="5117561" y="3119132"/>
              <a:ext cx="463242" cy="12540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4" name="Picture 2" descr="Visualizing Activation Heatmaps using TensorFlow | by Areeb Gani |  Analytics Vidhya | Medium">
              <a:extLst>
                <a:ext uri="{FF2B5EF4-FFF2-40B4-BE49-F238E27FC236}">
                  <a16:creationId xmlns:a16="http://schemas.microsoft.com/office/drawing/2014/main" id="{261A75C8-0A46-F044-8F22-27BF140A97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 t="606" r="537" b="-1"/>
            <a:stretch/>
          </p:blipFill>
          <p:spPr bwMode="auto">
            <a:xfrm>
              <a:off x="4857694" y="2579149"/>
              <a:ext cx="519733" cy="5399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83E51DCF-6AE2-1F46-BF28-28C10C79A857}"/>
              </a:ext>
            </a:extLst>
          </p:cNvPr>
          <p:cNvGrpSpPr/>
          <p:nvPr/>
        </p:nvGrpSpPr>
        <p:grpSpPr>
          <a:xfrm>
            <a:off x="4857694" y="3533673"/>
            <a:ext cx="1687137" cy="696469"/>
            <a:chOff x="4857694" y="3533673"/>
            <a:chExt cx="1687137" cy="696469"/>
          </a:xfrm>
        </p:grpSpPr>
        <p:pic>
          <p:nvPicPr>
            <p:cNvPr id="117" name="Picture 2" descr="Visualizing Activation Heatmaps using TensorFlow | by Areeb Gani |  Analytics Vidhya | Medium">
              <a:extLst>
                <a:ext uri="{FF2B5EF4-FFF2-40B4-BE49-F238E27FC236}">
                  <a16:creationId xmlns:a16="http://schemas.microsoft.com/office/drawing/2014/main" id="{1681A085-F51D-8F47-AC23-DCBA266EA2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 t="606" r="537" b="-1"/>
            <a:stretch/>
          </p:blipFill>
          <p:spPr bwMode="auto">
            <a:xfrm>
              <a:off x="4857694" y="3533673"/>
              <a:ext cx="519733" cy="539983"/>
            </a:xfrm>
            <a:prstGeom prst="rect">
              <a:avLst/>
            </a:prstGeom>
            <a:noFill/>
            <a:extLst>
              <a:ext uri="{909E8E84-426E-40DD-AFC4-6F175D3DCCD1}">
                <a14:hiddenFill xmlns:a14="http://schemas.microsoft.com/office/drawing/2010/main">
                  <a:solidFill>
                    <a:srgbClr val="FFFFFF"/>
                  </a:solidFill>
                </a14:hiddenFill>
              </a:ext>
            </a:extLst>
          </p:spPr>
        </p:pic>
        <p:cxnSp>
          <p:nvCxnSpPr>
            <p:cNvPr id="118" name="Elbow Connector 117">
              <a:extLst>
                <a:ext uri="{FF2B5EF4-FFF2-40B4-BE49-F238E27FC236}">
                  <a16:creationId xmlns:a16="http://schemas.microsoft.com/office/drawing/2014/main" id="{9DC3FF48-13D9-E941-846B-F14C2E5DE0AA}"/>
                </a:ext>
              </a:extLst>
            </p:cNvPr>
            <p:cNvCxnSpPr>
              <a:cxnSpLocks/>
              <a:stCxn id="86" idx="2"/>
              <a:endCxn id="117" idx="2"/>
            </p:cNvCxnSpPr>
            <p:nvPr/>
          </p:nvCxnSpPr>
          <p:spPr>
            <a:xfrm rot="10800000">
              <a:off x="5117561" y="4073657"/>
              <a:ext cx="1427270" cy="15648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13E15982-0062-884E-B35B-AD2278BEC7E2}"/>
              </a:ext>
            </a:extLst>
          </p:cNvPr>
          <p:cNvGrpSpPr/>
          <p:nvPr/>
        </p:nvGrpSpPr>
        <p:grpSpPr>
          <a:xfrm>
            <a:off x="1505002" y="5430345"/>
            <a:ext cx="340158" cy="843107"/>
            <a:chOff x="1030870" y="4845139"/>
            <a:chExt cx="340158" cy="843107"/>
          </a:xfrm>
        </p:grpSpPr>
        <p:sp>
          <p:nvSpPr>
            <p:cNvPr id="38" name="TextBox 37">
              <a:extLst>
                <a:ext uri="{FF2B5EF4-FFF2-40B4-BE49-F238E27FC236}">
                  <a16:creationId xmlns:a16="http://schemas.microsoft.com/office/drawing/2014/main" id="{DFDB5397-BBB8-B941-A6E9-45A80A7B3E99}"/>
                </a:ext>
              </a:extLst>
            </p:cNvPr>
            <p:cNvSpPr txBox="1"/>
            <p:nvPr/>
          </p:nvSpPr>
          <p:spPr>
            <a:xfrm>
              <a:off x="1030870" y="5318914"/>
              <a:ext cx="340158" cy="369332"/>
            </a:xfrm>
            <a:prstGeom prst="rect">
              <a:avLst/>
            </a:prstGeom>
            <a:noFill/>
          </p:spPr>
          <p:txBody>
            <a:bodyPr wrap="none" rtlCol="0">
              <a:spAutoFit/>
            </a:bodyPr>
            <a:lstStyle/>
            <a:p>
              <a:r>
                <a:rPr lang="en-US" dirty="0"/>
                <a:t>Q</a:t>
              </a:r>
            </a:p>
          </p:txBody>
        </p:sp>
        <p:cxnSp>
          <p:nvCxnSpPr>
            <p:cNvPr id="39" name="Straight Arrow Connector 38">
              <a:extLst>
                <a:ext uri="{FF2B5EF4-FFF2-40B4-BE49-F238E27FC236}">
                  <a16:creationId xmlns:a16="http://schemas.microsoft.com/office/drawing/2014/main" id="{897234CB-8673-DC4D-AA27-B19CBBBA9CB2}"/>
                </a:ext>
              </a:extLst>
            </p:cNvPr>
            <p:cNvCxnSpPr>
              <a:cxnSpLocks/>
              <a:stCxn id="38" idx="0"/>
              <a:endCxn id="71" idx="2"/>
            </p:cNvCxnSpPr>
            <p:nvPr/>
          </p:nvCxnSpPr>
          <p:spPr>
            <a:xfrm flipV="1">
              <a:off x="1200949" y="4845139"/>
              <a:ext cx="1792" cy="473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7" name="Picture 4" descr="Draymond Green: LeBron James should have gotten standing ovation for  display of memory">
            <a:extLst>
              <a:ext uri="{FF2B5EF4-FFF2-40B4-BE49-F238E27FC236}">
                <a16:creationId xmlns:a16="http://schemas.microsoft.com/office/drawing/2014/main" id="{2A0567C0-CCFD-A842-95BC-EA8B78D54B76}"/>
              </a:ext>
            </a:extLst>
          </p:cNvPr>
          <p:cNvPicPr>
            <a:picLocks noChangeAspect="1" noChangeArrowheads="1"/>
          </p:cNvPicPr>
          <p:nvPr/>
        </p:nvPicPr>
        <p:blipFill>
          <a:blip r:embed="rId4">
            <a:alphaModFix amt="22000"/>
            <a:extLst>
              <a:ext uri="{28A0092B-C50C-407E-A947-70E740481C1C}">
                <a14:useLocalDpi xmlns:a14="http://schemas.microsoft.com/office/drawing/2010/main" val="0"/>
              </a:ext>
            </a:extLst>
          </a:blip>
          <a:srcRect/>
          <a:stretch>
            <a:fillRect/>
          </a:stretch>
        </p:blipFill>
        <p:spPr bwMode="auto">
          <a:xfrm>
            <a:off x="793015" y="3247741"/>
            <a:ext cx="1764134" cy="117639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Draymond Green: LeBron James should have gotten standing ovation for  display of memory">
            <a:extLst>
              <a:ext uri="{FF2B5EF4-FFF2-40B4-BE49-F238E27FC236}">
                <a16:creationId xmlns:a16="http://schemas.microsoft.com/office/drawing/2014/main" id="{C410DEDD-F39C-9349-B9EB-06731B87E6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593" t="2999" r="9611" b="16954"/>
          <a:stretch/>
        </p:blipFill>
        <p:spPr bwMode="auto">
          <a:xfrm>
            <a:off x="1879599" y="3283015"/>
            <a:ext cx="508001" cy="941674"/>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Arrow Connector 71">
            <a:extLst>
              <a:ext uri="{FF2B5EF4-FFF2-40B4-BE49-F238E27FC236}">
                <a16:creationId xmlns:a16="http://schemas.microsoft.com/office/drawing/2014/main" id="{D3154DE0-0032-4D4B-AF1F-7E8483618257}"/>
              </a:ext>
            </a:extLst>
          </p:cNvPr>
          <p:cNvCxnSpPr>
            <a:cxnSpLocks/>
            <a:stCxn id="71" idx="0"/>
            <a:endCxn id="47" idx="2"/>
          </p:cNvCxnSpPr>
          <p:nvPr/>
        </p:nvCxnSpPr>
        <p:spPr>
          <a:xfrm flipH="1" flipV="1">
            <a:off x="1675082" y="4424137"/>
            <a:ext cx="1791" cy="6368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9AB1BF8F-3B15-A545-864A-9BC0AA00DA21}"/>
              </a:ext>
            </a:extLst>
          </p:cNvPr>
          <p:cNvGrpSpPr/>
          <p:nvPr/>
        </p:nvGrpSpPr>
        <p:grpSpPr>
          <a:xfrm>
            <a:off x="434921" y="4968461"/>
            <a:ext cx="2464181" cy="552664"/>
            <a:chOff x="768798" y="3151782"/>
            <a:chExt cx="2464181" cy="552664"/>
          </a:xfrm>
        </p:grpSpPr>
        <p:sp>
          <p:nvSpPr>
            <p:cNvPr id="71" name="TextBox 70">
              <a:extLst>
                <a:ext uri="{FF2B5EF4-FFF2-40B4-BE49-F238E27FC236}">
                  <a16:creationId xmlns:a16="http://schemas.microsoft.com/office/drawing/2014/main" id="{58F55275-16B4-EB48-B097-D721E39489C3}"/>
                </a:ext>
              </a:extLst>
            </p:cNvPr>
            <p:cNvSpPr txBox="1"/>
            <p:nvPr/>
          </p:nvSpPr>
          <p:spPr>
            <a:xfrm>
              <a:off x="833347" y="3244334"/>
              <a:ext cx="2354806" cy="369332"/>
            </a:xfrm>
            <a:prstGeom prst="rect">
              <a:avLst/>
            </a:prstGeom>
            <a:solidFill>
              <a:schemeClr val="bg1">
                <a:lumMod val="95000"/>
              </a:schemeClr>
            </a:solidFill>
          </p:spPr>
          <p:txBody>
            <a:bodyPr wrap="square" rtlCol="0">
              <a:spAutoFit/>
            </a:bodyPr>
            <a:lstStyle/>
            <a:p>
              <a:pPr algn="ctr"/>
              <a:r>
                <a:rPr lang="en-US" dirty="0"/>
                <a:t>Locate(Right)</a:t>
              </a:r>
            </a:p>
          </p:txBody>
        </p:sp>
        <p:pic>
          <p:nvPicPr>
            <p:cNvPr id="73" name="Picture 2" descr="Execution Icons - Download Free Vector Icons | Noun Project">
              <a:extLst>
                <a:ext uri="{FF2B5EF4-FFF2-40B4-BE49-F238E27FC236}">
                  <a16:creationId xmlns:a16="http://schemas.microsoft.com/office/drawing/2014/main" id="{D0E0D5F1-DC04-E447-A684-D1CC108A6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798" y="3153554"/>
              <a:ext cx="550892" cy="55089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Execution Icons - Download Free Vector Icons | Noun Project">
              <a:extLst>
                <a:ext uri="{FF2B5EF4-FFF2-40B4-BE49-F238E27FC236}">
                  <a16:creationId xmlns:a16="http://schemas.microsoft.com/office/drawing/2014/main" id="{81D5F459-BC64-BD4C-A450-4C7A6C981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087" y="3151782"/>
              <a:ext cx="550892" cy="5508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788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blinds(horizontal)">
                                      <p:cBhvr>
                                        <p:cTn id="16" dur="500"/>
                                        <p:tgtEl>
                                          <p:spTgt spid="60"/>
                                        </p:tgtEl>
                                      </p:cBhvr>
                                    </p:animEffect>
                                  </p:childTnLst>
                                </p:cTn>
                              </p:par>
                              <p:par>
                                <p:cTn id="17" presetID="3" presetClass="entr" presetSubtype="1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blinds(horizontal)">
                                      <p:cBhvr>
                                        <p:cTn id="19" dur="500"/>
                                        <p:tgtEl>
                                          <p:spTgt spid="5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linds(horizontal)">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blinds(horizontal)">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blinds(horizontal)">
                                      <p:cBhvr>
                                        <p:cTn id="35" dur="500"/>
                                        <p:tgtEl>
                                          <p:spTgt spid="63"/>
                                        </p:tgtEl>
                                      </p:cBhvr>
                                    </p:animEffect>
                                  </p:childTnLst>
                                </p:cTn>
                              </p:par>
                              <p:par>
                                <p:cTn id="36" presetID="3" presetClass="entr" presetSubtype="10" fill="hold"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blinds(horizontal)">
                                      <p:cBhvr>
                                        <p:cTn id="38" dur="500"/>
                                        <p:tgtEl>
                                          <p:spTgt spid="6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blinds(horizontal)">
                                      <p:cBhvr>
                                        <p:cTn id="4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6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9E89AE-FB6C-E04C-8F8A-9CA38B0D1D89}"/>
              </a:ext>
            </a:extLst>
          </p:cNvPr>
          <p:cNvSpPr>
            <a:spLocks noGrp="1"/>
          </p:cNvSpPr>
          <p:nvPr>
            <p:ph type="sldNum" sz="quarter" idx="12"/>
          </p:nvPr>
        </p:nvSpPr>
        <p:spPr/>
        <p:txBody>
          <a:bodyPr/>
          <a:lstStyle/>
          <a:p>
            <a:fld id="{4FAB73BC-B049-4115-A692-8D63A059BFB8}" type="slidenum">
              <a:rPr lang="en-US" smtClean="0"/>
              <a:t>33</a:t>
            </a:fld>
            <a:endParaRPr lang="en-US"/>
          </a:p>
        </p:txBody>
      </p:sp>
      <p:sp>
        <p:nvSpPr>
          <p:cNvPr id="3" name="Title 2">
            <a:extLst>
              <a:ext uri="{FF2B5EF4-FFF2-40B4-BE49-F238E27FC236}">
                <a16:creationId xmlns:a16="http://schemas.microsoft.com/office/drawing/2014/main" id="{E3B3E523-9151-BD42-9AAF-94D70CAB38AC}"/>
              </a:ext>
            </a:extLst>
          </p:cNvPr>
          <p:cNvSpPr>
            <a:spLocks noGrp="1"/>
          </p:cNvSpPr>
          <p:nvPr>
            <p:ph type="title"/>
          </p:nvPr>
        </p:nvSpPr>
        <p:spPr/>
        <p:txBody>
          <a:bodyPr/>
          <a:lstStyle/>
          <a:p>
            <a:r>
              <a:rPr lang="en-US" dirty="0"/>
              <a:t>Scalability &amp; Generalization</a:t>
            </a:r>
          </a:p>
        </p:txBody>
      </p:sp>
      <p:grpSp>
        <p:nvGrpSpPr>
          <p:cNvPr id="8" name="Group 7">
            <a:extLst>
              <a:ext uri="{FF2B5EF4-FFF2-40B4-BE49-F238E27FC236}">
                <a16:creationId xmlns:a16="http://schemas.microsoft.com/office/drawing/2014/main" id="{885C6AEA-D030-6D4D-8373-DE315B3778F1}"/>
              </a:ext>
            </a:extLst>
          </p:cNvPr>
          <p:cNvGrpSpPr/>
          <p:nvPr/>
        </p:nvGrpSpPr>
        <p:grpSpPr>
          <a:xfrm>
            <a:off x="4570561" y="1239374"/>
            <a:ext cx="3296032" cy="1002746"/>
            <a:chOff x="4560223" y="1026455"/>
            <a:chExt cx="3296032" cy="1002746"/>
          </a:xfrm>
        </p:grpSpPr>
        <p:sp>
          <p:nvSpPr>
            <p:cNvPr id="21" name="Rectangle 20">
              <a:extLst>
                <a:ext uri="{FF2B5EF4-FFF2-40B4-BE49-F238E27FC236}">
                  <a16:creationId xmlns:a16="http://schemas.microsoft.com/office/drawing/2014/main" id="{7B136447-460A-6C48-B1C3-D35E5A1400B2}"/>
                </a:ext>
              </a:extLst>
            </p:cNvPr>
            <p:cNvSpPr/>
            <p:nvPr/>
          </p:nvSpPr>
          <p:spPr>
            <a:xfrm>
              <a:off x="4560223" y="1112126"/>
              <a:ext cx="1855350" cy="300559"/>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Move(Right)</a:t>
              </a:r>
            </a:p>
          </p:txBody>
        </p:sp>
        <p:sp>
          <p:nvSpPr>
            <p:cNvPr id="22" name="Rectangle 21">
              <a:extLst>
                <a:ext uri="{FF2B5EF4-FFF2-40B4-BE49-F238E27FC236}">
                  <a16:creationId xmlns:a16="http://schemas.microsoft.com/office/drawing/2014/main" id="{DD3A13B0-5BD4-A54C-A7A0-1EF71E1194E0}"/>
                </a:ext>
              </a:extLst>
            </p:cNvPr>
            <p:cNvSpPr/>
            <p:nvPr/>
          </p:nvSpPr>
          <p:spPr>
            <a:xfrm>
              <a:off x="4560223" y="1625669"/>
              <a:ext cx="1855350" cy="30231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Locate(Left)</a:t>
              </a:r>
            </a:p>
          </p:txBody>
        </p:sp>
        <p:sp>
          <p:nvSpPr>
            <p:cNvPr id="23" name="TextBox 22">
              <a:extLst>
                <a:ext uri="{FF2B5EF4-FFF2-40B4-BE49-F238E27FC236}">
                  <a16:creationId xmlns:a16="http://schemas.microsoft.com/office/drawing/2014/main" id="{89E5F4B9-CE0E-1441-977B-5B813F0A7E34}"/>
                </a:ext>
              </a:extLst>
            </p:cNvPr>
            <p:cNvSpPr txBox="1"/>
            <p:nvPr/>
          </p:nvSpPr>
          <p:spPr>
            <a:xfrm>
              <a:off x="6929206" y="1313698"/>
              <a:ext cx="927049" cy="369332"/>
            </a:xfrm>
            <a:prstGeom prst="rect">
              <a:avLst/>
            </a:prstGeom>
            <a:noFill/>
          </p:spPr>
          <p:txBody>
            <a:bodyPr wrap="none" rtlCol="0">
              <a:spAutoFit/>
            </a:bodyPr>
            <a:lstStyle/>
            <a:p>
              <a:r>
                <a:rPr lang="en-US" dirty="0"/>
                <a:t>Training</a:t>
              </a:r>
            </a:p>
          </p:txBody>
        </p:sp>
        <p:sp>
          <p:nvSpPr>
            <p:cNvPr id="24" name="Left Brace 23">
              <a:extLst>
                <a:ext uri="{FF2B5EF4-FFF2-40B4-BE49-F238E27FC236}">
                  <a16:creationId xmlns:a16="http://schemas.microsoft.com/office/drawing/2014/main" id="{A9A2A775-2099-E24A-9962-638E256667B7}"/>
                </a:ext>
              </a:extLst>
            </p:cNvPr>
            <p:cNvSpPr/>
            <p:nvPr/>
          </p:nvSpPr>
          <p:spPr>
            <a:xfrm rot="10800000">
              <a:off x="6603522" y="1026455"/>
              <a:ext cx="325677" cy="1002746"/>
            </a:xfrm>
            <a:prstGeom prst="leftBrace">
              <a:avLst/>
            </a:prstGeom>
            <a:ln>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F4EDBB7-C27D-2E42-87C8-34EDEE146A2F}"/>
              </a:ext>
            </a:extLst>
          </p:cNvPr>
          <p:cNvGrpSpPr/>
          <p:nvPr/>
        </p:nvGrpSpPr>
        <p:grpSpPr>
          <a:xfrm>
            <a:off x="898135" y="3906725"/>
            <a:ext cx="2406004" cy="1665960"/>
            <a:chOff x="899003" y="3554710"/>
            <a:chExt cx="2406004" cy="1665960"/>
          </a:xfrm>
        </p:grpSpPr>
        <p:sp>
          <p:nvSpPr>
            <p:cNvPr id="36" name="Oval 35">
              <a:extLst>
                <a:ext uri="{FF2B5EF4-FFF2-40B4-BE49-F238E27FC236}">
                  <a16:creationId xmlns:a16="http://schemas.microsoft.com/office/drawing/2014/main" id="{1E9449D6-A1B5-8D4F-BAA2-885E061466B7}"/>
                </a:ext>
              </a:extLst>
            </p:cNvPr>
            <p:cNvSpPr/>
            <p:nvPr/>
          </p:nvSpPr>
          <p:spPr>
            <a:xfrm>
              <a:off x="2014262" y="4946350"/>
              <a:ext cx="274320" cy="274320"/>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79DDD448-453C-EC46-B54E-852624051DEB}"/>
                </a:ext>
              </a:extLst>
            </p:cNvPr>
            <p:cNvSpPr/>
            <p:nvPr/>
          </p:nvSpPr>
          <p:spPr>
            <a:xfrm>
              <a:off x="899003" y="4266245"/>
              <a:ext cx="274320" cy="27432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Oval 37">
              <a:extLst>
                <a:ext uri="{FF2B5EF4-FFF2-40B4-BE49-F238E27FC236}">
                  <a16:creationId xmlns:a16="http://schemas.microsoft.com/office/drawing/2014/main" id="{51888655-5416-D94B-8C07-C7A0B52859BD}"/>
                </a:ext>
              </a:extLst>
            </p:cNvPr>
            <p:cNvSpPr/>
            <p:nvPr/>
          </p:nvSpPr>
          <p:spPr>
            <a:xfrm>
              <a:off x="2014262" y="3554710"/>
              <a:ext cx="274320" cy="274320"/>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DFAF5A1-613E-FB42-B161-9D1ADC363F5F}"/>
                </a:ext>
              </a:extLst>
            </p:cNvPr>
            <p:cNvSpPr/>
            <p:nvPr/>
          </p:nvSpPr>
          <p:spPr>
            <a:xfrm>
              <a:off x="3030687" y="4266245"/>
              <a:ext cx="274320" cy="27432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Rounded Rectangle 39">
              <a:extLst>
                <a:ext uri="{FF2B5EF4-FFF2-40B4-BE49-F238E27FC236}">
                  <a16:creationId xmlns:a16="http://schemas.microsoft.com/office/drawing/2014/main" id="{A400D3A3-027E-D240-B85F-F7236ED16C54}"/>
                </a:ext>
              </a:extLst>
            </p:cNvPr>
            <p:cNvSpPr/>
            <p:nvPr/>
          </p:nvSpPr>
          <p:spPr>
            <a:xfrm>
              <a:off x="1066305" y="3691158"/>
              <a:ext cx="2081679" cy="13805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1" name="Picture 2" descr="Factory Icon - One World LED">
              <a:extLst>
                <a:ext uri="{FF2B5EF4-FFF2-40B4-BE49-F238E27FC236}">
                  <a16:creationId xmlns:a16="http://schemas.microsoft.com/office/drawing/2014/main" id="{7FAC0CBA-267D-1A49-BC19-8E437BA98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042" y="3901974"/>
              <a:ext cx="1168441" cy="107833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32CCDDDB-9E04-084A-BEC2-F03890BC90FC}"/>
                </a:ext>
              </a:extLst>
            </p:cNvPr>
            <p:cNvSpPr txBox="1"/>
            <p:nvPr/>
          </p:nvSpPr>
          <p:spPr>
            <a:xfrm>
              <a:off x="2235472" y="3896913"/>
              <a:ext cx="554960" cy="369332"/>
            </a:xfrm>
            <a:prstGeom prst="rect">
              <a:avLst/>
            </a:prstGeom>
            <a:noFill/>
          </p:spPr>
          <p:txBody>
            <a:bodyPr wrap="none" rtlCol="0">
              <a:spAutoFit/>
            </a:bodyPr>
            <a:lstStyle/>
            <a:p>
              <a:r>
                <a:rPr lang="en-US" dirty="0"/>
                <a:t>g(t)</a:t>
              </a:r>
            </a:p>
          </p:txBody>
        </p:sp>
      </p:grpSp>
      <p:sp>
        <p:nvSpPr>
          <p:cNvPr id="5" name="Oval 4">
            <a:extLst>
              <a:ext uri="{FF2B5EF4-FFF2-40B4-BE49-F238E27FC236}">
                <a16:creationId xmlns:a16="http://schemas.microsoft.com/office/drawing/2014/main" id="{6106B8E5-7D31-8C41-941A-599D40190CF3}"/>
              </a:ext>
            </a:extLst>
          </p:cNvPr>
          <p:cNvSpPr/>
          <p:nvPr/>
        </p:nvSpPr>
        <p:spPr>
          <a:xfrm>
            <a:off x="1860058" y="2876382"/>
            <a:ext cx="128016" cy="128016"/>
          </a:xfrm>
          <a:prstGeom prst="ellipse">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DD80B5CB-BDF3-124F-A794-1C6B00C1E366}"/>
              </a:ext>
            </a:extLst>
          </p:cNvPr>
          <p:cNvSpPr/>
          <p:nvPr/>
        </p:nvSpPr>
        <p:spPr>
          <a:xfrm>
            <a:off x="2044750" y="2876382"/>
            <a:ext cx="128016" cy="128016"/>
          </a:xfrm>
          <a:prstGeom prst="ellipse">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7CBB86E8-2B9E-EE4D-A860-8260867C2C3B}"/>
              </a:ext>
            </a:extLst>
          </p:cNvPr>
          <p:cNvSpPr/>
          <p:nvPr/>
        </p:nvSpPr>
        <p:spPr>
          <a:xfrm>
            <a:off x="2233829" y="2876382"/>
            <a:ext cx="128016" cy="128016"/>
          </a:xfrm>
          <a:prstGeom prst="ellipse">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FD141329-79C2-304B-8720-7A5235F89C25}"/>
              </a:ext>
            </a:extLst>
          </p:cNvPr>
          <p:cNvSpPr/>
          <p:nvPr/>
        </p:nvSpPr>
        <p:spPr>
          <a:xfrm>
            <a:off x="1206592" y="1286739"/>
            <a:ext cx="1855350" cy="300559"/>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Move(Right)</a:t>
            </a:r>
          </a:p>
        </p:txBody>
      </p:sp>
      <p:sp>
        <p:nvSpPr>
          <p:cNvPr id="16" name="Rectangle 15">
            <a:extLst>
              <a:ext uri="{FF2B5EF4-FFF2-40B4-BE49-F238E27FC236}">
                <a16:creationId xmlns:a16="http://schemas.microsoft.com/office/drawing/2014/main" id="{0FCA2740-FBDD-AB42-A232-75F2932BC0CF}"/>
              </a:ext>
            </a:extLst>
          </p:cNvPr>
          <p:cNvSpPr/>
          <p:nvPr/>
        </p:nvSpPr>
        <p:spPr>
          <a:xfrm>
            <a:off x="1203179" y="2357867"/>
            <a:ext cx="1855350" cy="3023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Locate(Yellow)</a:t>
            </a:r>
          </a:p>
        </p:txBody>
      </p:sp>
      <p:sp>
        <p:nvSpPr>
          <p:cNvPr id="17" name="Rectangle 16">
            <a:extLst>
              <a:ext uri="{FF2B5EF4-FFF2-40B4-BE49-F238E27FC236}">
                <a16:creationId xmlns:a16="http://schemas.microsoft.com/office/drawing/2014/main" id="{89971775-6DE0-134C-80E7-ECB090C573FF}"/>
              </a:ext>
            </a:extLst>
          </p:cNvPr>
          <p:cNvSpPr/>
          <p:nvPr/>
        </p:nvSpPr>
        <p:spPr>
          <a:xfrm>
            <a:off x="1203179" y="1816323"/>
            <a:ext cx="1855350" cy="30231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Move(Left)</a:t>
            </a:r>
          </a:p>
        </p:txBody>
      </p:sp>
      <p:sp>
        <p:nvSpPr>
          <p:cNvPr id="30" name="Rectangle 29">
            <a:extLst>
              <a:ext uri="{FF2B5EF4-FFF2-40B4-BE49-F238E27FC236}">
                <a16:creationId xmlns:a16="http://schemas.microsoft.com/office/drawing/2014/main" id="{85D51F53-A937-914B-8FDF-6E35A26B554C}"/>
              </a:ext>
            </a:extLst>
          </p:cNvPr>
          <p:cNvSpPr/>
          <p:nvPr/>
        </p:nvSpPr>
        <p:spPr>
          <a:xfrm>
            <a:off x="1203179" y="3187599"/>
            <a:ext cx="1855350" cy="3023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Material(Soft)</a:t>
            </a:r>
          </a:p>
        </p:txBody>
      </p:sp>
      <p:sp>
        <p:nvSpPr>
          <p:cNvPr id="31" name="Oval 30">
            <a:extLst>
              <a:ext uri="{FF2B5EF4-FFF2-40B4-BE49-F238E27FC236}">
                <a16:creationId xmlns:a16="http://schemas.microsoft.com/office/drawing/2014/main" id="{5888B953-B4BA-0747-B175-593D4708C1EC}"/>
              </a:ext>
            </a:extLst>
          </p:cNvPr>
          <p:cNvSpPr/>
          <p:nvPr/>
        </p:nvSpPr>
        <p:spPr>
          <a:xfrm>
            <a:off x="898135" y="1265569"/>
            <a:ext cx="272703" cy="2641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2" name="Oval 31">
            <a:extLst>
              <a:ext uri="{FF2B5EF4-FFF2-40B4-BE49-F238E27FC236}">
                <a16:creationId xmlns:a16="http://schemas.microsoft.com/office/drawing/2014/main" id="{D0CA3BD4-6DEB-2F47-A861-6500E3815A98}"/>
              </a:ext>
            </a:extLst>
          </p:cNvPr>
          <p:cNvSpPr/>
          <p:nvPr/>
        </p:nvSpPr>
        <p:spPr>
          <a:xfrm>
            <a:off x="886181" y="1807560"/>
            <a:ext cx="272703" cy="2641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3" name="Oval 32">
            <a:extLst>
              <a:ext uri="{FF2B5EF4-FFF2-40B4-BE49-F238E27FC236}">
                <a16:creationId xmlns:a16="http://schemas.microsoft.com/office/drawing/2014/main" id="{2337C7B7-08E1-D04E-94D4-A80ED931465E}"/>
              </a:ext>
            </a:extLst>
          </p:cNvPr>
          <p:cNvSpPr/>
          <p:nvPr/>
        </p:nvSpPr>
        <p:spPr>
          <a:xfrm>
            <a:off x="886181" y="2379179"/>
            <a:ext cx="272703" cy="2641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4" name="Oval 33">
            <a:extLst>
              <a:ext uri="{FF2B5EF4-FFF2-40B4-BE49-F238E27FC236}">
                <a16:creationId xmlns:a16="http://schemas.microsoft.com/office/drawing/2014/main" id="{B8354BBE-53A1-F44C-9239-8A30AD4F725A}"/>
              </a:ext>
            </a:extLst>
          </p:cNvPr>
          <p:cNvSpPr/>
          <p:nvPr/>
        </p:nvSpPr>
        <p:spPr>
          <a:xfrm>
            <a:off x="898135" y="3187553"/>
            <a:ext cx="277809" cy="3022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cxnSp>
        <p:nvCxnSpPr>
          <p:cNvPr id="44" name="Curved Connector 43">
            <a:extLst>
              <a:ext uri="{FF2B5EF4-FFF2-40B4-BE49-F238E27FC236}">
                <a16:creationId xmlns:a16="http://schemas.microsoft.com/office/drawing/2014/main" id="{EDCD42C2-E01F-D142-97DA-91AA57156BA7}"/>
              </a:ext>
            </a:extLst>
          </p:cNvPr>
          <p:cNvCxnSpPr>
            <a:stCxn id="30" idx="3"/>
            <a:endCxn id="39" idx="6"/>
          </p:cNvCxnSpPr>
          <p:nvPr/>
        </p:nvCxnSpPr>
        <p:spPr>
          <a:xfrm>
            <a:off x="3058529" y="3338756"/>
            <a:ext cx="245610" cy="1416664"/>
          </a:xfrm>
          <a:prstGeom prst="curvedConnector3">
            <a:avLst>
              <a:gd name="adj1" fmla="val 193074"/>
            </a:avLst>
          </a:prstGeom>
          <a:ln>
            <a:tailEnd type="triangle"/>
          </a:ln>
        </p:spPr>
        <p:style>
          <a:lnRef idx="1">
            <a:schemeClr val="dk1"/>
          </a:lnRef>
          <a:fillRef idx="0">
            <a:schemeClr val="dk1"/>
          </a:fillRef>
          <a:effectRef idx="0">
            <a:schemeClr val="dk1"/>
          </a:effectRef>
          <a:fontRef idx="minor">
            <a:schemeClr val="tx1"/>
          </a:fontRef>
        </p:style>
      </p:cxnSp>
      <p:cxnSp>
        <p:nvCxnSpPr>
          <p:cNvPr id="45" name="Curved Connector 44">
            <a:extLst>
              <a:ext uri="{FF2B5EF4-FFF2-40B4-BE49-F238E27FC236}">
                <a16:creationId xmlns:a16="http://schemas.microsoft.com/office/drawing/2014/main" id="{4C2066F7-4BDA-FE4C-834F-F9283AF48852}"/>
              </a:ext>
            </a:extLst>
          </p:cNvPr>
          <p:cNvCxnSpPr>
            <a:cxnSpLocks/>
            <a:stCxn id="16" idx="3"/>
            <a:endCxn id="39" idx="6"/>
          </p:cNvCxnSpPr>
          <p:nvPr/>
        </p:nvCxnSpPr>
        <p:spPr>
          <a:xfrm>
            <a:off x="3058529" y="2509024"/>
            <a:ext cx="245610" cy="2246396"/>
          </a:xfrm>
          <a:prstGeom prst="curvedConnector3">
            <a:avLst>
              <a:gd name="adj1" fmla="val 214974"/>
            </a:avLst>
          </a:prstGeom>
          <a:ln>
            <a:tailEnd type="triangle"/>
          </a:ln>
        </p:spPr>
        <p:style>
          <a:lnRef idx="1">
            <a:schemeClr val="dk1"/>
          </a:lnRef>
          <a:fillRef idx="0">
            <a:schemeClr val="dk1"/>
          </a:fillRef>
          <a:effectRef idx="0">
            <a:schemeClr val="dk1"/>
          </a:effectRef>
          <a:fontRef idx="minor">
            <a:schemeClr val="tx1"/>
          </a:fontRef>
        </p:style>
      </p:cxnSp>
      <p:cxnSp>
        <p:nvCxnSpPr>
          <p:cNvPr id="48" name="Curved Connector 47">
            <a:extLst>
              <a:ext uri="{FF2B5EF4-FFF2-40B4-BE49-F238E27FC236}">
                <a16:creationId xmlns:a16="http://schemas.microsoft.com/office/drawing/2014/main" id="{4D34ABCA-0CBE-2647-A703-F1D812106738}"/>
              </a:ext>
            </a:extLst>
          </p:cNvPr>
          <p:cNvCxnSpPr>
            <a:cxnSpLocks/>
            <a:stCxn id="15" idx="3"/>
            <a:endCxn id="39" idx="6"/>
          </p:cNvCxnSpPr>
          <p:nvPr/>
        </p:nvCxnSpPr>
        <p:spPr>
          <a:xfrm>
            <a:off x="3061942" y="1437019"/>
            <a:ext cx="242197" cy="3318401"/>
          </a:xfrm>
          <a:prstGeom prst="curvedConnector3">
            <a:avLst>
              <a:gd name="adj1" fmla="val 268414"/>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447F89F6-3D69-A44C-BBA4-250C6B63D47A}"/>
              </a:ext>
            </a:extLst>
          </p:cNvPr>
          <p:cNvCxnSpPr>
            <a:cxnSpLocks/>
            <a:stCxn id="17" idx="3"/>
            <a:endCxn id="39" idx="6"/>
          </p:cNvCxnSpPr>
          <p:nvPr/>
        </p:nvCxnSpPr>
        <p:spPr>
          <a:xfrm>
            <a:off x="3058529" y="1967480"/>
            <a:ext cx="245610" cy="2787940"/>
          </a:xfrm>
          <a:prstGeom prst="curvedConnector3">
            <a:avLst>
              <a:gd name="adj1" fmla="val 236874"/>
            </a:avLst>
          </a:prstGeom>
          <a:ln>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52B9F6E1-FA79-4C44-A228-AE8F6C0296BE}"/>
              </a:ext>
            </a:extLst>
          </p:cNvPr>
          <p:cNvGrpSpPr/>
          <p:nvPr/>
        </p:nvGrpSpPr>
        <p:grpSpPr>
          <a:xfrm>
            <a:off x="1393887" y="5809049"/>
            <a:ext cx="1668117" cy="441025"/>
            <a:chOff x="1321556" y="5926899"/>
            <a:chExt cx="1668117" cy="441025"/>
          </a:xfrm>
        </p:grpSpPr>
        <p:sp>
          <p:nvSpPr>
            <p:cNvPr id="56" name="Rectangle 55">
              <a:extLst>
                <a:ext uri="{FF2B5EF4-FFF2-40B4-BE49-F238E27FC236}">
                  <a16:creationId xmlns:a16="http://schemas.microsoft.com/office/drawing/2014/main" id="{F5227E06-6212-5248-BE45-2CD2E2F2614B}"/>
                </a:ext>
              </a:extLst>
            </p:cNvPr>
            <p:cNvSpPr/>
            <p:nvPr/>
          </p:nvSpPr>
          <p:spPr>
            <a:xfrm>
              <a:off x="1321556" y="5981177"/>
              <a:ext cx="1242648" cy="369332"/>
            </a:xfrm>
            <a:prstGeom prst="rect">
              <a:avLst/>
            </a:prstGeom>
          </p:spPr>
          <p:txBody>
            <a:bodyPr wrap="none">
              <a:spAutoFit/>
            </a:bodyPr>
            <a:lstStyle/>
            <a:p>
              <a:r>
                <a:rPr lang="en-US" dirty="0"/>
                <a:t>Scalability</a:t>
              </a:r>
            </a:p>
          </p:txBody>
        </p:sp>
        <p:pic>
          <p:nvPicPr>
            <p:cNvPr id="28674" name="Picture 2">
              <a:extLst>
                <a:ext uri="{FF2B5EF4-FFF2-40B4-BE49-F238E27FC236}">
                  <a16:creationId xmlns:a16="http://schemas.microsoft.com/office/drawing/2014/main" id="{0183A2F9-BEA2-3844-B350-125F9F0A4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648" y="5926899"/>
              <a:ext cx="441025" cy="441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9D90587A-A740-C542-A08B-5268182B1EBC}"/>
              </a:ext>
            </a:extLst>
          </p:cNvPr>
          <p:cNvGrpSpPr/>
          <p:nvPr/>
        </p:nvGrpSpPr>
        <p:grpSpPr>
          <a:xfrm>
            <a:off x="4546431" y="3370228"/>
            <a:ext cx="3320781" cy="1961491"/>
            <a:chOff x="4620237" y="2685728"/>
            <a:chExt cx="3320781" cy="1961491"/>
          </a:xfrm>
        </p:grpSpPr>
        <p:cxnSp>
          <p:nvCxnSpPr>
            <p:cNvPr id="58" name="Straight Arrow Connector 57">
              <a:extLst>
                <a:ext uri="{FF2B5EF4-FFF2-40B4-BE49-F238E27FC236}">
                  <a16:creationId xmlns:a16="http://schemas.microsoft.com/office/drawing/2014/main" id="{2B78F566-6CC9-784C-939B-7CBA15DF9A72}"/>
                </a:ext>
              </a:extLst>
            </p:cNvPr>
            <p:cNvCxnSpPr>
              <a:cxnSpLocks/>
            </p:cNvCxnSpPr>
            <p:nvPr/>
          </p:nvCxnSpPr>
          <p:spPr>
            <a:xfrm flipV="1">
              <a:off x="4630676" y="2685728"/>
              <a:ext cx="19935" cy="19614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377AE4D6-CCF7-A349-9C12-51B6E2E68A59}"/>
                </a:ext>
              </a:extLst>
            </p:cNvPr>
            <p:cNvCxnSpPr>
              <a:cxnSpLocks/>
            </p:cNvCxnSpPr>
            <p:nvPr/>
          </p:nvCxnSpPr>
          <p:spPr>
            <a:xfrm flipV="1">
              <a:off x="4620237" y="4640721"/>
              <a:ext cx="277249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5-Point Star 60">
              <a:extLst>
                <a:ext uri="{FF2B5EF4-FFF2-40B4-BE49-F238E27FC236}">
                  <a16:creationId xmlns:a16="http://schemas.microsoft.com/office/drawing/2014/main" id="{0837F804-C2C5-B14A-B235-962928BB6C41}"/>
                </a:ext>
              </a:extLst>
            </p:cNvPr>
            <p:cNvSpPr/>
            <p:nvPr/>
          </p:nvSpPr>
          <p:spPr>
            <a:xfrm>
              <a:off x="4938946" y="3014059"/>
              <a:ext cx="279085" cy="233035"/>
            </a:xfrm>
            <a:prstGeom prst="star5">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5-Point Star 62">
              <a:extLst>
                <a:ext uri="{FF2B5EF4-FFF2-40B4-BE49-F238E27FC236}">
                  <a16:creationId xmlns:a16="http://schemas.microsoft.com/office/drawing/2014/main" id="{DB598622-F0DD-A74C-9255-7186AF20B76A}"/>
                </a:ext>
              </a:extLst>
            </p:cNvPr>
            <p:cNvSpPr/>
            <p:nvPr/>
          </p:nvSpPr>
          <p:spPr>
            <a:xfrm>
              <a:off x="6626817" y="4170274"/>
              <a:ext cx="279085" cy="233035"/>
            </a:xfrm>
            <a:prstGeom prst="star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E117D802-1E52-7C49-A539-81642C802788}"/>
                </a:ext>
              </a:extLst>
            </p:cNvPr>
            <p:cNvSpPr txBox="1"/>
            <p:nvPr/>
          </p:nvSpPr>
          <p:spPr>
            <a:xfrm>
              <a:off x="4666449" y="4170274"/>
              <a:ext cx="1367682" cy="369332"/>
            </a:xfrm>
            <a:prstGeom prst="rect">
              <a:avLst/>
            </a:prstGeom>
            <a:noFill/>
          </p:spPr>
          <p:txBody>
            <a:bodyPr wrap="none" rtlCol="0">
              <a:spAutoFit/>
            </a:bodyPr>
            <a:lstStyle/>
            <a:p>
              <a:r>
                <a:rPr lang="en-US" dirty="0"/>
                <a:t>Embedding</a:t>
              </a:r>
            </a:p>
          </p:txBody>
        </p:sp>
        <p:sp>
          <p:nvSpPr>
            <p:cNvPr id="67" name="Rectangle 66">
              <a:extLst>
                <a:ext uri="{FF2B5EF4-FFF2-40B4-BE49-F238E27FC236}">
                  <a16:creationId xmlns:a16="http://schemas.microsoft.com/office/drawing/2014/main" id="{402A7940-185D-6149-953F-E3AD13D8604D}"/>
                </a:ext>
              </a:extLst>
            </p:cNvPr>
            <p:cNvSpPr/>
            <p:nvPr/>
          </p:nvSpPr>
          <p:spPr>
            <a:xfrm>
              <a:off x="6085668" y="3413271"/>
              <a:ext cx="1855350" cy="3023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Locate(Right)</a:t>
              </a:r>
            </a:p>
          </p:txBody>
        </p:sp>
        <p:sp>
          <p:nvSpPr>
            <p:cNvPr id="28675" name="TextBox 28674">
              <a:extLst>
                <a:ext uri="{FF2B5EF4-FFF2-40B4-BE49-F238E27FC236}">
                  <a16:creationId xmlns:a16="http://schemas.microsoft.com/office/drawing/2014/main" id="{F25E24F5-6381-BC4B-8260-01C6A14A6C50}"/>
                </a:ext>
              </a:extLst>
            </p:cNvPr>
            <p:cNvSpPr txBox="1"/>
            <p:nvPr/>
          </p:nvSpPr>
          <p:spPr>
            <a:xfrm>
              <a:off x="6471288" y="3062426"/>
              <a:ext cx="955711" cy="369332"/>
            </a:xfrm>
            <a:prstGeom prst="rect">
              <a:avLst/>
            </a:prstGeom>
            <a:noFill/>
          </p:spPr>
          <p:txBody>
            <a:bodyPr wrap="none" rtlCol="0">
              <a:spAutoFit/>
            </a:bodyPr>
            <a:lstStyle/>
            <a:p>
              <a:r>
                <a:rPr lang="en-US" dirty="0"/>
                <a:t>Unseen</a:t>
              </a:r>
            </a:p>
          </p:txBody>
        </p:sp>
        <p:cxnSp>
          <p:nvCxnSpPr>
            <p:cNvPr id="28677" name="Straight Connector 28676">
              <a:extLst>
                <a:ext uri="{FF2B5EF4-FFF2-40B4-BE49-F238E27FC236}">
                  <a16:creationId xmlns:a16="http://schemas.microsoft.com/office/drawing/2014/main" id="{C4FDB3CC-66BF-E449-A8BE-7897CDBF4FC9}"/>
                </a:ext>
              </a:extLst>
            </p:cNvPr>
            <p:cNvCxnSpPr>
              <a:cxnSpLocks/>
              <a:stCxn id="61" idx="3"/>
              <a:endCxn id="63" idx="1"/>
            </p:cNvCxnSpPr>
            <p:nvPr/>
          </p:nvCxnSpPr>
          <p:spPr>
            <a:xfrm>
              <a:off x="5164730" y="3247093"/>
              <a:ext cx="1462087" cy="1012192"/>
            </a:xfrm>
            <a:prstGeom prst="line">
              <a:avLst/>
            </a:prstGeom>
            <a:ln>
              <a:solidFill>
                <a:schemeClr val="tx1">
                  <a:lumMod val="50000"/>
                  <a:lumOff val="50000"/>
                </a:schemeClr>
              </a:solidFill>
              <a:tailEnd type="none"/>
            </a:ln>
          </p:spPr>
          <p:style>
            <a:lnRef idx="1">
              <a:schemeClr val="dk1"/>
            </a:lnRef>
            <a:fillRef idx="0">
              <a:schemeClr val="dk1"/>
            </a:fillRef>
            <a:effectRef idx="0">
              <a:schemeClr val="dk1"/>
            </a:effectRef>
            <a:fontRef idx="minor">
              <a:schemeClr val="tx1"/>
            </a:fontRef>
          </p:style>
        </p:cxnSp>
        <p:sp>
          <p:nvSpPr>
            <p:cNvPr id="69" name="5-Point Star 68">
              <a:extLst>
                <a:ext uri="{FF2B5EF4-FFF2-40B4-BE49-F238E27FC236}">
                  <a16:creationId xmlns:a16="http://schemas.microsoft.com/office/drawing/2014/main" id="{5FB2D35E-A1E4-3240-B6F6-46E3C9FDB426}"/>
                </a:ext>
              </a:extLst>
            </p:cNvPr>
            <p:cNvSpPr/>
            <p:nvPr/>
          </p:nvSpPr>
          <p:spPr>
            <a:xfrm>
              <a:off x="5682029" y="3564954"/>
              <a:ext cx="279085" cy="233035"/>
            </a:xfrm>
            <a:prstGeom prst="star5">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0" name="Group 9">
            <a:extLst>
              <a:ext uri="{FF2B5EF4-FFF2-40B4-BE49-F238E27FC236}">
                <a16:creationId xmlns:a16="http://schemas.microsoft.com/office/drawing/2014/main" id="{3DB80CB2-5F6B-3141-9AF1-E8E5FE64DCE5}"/>
              </a:ext>
            </a:extLst>
          </p:cNvPr>
          <p:cNvGrpSpPr/>
          <p:nvPr/>
        </p:nvGrpSpPr>
        <p:grpSpPr>
          <a:xfrm>
            <a:off x="4768069" y="5805136"/>
            <a:ext cx="2126102" cy="444938"/>
            <a:chOff x="5109297" y="5911477"/>
            <a:chExt cx="2126102" cy="444938"/>
          </a:xfrm>
        </p:grpSpPr>
        <p:sp>
          <p:nvSpPr>
            <p:cNvPr id="75" name="Rectangle 74">
              <a:extLst>
                <a:ext uri="{FF2B5EF4-FFF2-40B4-BE49-F238E27FC236}">
                  <a16:creationId xmlns:a16="http://schemas.microsoft.com/office/drawing/2014/main" id="{4A547ECF-1CB7-5F48-8E51-2642D71C5950}"/>
                </a:ext>
              </a:extLst>
            </p:cNvPr>
            <p:cNvSpPr/>
            <p:nvPr/>
          </p:nvSpPr>
          <p:spPr>
            <a:xfrm>
              <a:off x="5109297" y="5987083"/>
              <a:ext cx="1685077" cy="369332"/>
            </a:xfrm>
            <a:prstGeom prst="rect">
              <a:avLst/>
            </a:prstGeom>
          </p:spPr>
          <p:txBody>
            <a:bodyPr wrap="none">
              <a:spAutoFit/>
            </a:bodyPr>
            <a:lstStyle/>
            <a:p>
              <a:r>
                <a:rPr lang="en-US" dirty="0"/>
                <a:t>Generalization</a:t>
              </a:r>
            </a:p>
          </p:txBody>
        </p:sp>
        <p:pic>
          <p:nvPicPr>
            <p:cNvPr id="76" name="Picture 2">
              <a:extLst>
                <a:ext uri="{FF2B5EF4-FFF2-40B4-BE49-F238E27FC236}">
                  <a16:creationId xmlns:a16="http://schemas.microsoft.com/office/drawing/2014/main" id="{918E440A-05B4-2445-B99E-97BDE0245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374" y="5911477"/>
              <a:ext cx="441025" cy="44102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Down Arrow 12">
            <a:extLst>
              <a:ext uri="{FF2B5EF4-FFF2-40B4-BE49-F238E27FC236}">
                <a16:creationId xmlns:a16="http://schemas.microsoft.com/office/drawing/2014/main" id="{3D647601-B73C-4D4E-8AEA-AC3A7E215A25}"/>
              </a:ext>
            </a:extLst>
          </p:cNvPr>
          <p:cNvSpPr/>
          <p:nvPr/>
        </p:nvSpPr>
        <p:spPr>
          <a:xfrm>
            <a:off x="5298086" y="2748276"/>
            <a:ext cx="322659" cy="527372"/>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FB07AAA-34DC-F549-999A-9536C44C2BAD}"/>
              </a:ext>
            </a:extLst>
          </p:cNvPr>
          <p:cNvSpPr txBox="1"/>
          <p:nvPr/>
        </p:nvSpPr>
        <p:spPr>
          <a:xfrm>
            <a:off x="5765288" y="2782178"/>
            <a:ext cx="1337226" cy="369332"/>
          </a:xfrm>
          <a:prstGeom prst="rect">
            <a:avLst/>
          </a:prstGeom>
          <a:noFill/>
        </p:spPr>
        <p:txBody>
          <a:bodyPr wrap="none" rtlCol="0">
            <a:spAutoFit/>
          </a:bodyPr>
          <a:lstStyle/>
          <a:p>
            <a:r>
              <a:rPr lang="en-US" dirty="0"/>
              <a:t>extrapolate</a:t>
            </a:r>
          </a:p>
        </p:txBody>
      </p:sp>
    </p:spTree>
    <p:extLst>
      <p:ext uri="{BB962C8B-B14F-4D97-AF65-F5344CB8AC3E}">
        <p14:creationId xmlns:p14="http://schemas.microsoft.com/office/powerpoint/2010/main" val="166285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par>
                                <p:cTn id="8" presetID="3" presetClass="entr" presetSubtype="1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blinds(horizontal)">
                                      <p:cBhvr>
                                        <p:cTn id="10" dur="500"/>
                                        <p:tgtEl>
                                          <p:spTgt spid="52"/>
                                        </p:tgtEl>
                                      </p:cBhvr>
                                    </p:animEffect>
                                  </p:childTnLst>
                                </p:cTn>
                              </p:par>
                              <p:par>
                                <p:cTn id="11" presetID="3" presetClass="entr" presetSubtype="1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blinds(horizontal)">
                                      <p:cBhvr>
                                        <p:cTn id="13" dur="500"/>
                                        <p:tgtEl>
                                          <p:spTgt spid="45"/>
                                        </p:tgtEl>
                                      </p:cBhvr>
                                    </p:animEffect>
                                  </p:childTnLst>
                                </p:cTn>
                              </p:par>
                              <p:par>
                                <p:cTn id="14" presetID="3" presetClass="entr" presetSubtype="1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blinds(horizontal)">
                                      <p:cBhvr>
                                        <p:cTn id="16" dur="500"/>
                                        <p:tgtEl>
                                          <p:spTgt spid="44"/>
                                        </p:tgtEl>
                                      </p:cBhvr>
                                    </p:animEffect>
                                  </p:childTnLst>
                                </p:cTn>
                              </p:par>
                              <p:par>
                                <p:cTn id="17" presetID="3"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B1379A-9DD4-8748-8B2A-9A98CCEDBDF0}"/>
              </a:ext>
            </a:extLst>
          </p:cNvPr>
          <p:cNvPicPr>
            <a:picLocks noChangeAspect="1"/>
          </p:cNvPicPr>
          <p:nvPr/>
        </p:nvPicPr>
        <p:blipFill>
          <a:blip r:embed="rId2"/>
          <a:stretch>
            <a:fillRect/>
          </a:stretch>
        </p:blipFill>
        <p:spPr>
          <a:xfrm>
            <a:off x="802426" y="1984386"/>
            <a:ext cx="7539148" cy="4326979"/>
          </a:xfrm>
          <a:prstGeom prst="rect">
            <a:avLst/>
          </a:prstGeom>
        </p:spPr>
      </p:pic>
      <p:sp>
        <p:nvSpPr>
          <p:cNvPr id="2" name="Slide Number Placeholder 1">
            <a:extLst>
              <a:ext uri="{FF2B5EF4-FFF2-40B4-BE49-F238E27FC236}">
                <a16:creationId xmlns:a16="http://schemas.microsoft.com/office/drawing/2014/main" id="{05493E15-C360-A94B-A1D5-C5FFFFC73223}"/>
              </a:ext>
            </a:extLst>
          </p:cNvPr>
          <p:cNvSpPr>
            <a:spLocks noGrp="1"/>
          </p:cNvSpPr>
          <p:nvPr>
            <p:ph type="sldNum" sz="quarter" idx="12"/>
          </p:nvPr>
        </p:nvSpPr>
        <p:spPr/>
        <p:txBody>
          <a:bodyPr/>
          <a:lstStyle/>
          <a:p>
            <a:fld id="{4FAB73BC-B049-4115-A692-8D63A059BFB8}" type="slidenum">
              <a:rPr lang="en-US" smtClean="0"/>
              <a:t>34</a:t>
            </a:fld>
            <a:endParaRPr lang="en-US"/>
          </a:p>
        </p:txBody>
      </p:sp>
      <p:sp>
        <p:nvSpPr>
          <p:cNvPr id="3" name="Title 2">
            <a:extLst>
              <a:ext uri="{FF2B5EF4-FFF2-40B4-BE49-F238E27FC236}">
                <a16:creationId xmlns:a16="http://schemas.microsoft.com/office/drawing/2014/main" id="{00E3D7A3-8710-204A-8E87-5CCF6308667A}"/>
              </a:ext>
            </a:extLst>
          </p:cNvPr>
          <p:cNvSpPr>
            <a:spLocks noGrp="1"/>
          </p:cNvSpPr>
          <p:nvPr>
            <p:ph type="title"/>
          </p:nvPr>
        </p:nvSpPr>
        <p:spPr/>
        <p:txBody>
          <a:bodyPr/>
          <a:lstStyle/>
          <a:p>
            <a:r>
              <a:rPr lang="en-US" dirty="0"/>
              <a:t>Experimental Results</a:t>
            </a:r>
          </a:p>
        </p:txBody>
      </p:sp>
      <p:sp>
        <p:nvSpPr>
          <p:cNvPr id="8" name="Oval 7">
            <a:extLst>
              <a:ext uri="{FF2B5EF4-FFF2-40B4-BE49-F238E27FC236}">
                <a16:creationId xmlns:a16="http://schemas.microsoft.com/office/drawing/2014/main" id="{17E847FD-3DDD-5748-822D-F4C79CB1B9E7}"/>
              </a:ext>
            </a:extLst>
          </p:cNvPr>
          <p:cNvSpPr/>
          <p:nvPr/>
        </p:nvSpPr>
        <p:spPr>
          <a:xfrm>
            <a:off x="6859805" y="5482958"/>
            <a:ext cx="1370922" cy="70222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26E07B40-4C25-B547-8F1E-21F10A2BFC56}"/>
              </a:ext>
            </a:extLst>
          </p:cNvPr>
          <p:cNvGraphicFramePr>
            <a:graphicFrameLocks noGrp="1"/>
          </p:cNvGraphicFramePr>
          <p:nvPr>
            <p:extLst>
              <p:ext uri="{D42A27DB-BD31-4B8C-83A1-F6EECF244321}">
                <p14:modId xmlns:p14="http://schemas.microsoft.com/office/powerpoint/2010/main" val="504394663"/>
              </p:ext>
            </p:extLst>
          </p:nvPr>
        </p:nvGraphicFramePr>
        <p:xfrm>
          <a:off x="931378" y="1116521"/>
          <a:ext cx="7063760" cy="741680"/>
        </p:xfrm>
        <a:graphic>
          <a:graphicData uri="http://schemas.openxmlformats.org/drawingml/2006/table">
            <a:tbl>
              <a:tblPr firstRow="1" bandRow="1">
                <a:tableStyleId>{5C22544A-7EE6-4342-B048-85BDC9FD1C3A}</a:tableStyleId>
              </a:tblPr>
              <a:tblGrid>
                <a:gridCol w="967760">
                  <a:extLst>
                    <a:ext uri="{9D8B030D-6E8A-4147-A177-3AD203B41FA5}">
                      <a16:colId xmlns:a16="http://schemas.microsoft.com/office/drawing/2014/main" val="1244221177"/>
                    </a:ext>
                  </a:extLst>
                </a:gridCol>
                <a:gridCol w="1383323">
                  <a:extLst>
                    <a:ext uri="{9D8B030D-6E8A-4147-A177-3AD203B41FA5}">
                      <a16:colId xmlns:a16="http://schemas.microsoft.com/office/drawing/2014/main" val="3416128255"/>
                    </a:ext>
                  </a:extLst>
                </a:gridCol>
                <a:gridCol w="1406769">
                  <a:extLst>
                    <a:ext uri="{9D8B030D-6E8A-4147-A177-3AD203B41FA5}">
                      <a16:colId xmlns:a16="http://schemas.microsoft.com/office/drawing/2014/main" val="2577666287"/>
                    </a:ext>
                  </a:extLst>
                </a:gridCol>
                <a:gridCol w="1195754">
                  <a:extLst>
                    <a:ext uri="{9D8B030D-6E8A-4147-A177-3AD203B41FA5}">
                      <a16:colId xmlns:a16="http://schemas.microsoft.com/office/drawing/2014/main" val="1885935276"/>
                    </a:ext>
                  </a:extLst>
                </a:gridCol>
                <a:gridCol w="2110154">
                  <a:extLst>
                    <a:ext uri="{9D8B030D-6E8A-4147-A177-3AD203B41FA5}">
                      <a16:colId xmlns:a16="http://schemas.microsoft.com/office/drawing/2014/main" val="3639072898"/>
                    </a:ext>
                  </a:extLst>
                </a:gridCol>
              </a:tblGrid>
              <a:tr h="370840">
                <a:tc>
                  <a:txBody>
                    <a:bodyPr/>
                    <a:lstStyle/>
                    <a:p>
                      <a:r>
                        <a:rPr lang="en-US" sz="1600" dirty="0">
                          <a:solidFill>
                            <a:schemeClr val="tx1"/>
                          </a:solidFill>
                        </a:rPr>
                        <a:t>Name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600" dirty="0">
                          <a:solidFill>
                            <a:schemeClr val="tx1"/>
                          </a:solidFill>
                        </a:rPr>
                        <a:t>#Question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600" dirty="0">
                          <a:solidFill>
                            <a:schemeClr val="tx1"/>
                          </a:solidFill>
                        </a:rPr>
                        <a:t>#Function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600" dirty="0">
                          <a:solidFill>
                            <a:schemeClr val="tx1"/>
                          </a:solidFill>
                        </a:rPr>
                        <a:t>#Images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600" dirty="0">
                          <a:solidFill>
                            <a:schemeClr val="tx1"/>
                          </a:solidFill>
                        </a:rPr>
                        <a:t>#Types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500711142"/>
                  </a:ext>
                </a:extLst>
              </a:tr>
              <a:tr h="370840">
                <a:tc>
                  <a:txBody>
                    <a:bodyPr/>
                    <a:lstStyle/>
                    <a:p>
                      <a:r>
                        <a:rPr lang="en-US" sz="1600" dirty="0"/>
                        <a:t>GQA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1M</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38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140K</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2-Hop/3-Hop/4-Hop</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8084861"/>
                  </a:ext>
                </a:extLst>
              </a:tr>
            </a:tbl>
          </a:graphicData>
        </a:graphic>
      </p:graphicFrame>
    </p:spTree>
    <p:extLst>
      <p:ext uri="{BB962C8B-B14F-4D97-AF65-F5344CB8AC3E}">
        <p14:creationId xmlns:p14="http://schemas.microsoft.com/office/powerpoint/2010/main" val="365962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1E3DEF-A31B-E948-B46C-1426D8C367D3}"/>
              </a:ext>
            </a:extLst>
          </p:cNvPr>
          <p:cNvSpPr>
            <a:spLocks noGrp="1"/>
          </p:cNvSpPr>
          <p:nvPr>
            <p:ph type="sldNum" sz="quarter" idx="12"/>
          </p:nvPr>
        </p:nvSpPr>
        <p:spPr/>
        <p:txBody>
          <a:bodyPr/>
          <a:lstStyle/>
          <a:p>
            <a:fld id="{4FAB73BC-B049-4115-A692-8D63A059BFB8}" type="slidenum">
              <a:rPr lang="en-US" smtClean="0"/>
              <a:t>35</a:t>
            </a:fld>
            <a:endParaRPr lang="en-US"/>
          </a:p>
        </p:txBody>
      </p:sp>
      <p:sp>
        <p:nvSpPr>
          <p:cNvPr id="3" name="Title 2">
            <a:extLst>
              <a:ext uri="{FF2B5EF4-FFF2-40B4-BE49-F238E27FC236}">
                <a16:creationId xmlns:a16="http://schemas.microsoft.com/office/drawing/2014/main" id="{CB5103BE-650C-0C47-A69C-D1BD5FC92083}"/>
              </a:ext>
            </a:extLst>
          </p:cNvPr>
          <p:cNvSpPr>
            <a:spLocks noGrp="1"/>
          </p:cNvSpPr>
          <p:nvPr>
            <p:ph type="title"/>
          </p:nvPr>
        </p:nvSpPr>
        <p:spPr/>
        <p:txBody>
          <a:bodyPr/>
          <a:lstStyle/>
          <a:p>
            <a:r>
              <a:rPr lang="en-US" dirty="0"/>
              <a:t>Zero-Shot Generalization Experiments</a:t>
            </a:r>
          </a:p>
        </p:txBody>
      </p:sp>
      <p:grpSp>
        <p:nvGrpSpPr>
          <p:cNvPr id="5" name="Group 4">
            <a:extLst>
              <a:ext uri="{FF2B5EF4-FFF2-40B4-BE49-F238E27FC236}">
                <a16:creationId xmlns:a16="http://schemas.microsoft.com/office/drawing/2014/main" id="{6887B6BE-058F-394C-A2ED-58A8A0ADC188}"/>
              </a:ext>
            </a:extLst>
          </p:cNvPr>
          <p:cNvGrpSpPr/>
          <p:nvPr/>
        </p:nvGrpSpPr>
        <p:grpSpPr>
          <a:xfrm>
            <a:off x="628649" y="1125732"/>
            <a:ext cx="3666389" cy="1572775"/>
            <a:chOff x="628649" y="1125732"/>
            <a:chExt cx="3666389" cy="1572775"/>
          </a:xfrm>
        </p:grpSpPr>
        <p:sp>
          <p:nvSpPr>
            <p:cNvPr id="8" name="Rectangle 7">
              <a:extLst>
                <a:ext uri="{FF2B5EF4-FFF2-40B4-BE49-F238E27FC236}">
                  <a16:creationId xmlns:a16="http://schemas.microsoft.com/office/drawing/2014/main" id="{A1235FF5-324B-B44E-B3DD-8C139B27B8AF}"/>
                </a:ext>
              </a:extLst>
            </p:cNvPr>
            <p:cNvSpPr/>
            <p:nvPr/>
          </p:nvSpPr>
          <p:spPr>
            <a:xfrm>
              <a:off x="628649" y="1498178"/>
              <a:ext cx="3666388" cy="1200329"/>
            </a:xfrm>
            <a:prstGeom prst="rect">
              <a:avLst/>
            </a:prstGeom>
            <a:ln>
              <a:solidFill>
                <a:schemeClr val="tx1"/>
              </a:solidFill>
            </a:ln>
          </p:spPr>
          <p:txBody>
            <a:bodyPr wrap="none">
              <a:spAutoFit/>
            </a:bodyPr>
            <a:lstStyle/>
            <a:p>
              <a:r>
                <a:rPr lang="en-US" dirty="0"/>
                <a:t>Verify(Name); Verify(Location)</a:t>
              </a:r>
            </a:p>
            <a:p>
              <a:r>
                <a:rPr lang="en-US" dirty="0"/>
                <a:t>Choose(Shape); Choose(Location)</a:t>
              </a:r>
            </a:p>
            <a:p>
              <a:r>
                <a:rPr lang="en-US" dirty="0"/>
                <a:t>Filter(Shape); Relate(Location)</a:t>
              </a:r>
            </a:p>
            <a:p>
              <a:r>
                <a:rPr lang="en-US" dirty="0"/>
                <a:t>Choose(Shape); Filter(Name)</a:t>
              </a:r>
            </a:p>
          </p:txBody>
        </p:sp>
        <p:sp>
          <p:nvSpPr>
            <p:cNvPr id="9" name="TextBox 8">
              <a:extLst>
                <a:ext uri="{FF2B5EF4-FFF2-40B4-BE49-F238E27FC236}">
                  <a16:creationId xmlns:a16="http://schemas.microsoft.com/office/drawing/2014/main" id="{C62A3553-F700-3C43-A3EF-08DD8ECD36AD}"/>
                </a:ext>
              </a:extLst>
            </p:cNvPr>
            <p:cNvSpPr txBox="1"/>
            <p:nvPr/>
          </p:nvSpPr>
          <p:spPr>
            <a:xfrm>
              <a:off x="628650" y="1125732"/>
              <a:ext cx="3666388" cy="369332"/>
            </a:xfrm>
            <a:prstGeom prst="rect">
              <a:avLst/>
            </a:prstGeom>
            <a:solidFill>
              <a:schemeClr val="bg1">
                <a:lumMod val="95000"/>
              </a:schemeClr>
            </a:solidFill>
            <a:ln>
              <a:solidFill>
                <a:schemeClr val="tx1"/>
              </a:solidFill>
            </a:ln>
          </p:spPr>
          <p:txBody>
            <a:bodyPr wrap="square" rtlCol="0">
              <a:spAutoFit/>
            </a:bodyPr>
            <a:lstStyle/>
            <a:p>
              <a:pPr algn="ctr"/>
              <a:r>
                <a:rPr lang="en-US" dirty="0"/>
                <a:t>Training Tasks</a:t>
              </a:r>
            </a:p>
          </p:txBody>
        </p:sp>
      </p:grpSp>
      <p:grpSp>
        <p:nvGrpSpPr>
          <p:cNvPr id="37" name="Group 36">
            <a:extLst>
              <a:ext uri="{FF2B5EF4-FFF2-40B4-BE49-F238E27FC236}">
                <a16:creationId xmlns:a16="http://schemas.microsoft.com/office/drawing/2014/main" id="{E205BE60-E722-3B47-A720-63AB9A6B1236}"/>
              </a:ext>
            </a:extLst>
          </p:cNvPr>
          <p:cNvGrpSpPr/>
          <p:nvPr/>
        </p:nvGrpSpPr>
        <p:grpSpPr>
          <a:xfrm>
            <a:off x="4502962" y="1126909"/>
            <a:ext cx="3312980" cy="1571598"/>
            <a:chOff x="4502962" y="1126909"/>
            <a:chExt cx="3312980" cy="1571598"/>
          </a:xfrm>
        </p:grpSpPr>
        <p:sp>
          <p:nvSpPr>
            <p:cNvPr id="4" name="Rectangle 3">
              <a:extLst>
                <a:ext uri="{FF2B5EF4-FFF2-40B4-BE49-F238E27FC236}">
                  <a16:creationId xmlns:a16="http://schemas.microsoft.com/office/drawing/2014/main" id="{899FB11D-C133-8A4C-AB87-240C7C600172}"/>
                </a:ext>
              </a:extLst>
            </p:cNvPr>
            <p:cNvSpPr/>
            <p:nvPr/>
          </p:nvSpPr>
          <p:spPr>
            <a:xfrm>
              <a:off x="5986018" y="1498178"/>
              <a:ext cx="1829924" cy="1200329"/>
            </a:xfrm>
            <a:prstGeom prst="rect">
              <a:avLst/>
            </a:prstGeom>
            <a:ln>
              <a:solidFill>
                <a:schemeClr val="tx1"/>
              </a:solidFill>
            </a:ln>
          </p:spPr>
          <p:txBody>
            <a:bodyPr wrap="square">
              <a:spAutoFit/>
            </a:bodyPr>
            <a:lstStyle/>
            <a:p>
              <a:r>
                <a:rPr lang="en-US" dirty="0"/>
                <a:t>Verify(Shape)</a:t>
              </a:r>
            </a:p>
            <a:p>
              <a:r>
                <a:rPr lang="en-US" dirty="0"/>
                <a:t>Relate(Name)</a:t>
              </a:r>
            </a:p>
            <a:p>
              <a:r>
                <a:rPr lang="en-US" dirty="0"/>
                <a:t>Filter(Location)</a:t>
              </a:r>
            </a:p>
            <a:p>
              <a:r>
                <a:rPr lang="en-US" dirty="0"/>
                <a:t>Choose(Name)</a:t>
              </a:r>
            </a:p>
          </p:txBody>
        </p:sp>
        <p:sp>
          <p:nvSpPr>
            <p:cNvPr id="6" name="Right Arrow 5">
              <a:extLst>
                <a:ext uri="{FF2B5EF4-FFF2-40B4-BE49-F238E27FC236}">
                  <a16:creationId xmlns:a16="http://schemas.microsoft.com/office/drawing/2014/main" id="{D944CB3C-593E-7F44-98BD-771B8A48E5FD}"/>
                </a:ext>
              </a:extLst>
            </p:cNvPr>
            <p:cNvSpPr/>
            <p:nvPr/>
          </p:nvSpPr>
          <p:spPr>
            <a:xfrm>
              <a:off x="4727599" y="1878126"/>
              <a:ext cx="835310" cy="365760"/>
            </a:xfrm>
            <a:prstGeom prst="rightArrow">
              <a:avLst/>
            </a:prstGeom>
            <a:solidFill>
              <a:schemeClr val="tx1">
                <a:lumMod val="50000"/>
                <a:lumOff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CB0EEB9B-028F-CA4A-9D7D-51BEA5EB71AC}"/>
                </a:ext>
              </a:extLst>
            </p:cNvPr>
            <p:cNvSpPr txBox="1"/>
            <p:nvPr/>
          </p:nvSpPr>
          <p:spPr>
            <a:xfrm>
              <a:off x="4502962" y="1491174"/>
              <a:ext cx="1271502" cy="369332"/>
            </a:xfrm>
            <a:prstGeom prst="rect">
              <a:avLst/>
            </a:prstGeom>
            <a:noFill/>
          </p:spPr>
          <p:txBody>
            <a:bodyPr wrap="none" rtlCol="0">
              <a:spAutoFit/>
            </a:bodyPr>
            <a:lstStyle/>
            <a:p>
              <a:r>
                <a:rPr lang="en-US" dirty="0"/>
                <a:t>Generalize</a:t>
              </a:r>
            </a:p>
          </p:txBody>
        </p:sp>
        <p:sp>
          <p:nvSpPr>
            <p:cNvPr id="10" name="TextBox 9">
              <a:extLst>
                <a:ext uri="{FF2B5EF4-FFF2-40B4-BE49-F238E27FC236}">
                  <a16:creationId xmlns:a16="http://schemas.microsoft.com/office/drawing/2014/main" id="{249BA13D-54AE-5441-851C-3D450A19BF81}"/>
                </a:ext>
              </a:extLst>
            </p:cNvPr>
            <p:cNvSpPr txBox="1"/>
            <p:nvPr/>
          </p:nvSpPr>
          <p:spPr>
            <a:xfrm>
              <a:off x="5986018" y="1126909"/>
              <a:ext cx="1829924" cy="369332"/>
            </a:xfrm>
            <a:prstGeom prst="rect">
              <a:avLst/>
            </a:prstGeom>
            <a:solidFill>
              <a:schemeClr val="bg1">
                <a:lumMod val="95000"/>
              </a:schemeClr>
            </a:solidFill>
            <a:ln>
              <a:solidFill>
                <a:schemeClr val="tx1"/>
              </a:solidFill>
            </a:ln>
          </p:spPr>
          <p:txBody>
            <a:bodyPr wrap="square" rtlCol="0">
              <a:spAutoFit/>
            </a:bodyPr>
            <a:lstStyle/>
            <a:p>
              <a:pPr algn="ctr"/>
              <a:r>
                <a:rPr lang="en-US" dirty="0"/>
                <a:t>Unseen Tasks</a:t>
              </a:r>
            </a:p>
          </p:txBody>
        </p:sp>
      </p:grpSp>
      <p:grpSp>
        <p:nvGrpSpPr>
          <p:cNvPr id="38" name="Group 37">
            <a:extLst>
              <a:ext uri="{FF2B5EF4-FFF2-40B4-BE49-F238E27FC236}">
                <a16:creationId xmlns:a16="http://schemas.microsoft.com/office/drawing/2014/main" id="{921A2312-2EC9-F144-9355-73D829AF9335}"/>
              </a:ext>
            </a:extLst>
          </p:cNvPr>
          <p:cNvGrpSpPr/>
          <p:nvPr/>
        </p:nvGrpSpPr>
        <p:grpSpPr>
          <a:xfrm>
            <a:off x="867129" y="3278551"/>
            <a:ext cx="6528938" cy="3043690"/>
            <a:chOff x="867129" y="3278551"/>
            <a:chExt cx="6528938" cy="3043690"/>
          </a:xfrm>
        </p:grpSpPr>
        <p:sp>
          <p:nvSpPr>
            <p:cNvPr id="12" name="TextBox 11">
              <a:extLst>
                <a:ext uri="{FF2B5EF4-FFF2-40B4-BE49-F238E27FC236}">
                  <a16:creationId xmlns:a16="http://schemas.microsoft.com/office/drawing/2014/main" id="{9E11F010-56C0-1042-9312-1797B0D8BD9F}"/>
                </a:ext>
              </a:extLst>
            </p:cNvPr>
            <p:cNvSpPr txBox="1"/>
            <p:nvPr/>
          </p:nvSpPr>
          <p:spPr>
            <a:xfrm>
              <a:off x="4972548" y="3669299"/>
              <a:ext cx="583814" cy="369332"/>
            </a:xfrm>
            <a:prstGeom prst="rect">
              <a:avLst/>
            </a:prstGeom>
            <a:noFill/>
          </p:spPr>
          <p:txBody>
            <a:bodyPr wrap="none" rtlCol="0">
              <a:spAutoFit/>
            </a:bodyPr>
            <a:lstStyle/>
            <a:p>
              <a:r>
                <a:rPr lang="en-US" dirty="0"/>
                <a:t>77%</a:t>
              </a:r>
            </a:p>
          </p:txBody>
        </p:sp>
        <p:cxnSp>
          <p:nvCxnSpPr>
            <p:cNvPr id="13" name="Straight Connector 12">
              <a:extLst>
                <a:ext uri="{FF2B5EF4-FFF2-40B4-BE49-F238E27FC236}">
                  <a16:creationId xmlns:a16="http://schemas.microsoft.com/office/drawing/2014/main" id="{56F1A236-4D3B-934B-872C-874FA5194B76}"/>
                </a:ext>
              </a:extLst>
            </p:cNvPr>
            <p:cNvCxnSpPr>
              <a:cxnSpLocks/>
            </p:cNvCxnSpPr>
            <p:nvPr/>
          </p:nvCxnSpPr>
          <p:spPr>
            <a:xfrm>
              <a:off x="867129" y="5354261"/>
              <a:ext cx="64368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4F7482-6A2C-ED4F-9B55-E9F13967A6B1}"/>
                </a:ext>
              </a:extLst>
            </p:cNvPr>
            <p:cNvSpPr txBox="1"/>
            <p:nvPr/>
          </p:nvSpPr>
          <p:spPr>
            <a:xfrm>
              <a:off x="1071665" y="5435599"/>
              <a:ext cx="1445524" cy="369332"/>
            </a:xfrm>
            <a:prstGeom prst="rect">
              <a:avLst/>
            </a:prstGeom>
            <a:noFill/>
          </p:spPr>
          <p:txBody>
            <a:bodyPr wrap="none" rtlCol="0">
              <a:spAutoFit/>
            </a:bodyPr>
            <a:lstStyle/>
            <a:p>
              <a:r>
                <a:rPr lang="en-US" dirty="0"/>
                <a:t>Verify(Shape)</a:t>
              </a:r>
            </a:p>
          </p:txBody>
        </p:sp>
        <p:sp>
          <p:nvSpPr>
            <p:cNvPr id="15" name="Rectangle 14">
              <a:extLst>
                <a:ext uri="{FF2B5EF4-FFF2-40B4-BE49-F238E27FC236}">
                  <a16:creationId xmlns:a16="http://schemas.microsoft.com/office/drawing/2014/main" id="{FA0C43E8-6CAB-A149-BC85-94D6E275D27F}"/>
                </a:ext>
              </a:extLst>
            </p:cNvPr>
            <p:cNvSpPr/>
            <p:nvPr/>
          </p:nvSpPr>
          <p:spPr>
            <a:xfrm>
              <a:off x="1191979" y="4596272"/>
              <a:ext cx="397043" cy="77002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636E932-8CA6-D24F-A503-8505DFE8B900}"/>
                </a:ext>
              </a:extLst>
            </p:cNvPr>
            <p:cNvSpPr/>
            <p:nvPr/>
          </p:nvSpPr>
          <p:spPr>
            <a:xfrm>
              <a:off x="1878647" y="4223297"/>
              <a:ext cx="397043" cy="114299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120E333-6B40-5A46-916F-28E9824521A2}"/>
                </a:ext>
              </a:extLst>
            </p:cNvPr>
            <p:cNvSpPr txBox="1"/>
            <p:nvPr/>
          </p:nvSpPr>
          <p:spPr>
            <a:xfrm>
              <a:off x="2621571" y="5434289"/>
              <a:ext cx="1472839" cy="369332"/>
            </a:xfrm>
            <a:prstGeom prst="rect">
              <a:avLst/>
            </a:prstGeom>
            <a:noFill/>
          </p:spPr>
          <p:txBody>
            <a:bodyPr wrap="none" rtlCol="0">
              <a:spAutoFit/>
            </a:bodyPr>
            <a:lstStyle/>
            <a:p>
              <a:r>
                <a:rPr lang="en-US" dirty="0"/>
                <a:t>Relate(Name)</a:t>
              </a:r>
            </a:p>
          </p:txBody>
        </p:sp>
        <p:sp>
          <p:nvSpPr>
            <p:cNvPr id="18" name="Rectangle 17">
              <a:extLst>
                <a:ext uri="{FF2B5EF4-FFF2-40B4-BE49-F238E27FC236}">
                  <a16:creationId xmlns:a16="http://schemas.microsoft.com/office/drawing/2014/main" id="{F3139EFF-D1EE-F440-AB99-F0D5D634A9A0}"/>
                </a:ext>
              </a:extLst>
            </p:cNvPr>
            <p:cNvSpPr/>
            <p:nvPr/>
          </p:nvSpPr>
          <p:spPr>
            <a:xfrm>
              <a:off x="2741885" y="5209881"/>
              <a:ext cx="397043" cy="1551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493F90-62AE-5B45-81AC-275229B673F6}"/>
                </a:ext>
              </a:extLst>
            </p:cNvPr>
            <p:cNvSpPr/>
            <p:nvPr/>
          </p:nvSpPr>
          <p:spPr>
            <a:xfrm>
              <a:off x="3428553" y="4902227"/>
              <a:ext cx="397043" cy="4627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FBD8C7A-1778-3640-BA4E-AA29C57C539B}"/>
                </a:ext>
              </a:extLst>
            </p:cNvPr>
            <p:cNvSpPr txBox="1"/>
            <p:nvPr/>
          </p:nvSpPr>
          <p:spPr>
            <a:xfrm>
              <a:off x="4198792" y="5434289"/>
              <a:ext cx="1604798" cy="369332"/>
            </a:xfrm>
            <a:prstGeom prst="rect">
              <a:avLst/>
            </a:prstGeom>
            <a:noFill/>
          </p:spPr>
          <p:txBody>
            <a:bodyPr wrap="none" rtlCol="0">
              <a:spAutoFit/>
            </a:bodyPr>
            <a:lstStyle/>
            <a:p>
              <a:r>
                <a:rPr lang="en-US" dirty="0"/>
                <a:t>Filter(Location)</a:t>
              </a:r>
            </a:p>
          </p:txBody>
        </p:sp>
        <p:sp>
          <p:nvSpPr>
            <p:cNvPr id="21" name="Rectangle 20">
              <a:extLst>
                <a:ext uri="{FF2B5EF4-FFF2-40B4-BE49-F238E27FC236}">
                  <a16:creationId xmlns:a16="http://schemas.microsoft.com/office/drawing/2014/main" id="{9854F96B-C12A-FC42-ADBC-6CDC26F1D7D2}"/>
                </a:ext>
              </a:extLst>
            </p:cNvPr>
            <p:cNvSpPr/>
            <p:nvPr/>
          </p:nvSpPr>
          <p:spPr>
            <a:xfrm>
              <a:off x="4379266" y="4596273"/>
              <a:ext cx="397043" cy="76871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27D4E65-1876-2D4C-84EC-BC44D856B8A8}"/>
                </a:ext>
              </a:extLst>
            </p:cNvPr>
            <p:cNvSpPr/>
            <p:nvPr/>
          </p:nvSpPr>
          <p:spPr>
            <a:xfrm>
              <a:off x="5065934" y="4020031"/>
              <a:ext cx="397043" cy="134495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42BEEBC-BCB8-884C-9908-1FD6696436F7}"/>
                </a:ext>
              </a:extLst>
            </p:cNvPr>
            <p:cNvSpPr txBox="1"/>
            <p:nvPr/>
          </p:nvSpPr>
          <p:spPr>
            <a:xfrm>
              <a:off x="5844039" y="5446321"/>
              <a:ext cx="1552028" cy="369332"/>
            </a:xfrm>
            <a:prstGeom prst="rect">
              <a:avLst/>
            </a:prstGeom>
            <a:noFill/>
          </p:spPr>
          <p:txBody>
            <a:bodyPr wrap="none" rtlCol="0">
              <a:spAutoFit/>
            </a:bodyPr>
            <a:lstStyle/>
            <a:p>
              <a:r>
                <a:rPr lang="en-US" dirty="0"/>
                <a:t>Choose(name)</a:t>
              </a:r>
            </a:p>
          </p:txBody>
        </p:sp>
        <p:sp>
          <p:nvSpPr>
            <p:cNvPr id="24" name="Rectangle 23">
              <a:extLst>
                <a:ext uri="{FF2B5EF4-FFF2-40B4-BE49-F238E27FC236}">
                  <a16:creationId xmlns:a16="http://schemas.microsoft.com/office/drawing/2014/main" id="{0FB1F75A-8398-BF45-B566-E8E996F862D5}"/>
                </a:ext>
              </a:extLst>
            </p:cNvPr>
            <p:cNvSpPr/>
            <p:nvPr/>
          </p:nvSpPr>
          <p:spPr>
            <a:xfrm>
              <a:off x="6024513" y="4584241"/>
              <a:ext cx="397043" cy="7807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FA5871C-AB7F-5544-804B-B6081A27A58D}"/>
                </a:ext>
              </a:extLst>
            </p:cNvPr>
            <p:cNvSpPr/>
            <p:nvPr/>
          </p:nvSpPr>
          <p:spPr>
            <a:xfrm>
              <a:off x="6711181" y="4211265"/>
              <a:ext cx="397043" cy="115371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15E0EA-8BAB-3247-BD20-48537FEE14E0}"/>
                </a:ext>
              </a:extLst>
            </p:cNvPr>
            <p:cNvSpPr txBox="1"/>
            <p:nvPr/>
          </p:nvSpPr>
          <p:spPr>
            <a:xfrm>
              <a:off x="1099033" y="4211265"/>
              <a:ext cx="583814" cy="369332"/>
            </a:xfrm>
            <a:prstGeom prst="rect">
              <a:avLst/>
            </a:prstGeom>
            <a:noFill/>
          </p:spPr>
          <p:txBody>
            <a:bodyPr wrap="none" rtlCol="0">
              <a:spAutoFit/>
            </a:bodyPr>
            <a:lstStyle/>
            <a:p>
              <a:r>
                <a:rPr lang="en-US" dirty="0"/>
                <a:t>50%</a:t>
              </a:r>
            </a:p>
          </p:txBody>
        </p:sp>
        <p:sp>
          <p:nvSpPr>
            <p:cNvPr id="27" name="TextBox 26">
              <a:extLst>
                <a:ext uri="{FF2B5EF4-FFF2-40B4-BE49-F238E27FC236}">
                  <a16:creationId xmlns:a16="http://schemas.microsoft.com/office/drawing/2014/main" id="{301878A2-AAA2-8A4D-BD5F-F2238D1E6712}"/>
                </a:ext>
              </a:extLst>
            </p:cNvPr>
            <p:cNvSpPr txBox="1"/>
            <p:nvPr/>
          </p:nvSpPr>
          <p:spPr>
            <a:xfrm>
              <a:off x="2736567" y="4852310"/>
              <a:ext cx="466794" cy="369332"/>
            </a:xfrm>
            <a:prstGeom prst="rect">
              <a:avLst/>
            </a:prstGeom>
            <a:noFill/>
          </p:spPr>
          <p:txBody>
            <a:bodyPr wrap="none" rtlCol="0">
              <a:spAutoFit/>
            </a:bodyPr>
            <a:lstStyle/>
            <a:p>
              <a:r>
                <a:rPr lang="en-US" dirty="0"/>
                <a:t>5%</a:t>
              </a:r>
            </a:p>
          </p:txBody>
        </p:sp>
        <p:sp>
          <p:nvSpPr>
            <p:cNvPr id="28" name="TextBox 27">
              <a:extLst>
                <a:ext uri="{FF2B5EF4-FFF2-40B4-BE49-F238E27FC236}">
                  <a16:creationId xmlns:a16="http://schemas.microsoft.com/office/drawing/2014/main" id="{81E503D8-7E45-D849-860D-BB96BA3C2B61}"/>
                </a:ext>
              </a:extLst>
            </p:cNvPr>
            <p:cNvSpPr txBox="1"/>
            <p:nvPr/>
          </p:nvSpPr>
          <p:spPr>
            <a:xfrm>
              <a:off x="4286320" y="4235333"/>
              <a:ext cx="583814" cy="369332"/>
            </a:xfrm>
            <a:prstGeom prst="rect">
              <a:avLst/>
            </a:prstGeom>
            <a:noFill/>
          </p:spPr>
          <p:txBody>
            <a:bodyPr wrap="none" rtlCol="0">
              <a:spAutoFit/>
            </a:bodyPr>
            <a:lstStyle/>
            <a:p>
              <a:r>
                <a:rPr lang="en-US" dirty="0"/>
                <a:t>50%</a:t>
              </a:r>
            </a:p>
          </p:txBody>
        </p:sp>
        <p:sp>
          <p:nvSpPr>
            <p:cNvPr id="29" name="TextBox 28">
              <a:extLst>
                <a:ext uri="{FF2B5EF4-FFF2-40B4-BE49-F238E27FC236}">
                  <a16:creationId xmlns:a16="http://schemas.microsoft.com/office/drawing/2014/main" id="{6BEC37BB-9B82-A243-9C4F-E41F8D31EB12}"/>
                </a:ext>
              </a:extLst>
            </p:cNvPr>
            <p:cNvSpPr txBox="1"/>
            <p:nvPr/>
          </p:nvSpPr>
          <p:spPr>
            <a:xfrm>
              <a:off x="5922395" y="4221204"/>
              <a:ext cx="583814" cy="369332"/>
            </a:xfrm>
            <a:prstGeom prst="rect">
              <a:avLst/>
            </a:prstGeom>
            <a:noFill/>
          </p:spPr>
          <p:txBody>
            <a:bodyPr wrap="none" rtlCol="0">
              <a:spAutoFit/>
            </a:bodyPr>
            <a:lstStyle/>
            <a:p>
              <a:r>
                <a:rPr lang="en-US" dirty="0"/>
                <a:t>50%</a:t>
              </a:r>
            </a:p>
          </p:txBody>
        </p:sp>
        <p:sp>
          <p:nvSpPr>
            <p:cNvPr id="30" name="TextBox 29">
              <a:extLst>
                <a:ext uri="{FF2B5EF4-FFF2-40B4-BE49-F238E27FC236}">
                  <a16:creationId xmlns:a16="http://schemas.microsoft.com/office/drawing/2014/main" id="{4F5F7D02-8ADE-2943-8E64-E003848C40CA}"/>
                </a:ext>
              </a:extLst>
            </p:cNvPr>
            <p:cNvSpPr txBox="1"/>
            <p:nvPr/>
          </p:nvSpPr>
          <p:spPr>
            <a:xfrm>
              <a:off x="6620053" y="3835365"/>
              <a:ext cx="583814" cy="369332"/>
            </a:xfrm>
            <a:prstGeom prst="rect">
              <a:avLst/>
            </a:prstGeom>
            <a:noFill/>
          </p:spPr>
          <p:txBody>
            <a:bodyPr wrap="none" rtlCol="0">
              <a:spAutoFit/>
            </a:bodyPr>
            <a:lstStyle/>
            <a:p>
              <a:r>
                <a:rPr lang="en-US" dirty="0"/>
                <a:t>62%</a:t>
              </a:r>
            </a:p>
          </p:txBody>
        </p:sp>
        <p:sp>
          <p:nvSpPr>
            <p:cNvPr id="31" name="TextBox 30">
              <a:extLst>
                <a:ext uri="{FF2B5EF4-FFF2-40B4-BE49-F238E27FC236}">
                  <a16:creationId xmlns:a16="http://schemas.microsoft.com/office/drawing/2014/main" id="{5CBDDD08-7F60-ED4E-8DC2-CE47E0EB7D4E}"/>
                </a:ext>
              </a:extLst>
            </p:cNvPr>
            <p:cNvSpPr txBox="1"/>
            <p:nvPr/>
          </p:nvSpPr>
          <p:spPr>
            <a:xfrm>
              <a:off x="1796445" y="3833826"/>
              <a:ext cx="583814" cy="369332"/>
            </a:xfrm>
            <a:prstGeom prst="rect">
              <a:avLst/>
            </a:prstGeom>
            <a:noFill/>
          </p:spPr>
          <p:txBody>
            <a:bodyPr wrap="none" rtlCol="0">
              <a:spAutoFit/>
            </a:bodyPr>
            <a:lstStyle/>
            <a:p>
              <a:r>
                <a:rPr lang="en-US" dirty="0"/>
                <a:t>61%</a:t>
              </a:r>
            </a:p>
          </p:txBody>
        </p:sp>
        <p:sp>
          <p:nvSpPr>
            <p:cNvPr id="32" name="TextBox 31">
              <a:extLst>
                <a:ext uri="{FF2B5EF4-FFF2-40B4-BE49-F238E27FC236}">
                  <a16:creationId xmlns:a16="http://schemas.microsoft.com/office/drawing/2014/main" id="{F2700D0E-10AA-4F4C-8694-D7EF3EF1A66C}"/>
                </a:ext>
              </a:extLst>
            </p:cNvPr>
            <p:cNvSpPr txBox="1"/>
            <p:nvPr/>
          </p:nvSpPr>
          <p:spPr>
            <a:xfrm>
              <a:off x="3334215" y="4552662"/>
              <a:ext cx="583814" cy="369332"/>
            </a:xfrm>
            <a:prstGeom prst="rect">
              <a:avLst/>
            </a:prstGeom>
            <a:noFill/>
          </p:spPr>
          <p:txBody>
            <a:bodyPr wrap="none" rtlCol="0">
              <a:spAutoFit/>
            </a:bodyPr>
            <a:lstStyle/>
            <a:p>
              <a:r>
                <a:rPr lang="en-US" dirty="0"/>
                <a:t>23%</a:t>
              </a:r>
            </a:p>
          </p:txBody>
        </p:sp>
        <p:sp>
          <p:nvSpPr>
            <p:cNvPr id="33" name="Rectangle 32">
              <a:extLst>
                <a:ext uri="{FF2B5EF4-FFF2-40B4-BE49-F238E27FC236}">
                  <a16:creationId xmlns:a16="http://schemas.microsoft.com/office/drawing/2014/main" id="{E0472FFE-7803-C040-9F43-7E772A0D7021}"/>
                </a:ext>
              </a:extLst>
            </p:cNvPr>
            <p:cNvSpPr/>
            <p:nvPr/>
          </p:nvSpPr>
          <p:spPr>
            <a:xfrm>
              <a:off x="1179942" y="6046294"/>
              <a:ext cx="423535" cy="182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ADAD177-7A7E-F649-A793-2A3CD56ADBC8}"/>
                </a:ext>
              </a:extLst>
            </p:cNvPr>
            <p:cNvSpPr txBox="1"/>
            <p:nvPr/>
          </p:nvSpPr>
          <p:spPr>
            <a:xfrm>
              <a:off x="1603477" y="5952909"/>
              <a:ext cx="2456057" cy="369332"/>
            </a:xfrm>
            <a:prstGeom prst="rect">
              <a:avLst/>
            </a:prstGeom>
            <a:noFill/>
          </p:spPr>
          <p:txBody>
            <a:bodyPr wrap="none" rtlCol="0">
              <a:spAutoFit/>
            </a:bodyPr>
            <a:lstStyle/>
            <a:p>
              <a:r>
                <a:rPr lang="en-US" dirty="0"/>
                <a:t>Neural Module Network</a:t>
              </a:r>
            </a:p>
          </p:txBody>
        </p:sp>
        <p:sp>
          <p:nvSpPr>
            <p:cNvPr id="35" name="Rectangle 34">
              <a:extLst>
                <a:ext uri="{FF2B5EF4-FFF2-40B4-BE49-F238E27FC236}">
                  <a16:creationId xmlns:a16="http://schemas.microsoft.com/office/drawing/2014/main" id="{4B93F388-2CD4-C244-82D9-5A1E4335DE0E}"/>
                </a:ext>
              </a:extLst>
            </p:cNvPr>
            <p:cNvSpPr/>
            <p:nvPr/>
          </p:nvSpPr>
          <p:spPr>
            <a:xfrm>
              <a:off x="4380343" y="6044984"/>
              <a:ext cx="423535" cy="18256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8A3465D-CF17-F245-84D6-EDB087553403}"/>
                </a:ext>
              </a:extLst>
            </p:cNvPr>
            <p:cNvSpPr txBox="1"/>
            <p:nvPr/>
          </p:nvSpPr>
          <p:spPr>
            <a:xfrm>
              <a:off x="4869100" y="5948249"/>
              <a:ext cx="2326919" cy="369332"/>
            </a:xfrm>
            <a:prstGeom prst="rect">
              <a:avLst/>
            </a:prstGeom>
            <a:noFill/>
          </p:spPr>
          <p:txBody>
            <a:bodyPr wrap="none" rtlCol="0">
              <a:spAutoFit/>
            </a:bodyPr>
            <a:lstStyle/>
            <a:p>
              <a:r>
                <a:rPr lang="en-US" dirty="0"/>
                <a:t>Meta Module Network</a:t>
              </a:r>
            </a:p>
          </p:txBody>
        </p:sp>
        <p:sp>
          <p:nvSpPr>
            <p:cNvPr id="11" name="TextBox 10">
              <a:extLst>
                <a:ext uri="{FF2B5EF4-FFF2-40B4-BE49-F238E27FC236}">
                  <a16:creationId xmlns:a16="http://schemas.microsoft.com/office/drawing/2014/main" id="{B510430E-4B4C-4246-A429-DDB2BF9777FA}"/>
                </a:ext>
              </a:extLst>
            </p:cNvPr>
            <p:cNvSpPr txBox="1"/>
            <p:nvPr/>
          </p:nvSpPr>
          <p:spPr>
            <a:xfrm>
              <a:off x="1878899" y="3278551"/>
              <a:ext cx="4431021" cy="369332"/>
            </a:xfrm>
            <a:prstGeom prst="rect">
              <a:avLst/>
            </a:prstGeom>
            <a:noFill/>
          </p:spPr>
          <p:txBody>
            <a:bodyPr wrap="none" rtlCol="0">
              <a:spAutoFit/>
            </a:bodyPr>
            <a:lstStyle/>
            <a:p>
              <a:r>
                <a:rPr lang="en-US" dirty="0"/>
                <a:t>Execution Accuracy on GQA per Function</a:t>
              </a:r>
            </a:p>
          </p:txBody>
        </p:sp>
      </p:grpSp>
    </p:spTree>
    <p:extLst>
      <p:ext uri="{BB962C8B-B14F-4D97-AF65-F5344CB8AC3E}">
        <p14:creationId xmlns:p14="http://schemas.microsoft.com/office/powerpoint/2010/main" val="111093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9828C-8446-F34D-A3B4-1B3FC0CFF3B2}"/>
              </a:ext>
            </a:extLst>
          </p:cNvPr>
          <p:cNvSpPr>
            <a:spLocks noGrp="1"/>
          </p:cNvSpPr>
          <p:nvPr>
            <p:ph type="sldNum" sz="quarter" idx="12"/>
          </p:nvPr>
        </p:nvSpPr>
        <p:spPr/>
        <p:txBody>
          <a:bodyPr/>
          <a:lstStyle/>
          <a:p>
            <a:fld id="{4FAB73BC-B049-4115-A692-8D63A059BFB8}" type="slidenum">
              <a:rPr lang="en-US" smtClean="0"/>
              <a:t>36</a:t>
            </a:fld>
            <a:endParaRPr lang="en-US"/>
          </a:p>
        </p:txBody>
      </p:sp>
      <p:sp>
        <p:nvSpPr>
          <p:cNvPr id="3" name="Title 2">
            <a:extLst>
              <a:ext uri="{FF2B5EF4-FFF2-40B4-BE49-F238E27FC236}">
                <a16:creationId xmlns:a16="http://schemas.microsoft.com/office/drawing/2014/main" id="{CA02BEB9-81EF-D94A-B602-8526BBD1B850}"/>
              </a:ext>
            </a:extLst>
          </p:cNvPr>
          <p:cNvSpPr>
            <a:spLocks noGrp="1"/>
          </p:cNvSpPr>
          <p:nvPr>
            <p:ph type="title"/>
          </p:nvPr>
        </p:nvSpPr>
        <p:spPr/>
        <p:txBody>
          <a:bodyPr/>
          <a:lstStyle/>
          <a:p>
            <a:r>
              <a:rPr lang="en-US" dirty="0"/>
              <a:t>Talk Outline</a:t>
            </a:r>
          </a:p>
        </p:txBody>
      </p:sp>
      <p:sp>
        <p:nvSpPr>
          <p:cNvPr id="23" name="TextBox 22">
            <a:extLst>
              <a:ext uri="{FF2B5EF4-FFF2-40B4-BE49-F238E27FC236}">
                <a16:creationId xmlns:a16="http://schemas.microsoft.com/office/drawing/2014/main" id="{19C0590A-7FD7-B541-A2A0-892C048A36CB}"/>
              </a:ext>
            </a:extLst>
          </p:cNvPr>
          <p:cNvSpPr txBox="1"/>
          <p:nvPr/>
        </p:nvSpPr>
        <p:spPr>
          <a:xfrm>
            <a:off x="628649" y="1006587"/>
            <a:ext cx="7719704" cy="369332"/>
          </a:xfrm>
          <a:prstGeom prst="rect">
            <a:avLst/>
          </a:prstGeom>
          <a:solidFill>
            <a:schemeClr val="accent6">
              <a:lumMod val="20000"/>
              <a:lumOff val="80000"/>
            </a:schemeClr>
          </a:solidFill>
          <a:ln>
            <a:noFill/>
          </a:ln>
        </p:spPr>
        <p:txBody>
          <a:bodyPr wrap="square" rtlCol="0">
            <a:spAutoFit/>
          </a:bodyPr>
          <a:lstStyle/>
          <a:p>
            <a:r>
              <a:rPr lang="en-US" dirty="0"/>
              <a:t>Pre-trained Text Generation over Structured Data</a:t>
            </a:r>
          </a:p>
        </p:txBody>
      </p:sp>
      <p:pic>
        <p:nvPicPr>
          <p:cNvPr id="131" name="Picture 130" descr="A picture containing text, sign&#10;&#10;Description automatically generated">
            <a:extLst>
              <a:ext uri="{FF2B5EF4-FFF2-40B4-BE49-F238E27FC236}">
                <a16:creationId xmlns:a16="http://schemas.microsoft.com/office/drawing/2014/main" id="{B1E2E275-A76B-A347-8188-2BEE9A332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29" y="2953094"/>
            <a:ext cx="1960298" cy="1632520"/>
          </a:xfrm>
          <a:prstGeom prst="rect">
            <a:avLst/>
          </a:prstGeom>
        </p:spPr>
      </p:pic>
      <p:sp>
        <p:nvSpPr>
          <p:cNvPr id="112" name="Rounded Rectangle 111">
            <a:extLst>
              <a:ext uri="{FF2B5EF4-FFF2-40B4-BE49-F238E27FC236}">
                <a16:creationId xmlns:a16="http://schemas.microsoft.com/office/drawing/2014/main" id="{8E8CCE13-C1C9-2042-985E-E11ED575D479}"/>
              </a:ext>
            </a:extLst>
          </p:cNvPr>
          <p:cNvSpPr/>
          <p:nvPr/>
        </p:nvSpPr>
        <p:spPr>
          <a:xfrm>
            <a:off x="3611160" y="3575044"/>
            <a:ext cx="1394460" cy="38862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 System</a:t>
            </a:r>
          </a:p>
        </p:txBody>
      </p:sp>
      <p:cxnSp>
        <p:nvCxnSpPr>
          <p:cNvPr id="115" name="Straight Arrow Connector 114">
            <a:extLst>
              <a:ext uri="{FF2B5EF4-FFF2-40B4-BE49-F238E27FC236}">
                <a16:creationId xmlns:a16="http://schemas.microsoft.com/office/drawing/2014/main" id="{306F0CC7-2545-224F-935C-854B52B66283}"/>
              </a:ext>
            </a:extLst>
          </p:cNvPr>
          <p:cNvCxnSpPr>
            <a:cxnSpLocks/>
            <a:endCxn id="112" idx="1"/>
          </p:cNvCxnSpPr>
          <p:nvPr/>
        </p:nvCxnSpPr>
        <p:spPr>
          <a:xfrm>
            <a:off x="2593427" y="3769354"/>
            <a:ext cx="1017733"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E7D45AB9-0916-E049-B013-985306862BFE}"/>
              </a:ext>
            </a:extLst>
          </p:cNvPr>
          <p:cNvCxnSpPr>
            <a:cxnSpLocks/>
            <a:stCxn id="112" idx="0"/>
            <a:endCxn id="204" idx="2"/>
          </p:cNvCxnSpPr>
          <p:nvPr/>
        </p:nvCxnSpPr>
        <p:spPr>
          <a:xfrm flipV="1">
            <a:off x="4308390" y="2888692"/>
            <a:ext cx="0" cy="68635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2" descr="Spotting misinformation online via artificial intelligence | University of  California">
            <a:extLst>
              <a:ext uri="{FF2B5EF4-FFF2-40B4-BE49-F238E27FC236}">
                <a16:creationId xmlns:a16="http://schemas.microsoft.com/office/drawing/2014/main" id="{4DE008B6-8987-1248-B87B-472D11798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2426" y="5108180"/>
            <a:ext cx="659448" cy="86191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descr="Android, mobile, phone, smartphone Free Icon of Colored Hand Phone Icons">
            <a:extLst>
              <a:ext uri="{FF2B5EF4-FFF2-40B4-BE49-F238E27FC236}">
                <a16:creationId xmlns:a16="http://schemas.microsoft.com/office/drawing/2014/main" id="{84AB45F3-E9FE-E340-9FB6-678631AC7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316" y="2126544"/>
            <a:ext cx="762148" cy="762148"/>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04">
            <a:extLst>
              <a:ext uri="{FF2B5EF4-FFF2-40B4-BE49-F238E27FC236}">
                <a16:creationId xmlns:a16="http://schemas.microsoft.com/office/drawing/2014/main" id="{9764D41F-1D78-044D-B1B8-68D77D034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5024" y="2099279"/>
            <a:ext cx="853815" cy="853815"/>
          </a:xfrm>
          <a:prstGeom prst="rect">
            <a:avLst/>
          </a:prstGeom>
          <a:noFill/>
          <a:extLst>
            <a:ext uri="{909E8E84-426E-40DD-AFC4-6F175D3DCCD1}">
              <a14:hiddenFill xmlns:a14="http://schemas.microsoft.com/office/drawing/2010/main">
                <a:solidFill>
                  <a:srgbClr val="FFFFFF"/>
                </a:solidFill>
              </a14:hiddenFill>
            </a:ext>
          </a:extLst>
        </p:spPr>
      </p:pic>
      <p:sp>
        <p:nvSpPr>
          <p:cNvPr id="203" name="Freeform 202">
            <a:extLst>
              <a:ext uri="{FF2B5EF4-FFF2-40B4-BE49-F238E27FC236}">
                <a16:creationId xmlns:a16="http://schemas.microsoft.com/office/drawing/2014/main" id="{B8F82DBF-0BBF-8D44-A768-F16FDAE0CBC5}"/>
              </a:ext>
            </a:extLst>
          </p:cNvPr>
          <p:cNvSpPr/>
          <p:nvPr/>
        </p:nvSpPr>
        <p:spPr>
          <a:xfrm rot="5400000">
            <a:off x="5522044" y="781855"/>
            <a:ext cx="762148" cy="2536432"/>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Lebron James plays as power forward at L.A. Lakers.</a:t>
            </a:r>
          </a:p>
          <a:p>
            <a:pPr algn="ctr"/>
            <a:endParaRPr lang="en-US" sz="1400" dirty="0">
              <a:solidFill>
                <a:schemeClr val="tx1"/>
              </a:solidFill>
            </a:endParaRPr>
          </a:p>
        </p:txBody>
      </p:sp>
      <p:pic>
        <p:nvPicPr>
          <p:cNvPr id="14338" name="Picture 2" descr="University of California, Santa Barbara - Wikipedia">
            <a:extLst>
              <a:ext uri="{FF2B5EF4-FFF2-40B4-BE49-F238E27FC236}">
                <a16:creationId xmlns:a16="http://schemas.microsoft.com/office/drawing/2014/main" id="{0503497C-B1EF-F34E-98F9-0D65A7BA68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3748" y="5107562"/>
            <a:ext cx="869578" cy="87222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Xifeng Yan | UCSB Computer Science">
            <a:extLst>
              <a:ext uri="{FF2B5EF4-FFF2-40B4-BE49-F238E27FC236}">
                <a16:creationId xmlns:a16="http://schemas.microsoft.com/office/drawing/2014/main" id="{26EBE9B9-B240-4F4A-8774-0BA6F5CCEC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6607" y="5108180"/>
            <a:ext cx="861910" cy="86191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Yu Su's Homepage - The Ohio State University">
            <a:extLst>
              <a:ext uri="{FF2B5EF4-FFF2-40B4-BE49-F238E27FC236}">
                <a16:creationId xmlns:a16="http://schemas.microsoft.com/office/drawing/2014/main" id="{E8B557B2-D3A1-4C41-AD73-F000DD6F62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2244" y="5107563"/>
            <a:ext cx="920508" cy="856655"/>
          </a:xfrm>
          <a:prstGeom prst="rect">
            <a:avLst/>
          </a:prstGeom>
          <a:noFill/>
          <a:extLst>
            <a:ext uri="{909E8E84-426E-40DD-AFC4-6F175D3DCCD1}">
              <a14:hiddenFill xmlns:a14="http://schemas.microsoft.com/office/drawing/2010/main">
                <a:solidFill>
                  <a:srgbClr val="FFFFFF"/>
                </a:solidFill>
              </a14:hiddenFill>
            </a:ext>
          </a:extLst>
        </p:spPr>
      </p:pic>
      <p:sp>
        <p:nvSpPr>
          <p:cNvPr id="206" name="Footer Placeholder 25">
            <a:extLst>
              <a:ext uri="{FF2B5EF4-FFF2-40B4-BE49-F238E27FC236}">
                <a16:creationId xmlns:a16="http://schemas.microsoft.com/office/drawing/2014/main" id="{75EF4C0A-8E19-F441-A9E8-A67E020A4A0A}"/>
              </a:ext>
            </a:extLst>
          </p:cNvPr>
          <p:cNvSpPr>
            <a:spLocks noGrp="1"/>
          </p:cNvSpPr>
          <p:nvPr>
            <p:ph type="ftr" sz="quarter" idx="11"/>
          </p:nvPr>
        </p:nvSpPr>
        <p:spPr>
          <a:xfrm>
            <a:off x="628649" y="6356351"/>
            <a:ext cx="7045779" cy="365125"/>
          </a:xfrm>
        </p:spPr>
        <p:txBody>
          <a:bodyPr/>
          <a:lstStyle/>
          <a:p>
            <a:r>
              <a:rPr lang="en-US" dirty="0"/>
              <a:t>[EMNLP20] W. Chen et al: KGPT: Knowledge-Grounded Pre-Training for Data-to-Text Generation</a:t>
            </a:r>
          </a:p>
        </p:txBody>
      </p:sp>
    </p:spTree>
    <p:extLst>
      <p:ext uri="{BB962C8B-B14F-4D97-AF65-F5344CB8AC3E}">
        <p14:creationId xmlns:p14="http://schemas.microsoft.com/office/powerpoint/2010/main" val="2751381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D0B9-8280-964C-80E6-3ED2D0C9CECF}"/>
              </a:ext>
            </a:extLst>
          </p:cNvPr>
          <p:cNvSpPr>
            <a:spLocks noGrp="1"/>
          </p:cNvSpPr>
          <p:nvPr>
            <p:ph type="title"/>
          </p:nvPr>
        </p:nvSpPr>
        <p:spPr/>
        <p:txBody>
          <a:bodyPr/>
          <a:lstStyle/>
          <a:p>
            <a:r>
              <a:rPr lang="en-US" dirty="0"/>
              <a:t>Knowledge-grounded Generation Datasets</a:t>
            </a:r>
          </a:p>
        </p:txBody>
      </p:sp>
      <p:sp>
        <p:nvSpPr>
          <p:cNvPr id="4" name="Slide Number Placeholder 3">
            <a:extLst>
              <a:ext uri="{FF2B5EF4-FFF2-40B4-BE49-F238E27FC236}">
                <a16:creationId xmlns:a16="http://schemas.microsoft.com/office/drawing/2014/main" id="{4C281129-50E6-0048-A3C0-9741CA2DCFB2}"/>
              </a:ext>
            </a:extLst>
          </p:cNvPr>
          <p:cNvSpPr>
            <a:spLocks noGrp="1"/>
          </p:cNvSpPr>
          <p:nvPr>
            <p:ph type="sldNum" sz="quarter" idx="12"/>
          </p:nvPr>
        </p:nvSpPr>
        <p:spPr/>
        <p:txBody>
          <a:bodyPr/>
          <a:lstStyle/>
          <a:p>
            <a:fld id="{4FAB73BC-B049-4115-A692-8D63A059BFB8}" type="slidenum">
              <a:rPr lang="en-US" smtClean="0"/>
              <a:t>37</a:t>
            </a:fld>
            <a:endParaRPr lang="en-US"/>
          </a:p>
        </p:txBody>
      </p:sp>
      <p:sp>
        <p:nvSpPr>
          <p:cNvPr id="13" name="Rectangle 12">
            <a:extLst>
              <a:ext uri="{FF2B5EF4-FFF2-40B4-BE49-F238E27FC236}">
                <a16:creationId xmlns:a16="http://schemas.microsoft.com/office/drawing/2014/main" id="{FC158E59-3678-544B-9492-A27FD4AADB4A}"/>
              </a:ext>
            </a:extLst>
          </p:cNvPr>
          <p:cNvSpPr/>
          <p:nvPr/>
        </p:nvSpPr>
        <p:spPr>
          <a:xfrm>
            <a:off x="5557620" y="3729650"/>
            <a:ext cx="1903085" cy="830997"/>
          </a:xfrm>
          <a:prstGeom prst="rect">
            <a:avLst/>
          </a:prstGeom>
        </p:spPr>
        <p:txBody>
          <a:bodyPr wrap="none">
            <a:spAutoFit/>
          </a:bodyPr>
          <a:lstStyle/>
          <a:p>
            <a:r>
              <a:rPr lang="en-US" sz="1600" dirty="0" err="1"/>
              <a:t>Gardent</a:t>
            </a:r>
            <a:r>
              <a:rPr lang="en-US" sz="1600" dirty="0"/>
              <a:t> et al. 2017</a:t>
            </a:r>
          </a:p>
          <a:p>
            <a:r>
              <a:rPr lang="en-US" sz="1600" dirty="0"/>
              <a:t>Chen et al. 2020</a:t>
            </a:r>
          </a:p>
          <a:p>
            <a:r>
              <a:rPr lang="en-US" sz="1600" dirty="0" err="1"/>
              <a:t>Radev</a:t>
            </a:r>
            <a:r>
              <a:rPr lang="en-US" sz="1600" dirty="0"/>
              <a:t> et al. 2020</a:t>
            </a:r>
          </a:p>
        </p:txBody>
      </p:sp>
      <p:sp>
        <p:nvSpPr>
          <p:cNvPr id="18" name="Rectangle 17">
            <a:extLst>
              <a:ext uri="{FF2B5EF4-FFF2-40B4-BE49-F238E27FC236}">
                <a16:creationId xmlns:a16="http://schemas.microsoft.com/office/drawing/2014/main" id="{DE55FA5D-9570-934A-B38B-2C9DC120B92B}"/>
              </a:ext>
            </a:extLst>
          </p:cNvPr>
          <p:cNvSpPr/>
          <p:nvPr/>
        </p:nvSpPr>
        <p:spPr>
          <a:xfrm>
            <a:off x="5557620" y="4860386"/>
            <a:ext cx="1811714" cy="1077218"/>
          </a:xfrm>
          <a:prstGeom prst="rect">
            <a:avLst/>
          </a:prstGeom>
        </p:spPr>
        <p:txBody>
          <a:bodyPr wrap="none">
            <a:spAutoFit/>
          </a:bodyPr>
          <a:lstStyle/>
          <a:p>
            <a:r>
              <a:rPr lang="en-US" sz="1600" dirty="0"/>
              <a:t>Wen et al. 2013</a:t>
            </a:r>
          </a:p>
          <a:p>
            <a:r>
              <a:rPr lang="en-US" sz="1600" dirty="0"/>
              <a:t>Remi et al. 2016</a:t>
            </a:r>
          </a:p>
          <a:p>
            <a:r>
              <a:rPr lang="en-US" sz="1600" dirty="0"/>
              <a:t>Chen et al. 2020</a:t>
            </a:r>
          </a:p>
          <a:p>
            <a:r>
              <a:rPr lang="en-US" sz="1600" dirty="0"/>
              <a:t>Parikh et al. 2020</a:t>
            </a:r>
          </a:p>
        </p:txBody>
      </p:sp>
      <p:sp>
        <p:nvSpPr>
          <p:cNvPr id="20" name="Rectangle 19">
            <a:extLst>
              <a:ext uri="{FF2B5EF4-FFF2-40B4-BE49-F238E27FC236}">
                <a16:creationId xmlns:a16="http://schemas.microsoft.com/office/drawing/2014/main" id="{C82984CB-1D44-4348-9F62-6FAB936BD9BB}"/>
              </a:ext>
            </a:extLst>
          </p:cNvPr>
          <p:cNvSpPr/>
          <p:nvPr/>
        </p:nvSpPr>
        <p:spPr>
          <a:xfrm>
            <a:off x="5557620" y="2740697"/>
            <a:ext cx="1745991" cy="584775"/>
          </a:xfrm>
          <a:prstGeom prst="rect">
            <a:avLst/>
          </a:prstGeom>
        </p:spPr>
        <p:txBody>
          <a:bodyPr wrap="none">
            <a:spAutoFit/>
          </a:bodyPr>
          <a:lstStyle/>
          <a:p>
            <a:r>
              <a:rPr lang="en-US" sz="1600" dirty="0"/>
              <a:t>Liang et al. 2013</a:t>
            </a:r>
          </a:p>
          <a:p>
            <a:r>
              <a:rPr lang="en-US" sz="1600" dirty="0" err="1"/>
              <a:t>Dušek</a:t>
            </a:r>
            <a:r>
              <a:rPr lang="en-US" sz="1600" dirty="0"/>
              <a:t> et al. 2018</a:t>
            </a:r>
          </a:p>
        </p:txBody>
      </p:sp>
      <p:sp>
        <p:nvSpPr>
          <p:cNvPr id="21" name="Rectangle 20">
            <a:extLst>
              <a:ext uri="{FF2B5EF4-FFF2-40B4-BE49-F238E27FC236}">
                <a16:creationId xmlns:a16="http://schemas.microsoft.com/office/drawing/2014/main" id="{E4196482-7E56-FD42-9D5B-E6134C27AB48}"/>
              </a:ext>
            </a:extLst>
          </p:cNvPr>
          <p:cNvSpPr/>
          <p:nvPr/>
        </p:nvSpPr>
        <p:spPr>
          <a:xfrm>
            <a:off x="5557620" y="1515112"/>
            <a:ext cx="2109873" cy="584775"/>
          </a:xfrm>
          <a:prstGeom prst="rect">
            <a:avLst/>
          </a:prstGeom>
        </p:spPr>
        <p:txBody>
          <a:bodyPr wrap="none">
            <a:spAutoFit/>
          </a:bodyPr>
          <a:lstStyle/>
          <a:p>
            <a:r>
              <a:rPr lang="en-US" sz="1600" dirty="0"/>
              <a:t>Murakami et al. 2017</a:t>
            </a:r>
          </a:p>
          <a:p>
            <a:r>
              <a:rPr lang="en-US" sz="1600" dirty="0" err="1"/>
              <a:t>Aok</a:t>
            </a:r>
            <a:r>
              <a:rPr lang="en-US" sz="1600" dirty="0"/>
              <a:t> et al. 2019</a:t>
            </a:r>
          </a:p>
        </p:txBody>
      </p:sp>
      <p:grpSp>
        <p:nvGrpSpPr>
          <p:cNvPr id="6" name="Group 5">
            <a:extLst>
              <a:ext uri="{FF2B5EF4-FFF2-40B4-BE49-F238E27FC236}">
                <a16:creationId xmlns:a16="http://schemas.microsoft.com/office/drawing/2014/main" id="{707DB967-D060-C441-81D2-D79E0FFC0AC5}"/>
              </a:ext>
            </a:extLst>
          </p:cNvPr>
          <p:cNvGrpSpPr/>
          <p:nvPr/>
        </p:nvGrpSpPr>
        <p:grpSpPr>
          <a:xfrm>
            <a:off x="890016" y="1038454"/>
            <a:ext cx="1621536" cy="5022261"/>
            <a:chOff x="890016" y="1038454"/>
            <a:chExt cx="1621536" cy="5022261"/>
          </a:xfrm>
        </p:grpSpPr>
        <p:sp>
          <p:nvSpPr>
            <p:cNvPr id="31" name="TextBox 30">
              <a:extLst>
                <a:ext uri="{FF2B5EF4-FFF2-40B4-BE49-F238E27FC236}">
                  <a16:creationId xmlns:a16="http://schemas.microsoft.com/office/drawing/2014/main" id="{F63CD682-5711-854C-8447-49B3BEB56216}"/>
                </a:ext>
              </a:extLst>
            </p:cNvPr>
            <p:cNvSpPr txBox="1"/>
            <p:nvPr/>
          </p:nvSpPr>
          <p:spPr>
            <a:xfrm>
              <a:off x="890016" y="1038454"/>
              <a:ext cx="1621536" cy="369332"/>
            </a:xfrm>
            <a:prstGeom prst="rect">
              <a:avLst/>
            </a:prstGeom>
            <a:solidFill>
              <a:schemeClr val="accent5">
                <a:lumMod val="20000"/>
                <a:lumOff val="80000"/>
              </a:schemeClr>
            </a:solidFill>
          </p:spPr>
          <p:txBody>
            <a:bodyPr wrap="square" rtlCol="0">
              <a:spAutoFit/>
            </a:bodyPr>
            <a:lstStyle/>
            <a:p>
              <a:pPr algn="ctr"/>
              <a:r>
                <a:rPr lang="en-US" dirty="0"/>
                <a:t>Knowledge</a:t>
              </a:r>
            </a:p>
          </p:txBody>
        </p:sp>
        <p:pic>
          <p:nvPicPr>
            <p:cNvPr id="8" name="Picture 7" descr="A picture containing icon&#10;&#10;Description automatically generated">
              <a:extLst>
                <a:ext uri="{FF2B5EF4-FFF2-40B4-BE49-F238E27FC236}">
                  <a16:creationId xmlns:a16="http://schemas.microsoft.com/office/drawing/2014/main" id="{EBE37C8A-5058-0449-A041-9FBEBB98E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871" y="2673380"/>
              <a:ext cx="780966" cy="780966"/>
            </a:xfrm>
            <a:prstGeom prst="rect">
              <a:avLst/>
            </a:prstGeom>
          </p:spPr>
        </p:pic>
        <p:pic>
          <p:nvPicPr>
            <p:cNvPr id="29" name="Picture 28" descr="Icon&#10;&#10;Description automatically generated">
              <a:extLst>
                <a:ext uri="{FF2B5EF4-FFF2-40B4-BE49-F238E27FC236}">
                  <a16:creationId xmlns:a16="http://schemas.microsoft.com/office/drawing/2014/main" id="{D3C42E5A-CADD-A34F-B4F7-615706121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344" y="1515112"/>
              <a:ext cx="772493" cy="772493"/>
            </a:xfrm>
            <a:prstGeom prst="rect">
              <a:avLst/>
            </a:prstGeom>
          </p:spPr>
        </p:pic>
        <p:grpSp>
          <p:nvGrpSpPr>
            <p:cNvPr id="56" name="Group 55">
              <a:extLst>
                <a:ext uri="{FF2B5EF4-FFF2-40B4-BE49-F238E27FC236}">
                  <a16:creationId xmlns:a16="http://schemas.microsoft.com/office/drawing/2014/main" id="{489431BA-7438-194D-BF53-33616761B1A1}"/>
                </a:ext>
              </a:extLst>
            </p:cNvPr>
            <p:cNvGrpSpPr/>
            <p:nvPr/>
          </p:nvGrpSpPr>
          <p:grpSpPr>
            <a:xfrm>
              <a:off x="1303715" y="3885297"/>
              <a:ext cx="676000" cy="617359"/>
              <a:chOff x="659979" y="3751936"/>
              <a:chExt cx="676000" cy="617359"/>
            </a:xfrm>
          </p:grpSpPr>
          <p:sp>
            <p:nvSpPr>
              <p:cNvPr id="7" name="Oval 6">
                <a:extLst>
                  <a:ext uri="{FF2B5EF4-FFF2-40B4-BE49-F238E27FC236}">
                    <a16:creationId xmlns:a16="http://schemas.microsoft.com/office/drawing/2014/main" id="{1ABBEFDB-42B5-EA45-AB82-924B048C6B66}"/>
                  </a:ext>
                </a:extLst>
              </p:cNvPr>
              <p:cNvSpPr/>
              <p:nvPr/>
            </p:nvSpPr>
            <p:spPr>
              <a:xfrm>
                <a:off x="659979" y="3956210"/>
                <a:ext cx="167277" cy="203489"/>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70D76C48-8C0C-954E-B494-D03CCC7EB44C}"/>
                  </a:ext>
                </a:extLst>
              </p:cNvPr>
              <p:cNvSpPr/>
              <p:nvPr/>
            </p:nvSpPr>
            <p:spPr>
              <a:xfrm>
                <a:off x="1168702" y="3751936"/>
                <a:ext cx="167277" cy="203489"/>
              </a:xfrm>
              <a:prstGeom prst="ellipse">
                <a:avLst/>
              </a:prstGeom>
              <a:solidFill>
                <a:schemeClr val="accent5">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Arrow Connector 18">
                <a:extLst>
                  <a:ext uri="{FF2B5EF4-FFF2-40B4-BE49-F238E27FC236}">
                    <a16:creationId xmlns:a16="http://schemas.microsoft.com/office/drawing/2014/main" id="{D4D40224-1B92-8B44-A69A-B6D1070BA9DD}"/>
                  </a:ext>
                </a:extLst>
              </p:cNvPr>
              <p:cNvCxnSpPr>
                <a:cxnSpLocks/>
                <a:stCxn id="7" idx="6"/>
                <a:endCxn id="30" idx="2"/>
              </p:cNvCxnSpPr>
              <p:nvPr/>
            </p:nvCxnSpPr>
            <p:spPr>
              <a:xfrm flipV="1">
                <a:off x="827256" y="3853681"/>
                <a:ext cx="341446" cy="204274"/>
              </a:xfrm>
              <a:prstGeom prst="straightConnector1">
                <a:avLst/>
              </a:prstGeom>
              <a:solidFill>
                <a:srgbClr val="5B8F81"/>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7B8C8A4-912F-1847-84FD-098D314CE189}"/>
                  </a:ext>
                </a:extLst>
              </p:cNvPr>
              <p:cNvCxnSpPr>
                <a:cxnSpLocks/>
                <a:stCxn id="7" idx="6"/>
                <a:endCxn id="54" idx="2"/>
              </p:cNvCxnSpPr>
              <p:nvPr/>
            </p:nvCxnSpPr>
            <p:spPr>
              <a:xfrm>
                <a:off x="827256" y="4057955"/>
                <a:ext cx="341446" cy="209596"/>
              </a:xfrm>
              <a:prstGeom prst="straightConnector1">
                <a:avLst/>
              </a:prstGeom>
              <a:solidFill>
                <a:srgbClr val="5B8F81"/>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663ED705-1745-184C-AADB-76B20896D6FA}"/>
                  </a:ext>
                </a:extLst>
              </p:cNvPr>
              <p:cNvSpPr/>
              <p:nvPr/>
            </p:nvSpPr>
            <p:spPr>
              <a:xfrm>
                <a:off x="1168702" y="4165806"/>
                <a:ext cx="167277" cy="203489"/>
              </a:xfrm>
              <a:prstGeom prst="ellipse">
                <a:avLst/>
              </a:prstGeom>
              <a:solidFill>
                <a:schemeClr val="accent5">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 name="TextBox 2">
              <a:extLst>
                <a:ext uri="{FF2B5EF4-FFF2-40B4-BE49-F238E27FC236}">
                  <a16:creationId xmlns:a16="http://schemas.microsoft.com/office/drawing/2014/main" id="{7DF1D46E-ACB5-B340-A709-A2B43D46BEE7}"/>
                </a:ext>
              </a:extLst>
            </p:cNvPr>
            <p:cNvSpPr txBox="1"/>
            <p:nvPr/>
          </p:nvSpPr>
          <p:spPr>
            <a:xfrm>
              <a:off x="1303715" y="2192654"/>
              <a:ext cx="715260" cy="369332"/>
            </a:xfrm>
            <a:prstGeom prst="rect">
              <a:avLst/>
            </a:prstGeom>
            <a:noFill/>
          </p:spPr>
          <p:txBody>
            <a:bodyPr wrap="none" rtlCol="0">
              <a:spAutoFit/>
            </a:bodyPr>
            <a:lstStyle/>
            <a:p>
              <a:r>
                <a:rPr lang="en-US" dirty="0"/>
                <a:t>chart</a:t>
              </a:r>
            </a:p>
          </p:txBody>
        </p:sp>
        <p:sp>
          <p:nvSpPr>
            <p:cNvPr id="33" name="TextBox 32">
              <a:extLst>
                <a:ext uri="{FF2B5EF4-FFF2-40B4-BE49-F238E27FC236}">
                  <a16:creationId xmlns:a16="http://schemas.microsoft.com/office/drawing/2014/main" id="{F0D30544-A0E2-B743-9574-EC4386FED90E}"/>
                </a:ext>
              </a:extLst>
            </p:cNvPr>
            <p:cNvSpPr txBox="1"/>
            <p:nvPr/>
          </p:nvSpPr>
          <p:spPr>
            <a:xfrm>
              <a:off x="1328520" y="3395469"/>
              <a:ext cx="595035" cy="369332"/>
            </a:xfrm>
            <a:prstGeom prst="rect">
              <a:avLst/>
            </a:prstGeom>
            <a:noFill/>
          </p:spPr>
          <p:txBody>
            <a:bodyPr wrap="none" rtlCol="0">
              <a:spAutoFit/>
            </a:bodyPr>
            <a:lstStyle/>
            <a:p>
              <a:r>
                <a:rPr lang="en-US" dirty="0"/>
                <a:t>pair</a:t>
              </a:r>
            </a:p>
          </p:txBody>
        </p:sp>
        <p:sp>
          <p:nvSpPr>
            <p:cNvPr id="34" name="TextBox 33">
              <a:extLst>
                <a:ext uri="{FF2B5EF4-FFF2-40B4-BE49-F238E27FC236}">
                  <a16:creationId xmlns:a16="http://schemas.microsoft.com/office/drawing/2014/main" id="{164B0B50-1AD1-3E4D-8D13-BC9FD63F58D4}"/>
                </a:ext>
              </a:extLst>
            </p:cNvPr>
            <p:cNvSpPr txBox="1"/>
            <p:nvPr/>
          </p:nvSpPr>
          <p:spPr>
            <a:xfrm>
              <a:off x="1244426" y="4557247"/>
              <a:ext cx="736099" cy="369332"/>
            </a:xfrm>
            <a:prstGeom prst="rect">
              <a:avLst/>
            </a:prstGeom>
            <a:noFill/>
          </p:spPr>
          <p:txBody>
            <a:bodyPr wrap="none" rtlCol="0">
              <a:spAutoFit/>
            </a:bodyPr>
            <a:lstStyle/>
            <a:p>
              <a:r>
                <a:rPr lang="en-US" dirty="0"/>
                <a:t>triple</a:t>
              </a:r>
            </a:p>
          </p:txBody>
        </p:sp>
        <p:sp>
          <p:nvSpPr>
            <p:cNvPr id="35" name="TextBox 34">
              <a:extLst>
                <a:ext uri="{FF2B5EF4-FFF2-40B4-BE49-F238E27FC236}">
                  <a16:creationId xmlns:a16="http://schemas.microsoft.com/office/drawing/2014/main" id="{8C9C8871-823A-1143-B4F6-4D650C8FF039}"/>
                </a:ext>
              </a:extLst>
            </p:cNvPr>
            <p:cNvSpPr txBox="1"/>
            <p:nvPr/>
          </p:nvSpPr>
          <p:spPr>
            <a:xfrm>
              <a:off x="1263246" y="5691383"/>
              <a:ext cx="689612" cy="369332"/>
            </a:xfrm>
            <a:prstGeom prst="rect">
              <a:avLst/>
            </a:prstGeom>
            <a:noFill/>
          </p:spPr>
          <p:txBody>
            <a:bodyPr wrap="none" rtlCol="0">
              <a:spAutoFit/>
            </a:bodyPr>
            <a:lstStyle/>
            <a:p>
              <a:r>
                <a:rPr lang="en-US" dirty="0"/>
                <a:t>table</a:t>
              </a:r>
            </a:p>
          </p:txBody>
        </p:sp>
        <p:pic>
          <p:nvPicPr>
            <p:cNvPr id="12" name="Picture 11" descr="Text&#10;&#10;Description automatically generated with low confidence">
              <a:extLst>
                <a:ext uri="{FF2B5EF4-FFF2-40B4-BE49-F238E27FC236}">
                  <a16:creationId xmlns:a16="http://schemas.microsoft.com/office/drawing/2014/main" id="{72E49F12-105C-554F-88D7-F48B2EFC6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714" y="5017684"/>
              <a:ext cx="720001" cy="720001"/>
            </a:xfrm>
            <a:prstGeom prst="rect">
              <a:avLst/>
            </a:prstGeom>
          </p:spPr>
        </p:pic>
      </p:grpSp>
      <p:grpSp>
        <p:nvGrpSpPr>
          <p:cNvPr id="9" name="Group 8">
            <a:extLst>
              <a:ext uri="{FF2B5EF4-FFF2-40B4-BE49-F238E27FC236}">
                <a16:creationId xmlns:a16="http://schemas.microsoft.com/office/drawing/2014/main" id="{58983DD7-851D-C64E-81CC-30D0A3E2D88B}"/>
              </a:ext>
            </a:extLst>
          </p:cNvPr>
          <p:cNvGrpSpPr/>
          <p:nvPr/>
        </p:nvGrpSpPr>
        <p:grpSpPr>
          <a:xfrm>
            <a:off x="3243072" y="1036385"/>
            <a:ext cx="1425089" cy="5020736"/>
            <a:chOff x="3243072" y="1036385"/>
            <a:chExt cx="1425089" cy="5020736"/>
          </a:xfrm>
        </p:grpSpPr>
        <p:sp>
          <p:nvSpPr>
            <p:cNvPr id="38" name="TextBox 37">
              <a:extLst>
                <a:ext uri="{FF2B5EF4-FFF2-40B4-BE49-F238E27FC236}">
                  <a16:creationId xmlns:a16="http://schemas.microsoft.com/office/drawing/2014/main" id="{90C3167C-D8E6-9B49-921D-3397D43A4F1C}"/>
                </a:ext>
              </a:extLst>
            </p:cNvPr>
            <p:cNvSpPr txBox="1"/>
            <p:nvPr/>
          </p:nvSpPr>
          <p:spPr>
            <a:xfrm>
              <a:off x="3243072" y="1036385"/>
              <a:ext cx="1425089" cy="369332"/>
            </a:xfrm>
            <a:prstGeom prst="rect">
              <a:avLst/>
            </a:prstGeom>
            <a:solidFill>
              <a:schemeClr val="accent4">
                <a:lumMod val="20000"/>
                <a:lumOff val="80000"/>
              </a:schemeClr>
            </a:solidFill>
          </p:spPr>
          <p:txBody>
            <a:bodyPr wrap="square" rtlCol="0">
              <a:spAutoFit/>
            </a:bodyPr>
            <a:lstStyle/>
            <a:p>
              <a:pPr algn="ctr"/>
              <a:r>
                <a:rPr lang="en-US" dirty="0"/>
                <a:t>Text</a:t>
              </a:r>
            </a:p>
          </p:txBody>
        </p:sp>
        <p:pic>
          <p:nvPicPr>
            <p:cNvPr id="9218" name="Picture 2">
              <a:extLst>
                <a:ext uri="{FF2B5EF4-FFF2-40B4-BE49-F238E27FC236}">
                  <a16:creationId xmlns:a16="http://schemas.microsoft.com/office/drawing/2014/main" id="{41351085-4383-0C4E-8E35-85C0E2BA9B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7429" y="1485975"/>
              <a:ext cx="704604" cy="70460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7C31395-79F3-F745-A91D-BD2B93D2C74B}"/>
                </a:ext>
              </a:extLst>
            </p:cNvPr>
            <p:cNvSpPr txBox="1"/>
            <p:nvPr/>
          </p:nvSpPr>
          <p:spPr>
            <a:xfrm>
              <a:off x="3528401" y="2197141"/>
              <a:ext cx="822661" cy="369332"/>
            </a:xfrm>
            <a:prstGeom prst="rect">
              <a:avLst/>
            </a:prstGeom>
            <a:noFill/>
          </p:spPr>
          <p:txBody>
            <a:bodyPr wrap="none" rtlCol="0">
              <a:spAutoFit/>
            </a:bodyPr>
            <a:lstStyle/>
            <a:p>
              <a:r>
                <a:rPr lang="en-US" dirty="0"/>
                <a:t>report</a:t>
              </a:r>
            </a:p>
          </p:txBody>
        </p:sp>
        <p:sp>
          <p:nvSpPr>
            <p:cNvPr id="42" name="TextBox 41">
              <a:extLst>
                <a:ext uri="{FF2B5EF4-FFF2-40B4-BE49-F238E27FC236}">
                  <a16:creationId xmlns:a16="http://schemas.microsoft.com/office/drawing/2014/main" id="{F9324882-04C3-4942-9B69-65C0A701BFE8}"/>
                </a:ext>
              </a:extLst>
            </p:cNvPr>
            <p:cNvSpPr txBox="1"/>
            <p:nvPr/>
          </p:nvSpPr>
          <p:spPr>
            <a:xfrm>
              <a:off x="3525459" y="3415989"/>
              <a:ext cx="809837" cy="369332"/>
            </a:xfrm>
            <a:prstGeom prst="rect">
              <a:avLst/>
            </a:prstGeom>
            <a:noFill/>
          </p:spPr>
          <p:txBody>
            <a:bodyPr wrap="none" rtlCol="0">
              <a:spAutoFit/>
            </a:bodyPr>
            <a:lstStyle/>
            <a:p>
              <a:r>
                <a:rPr lang="en-US" dirty="0"/>
                <a:t>dialog</a:t>
              </a:r>
            </a:p>
          </p:txBody>
        </p:sp>
        <p:pic>
          <p:nvPicPr>
            <p:cNvPr id="9222" name="Picture 6" descr="Chat Dialogue Icon - 6388 - Dryicons">
              <a:extLst>
                <a:ext uri="{FF2B5EF4-FFF2-40B4-BE49-F238E27FC236}">
                  <a16:creationId xmlns:a16="http://schemas.microsoft.com/office/drawing/2014/main" id="{74F10CE1-E6DB-3D48-A952-6E1F640016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3483" y="2663559"/>
              <a:ext cx="772493" cy="772493"/>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7E1B8410-50F2-1540-866C-B8FF7EBD74A1}"/>
                </a:ext>
              </a:extLst>
            </p:cNvPr>
            <p:cNvSpPr txBox="1"/>
            <p:nvPr/>
          </p:nvSpPr>
          <p:spPr>
            <a:xfrm>
              <a:off x="3332539" y="4557247"/>
              <a:ext cx="1335622" cy="369332"/>
            </a:xfrm>
            <a:prstGeom prst="rect">
              <a:avLst/>
            </a:prstGeom>
            <a:noFill/>
          </p:spPr>
          <p:txBody>
            <a:bodyPr wrap="none" rtlCol="0">
              <a:spAutoFit/>
            </a:bodyPr>
            <a:lstStyle/>
            <a:p>
              <a:r>
                <a:rPr lang="en-US" dirty="0"/>
                <a:t>description</a:t>
              </a:r>
            </a:p>
          </p:txBody>
        </p:sp>
        <p:pic>
          <p:nvPicPr>
            <p:cNvPr id="9226" name="Picture 10" descr="Medical Icon of Colored Outline style - Available in SVG, PNG, EPS, AI &amp;  Icon fonts">
              <a:extLst>
                <a:ext uri="{FF2B5EF4-FFF2-40B4-BE49-F238E27FC236}">
                  <a16:creationId xmlns:a16="http://schemas.microsoft.com/office/drawing/2014/main" id="{D3E155C7-CF72-CB42-87EF-DEA2874A63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7503" y="3761169"/>
              <a:ext cx="891823" cy="891823"/>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D6E1C84-0347-5F46-855C-98EE2249DC5B}"/>
                </a:ext>
              </a:extLst>
            </p:cNvPr>
            <p:cNvSpPr txBox="1"/>
            <p:nvPr/>
          </p:nvSpPr>
          <p:spPr>
            <a:xfrm>
              <a:off x="3390678" y="5687789"/>
              <a:ext cx="1215397" cy="369332"/>
            </a:xfrm>
            <a:prstGeom prst="rect">
              <a:avLst/>
            </a:prstGeom>
            <a:noFill/>
          </p:spPr>
          <p:txBody>
            <a:bodyPr wrap="none" rtlCol="0">
              <a:spAutoFit/>
            </a:bodyPr>
            <a:lstStyle/>
            <a:p>
              <a:r>
                <a:rPr lang="en-US" dirty="0"/>
                <a:t>biography</a:t>
              </a:r>
            </a:p>
          </p:txBody>
        </p:sp>
        <p:pic>
          <p:nvPicPr>
            <p:cNvPr id="9242" name="Picture 26" descr="Biography - Free education icons">
              <a:extLst>
                <a:ext uri="{FF2B5EF4-FFF2-40B4-BE49-F238E27FC236}">
                  <a16:creationId xmlns:a16="http://schemas.microsoft.com/office/drawing/2014/main" id="{C783F397-ABBC-9C4F-8D88-F9C1A6153F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6124" y="4938234"/>
              <a:ext cx="821897" cy="821897"/>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ight Arrow 56">
            <a:extLst>
              <a:ext uri="{FF2B5EF4-FFF2-40B4-BE49-F238E27FC236}">
                <a16:creationId xmlns:a16="http://schemas.microsoft.com/office/drawing/2014/main" id="{96440258-6CD3-194A-9FDB-21AE7CD767AA}"/>
              </a:ext>
            </a:extLst>
          </p:cNvPr>
          <p:cNvSpPr/>
          <p:nvPr/>
        </p:nvSpPr>
        <p:spPr>
          <a:xfrm>
            <a:off x="2685765" y="3454346"/>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7356B5-995B-E442-B23C-09699895AAD5}"/>
              </a:ext>
            </a:extLst>
          </p:cNvPr>
          <p:cNvSpPr txBox="1"/>
          <p:nvPr/>
        </p:nvSpPr>
        <p:spPr>
          <a:xfrm>
            <a:off x="5557619" y="1036385"/>
            <a:ext cx="2109873" cy="369332"/>
          </a:xfrm>
          <a:prstGeom prst="rect">
            <a:avLst/>
          </a:prstGeom>
          <a:solidFill>
            <a:schemeClr val="accent2">
              <a:lumMod val="20000"/>
              <a:lumOff val="80000"/>
            </a:schemeClr>
          </a:solidFill>
        </p:spPr>
        <p:txBody>
          <a:bodyPr wrap="square" rtlCol="0">
            <a:spAutoFit/>
          </a:bodyPr>
          <a:lstStyle/>
          <a:p>
            <a:pPr algn="ctr"/>
            <a:r>
              <a:rPr lang="en-US" dirty="0"/>
              <a:t>Datasets</a:t>
            </a:r>
          </a:p>
        </p:txBody>
      </p:sp>
    </p:spTree>
    <p:extLst>
      <p:ext uri="{BB962C8B-B14F-4D97-AF65-F5344CB8AC3E}">
        <p14:creationId xmlns:p14="http://schemas.microsoft.com/office/powerpoint/2010/main" val="209558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linds(horizontal)">
                                      <p:cBhvr>
                                        <p:cTn id="12" dur="500"/>
                                        <p:tgtEl>
                                          <p:spTgt spid="57"/>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04FA-8F05-3C42-9F9D-BC79D192BCD1}"/>
              </a:ext>
            </a:extLst>
          </p:cNvPr>
          <p:cNvSpPr>
            <a:spLocks noGrp="1"/>
          </p:cNvSpPr>
          <p:nvPr>
            <p:ph type="title"/>
          </p:nvPr>
        </p:nvSpPr>
        <p:spPr/>
        <p:txBody>
          <a:bodyPr/>
          <a:lstStyle/>
          <a:p>
            <a:r>
              <a:rPr lang="en-US" dirty="0"/>
              <a:t>Generative Pretrained Transformer (GPT-2)</a:t>
            </a:r>
          </a:p>
        </p:txBody>
      </p:sp>
      <p:sp>
        <p:nvSpPr>
          <p:cNvPr id="4" name="Slide Number Placeholder 3">
            <a:extLst>
              <a:ext uri="{FF2B5EF4-FFF2-40B4-BE49-F238E27FC236}">
                <a16:creationId xmlns:a16="http://schemas.microsoft.com/office/drawing/2014/main" id="{15FCBA88-D93A-4F45-8E64-969B84FD7D91}"/>
              </a:ext>
            </a:extLst>
          </p:cNvPr>
          <p:cNvSpPr>
            <a:spLocks noGrp="1"/>
          </p:cNvSpPr>
          <p:nvPr>
            <p:ph type="sldNum" sz="quarter" idx="12"/>
          </p:nvPr>
        </p:nvSpPr>
        <p:spPr/>
        <p:txBody>
          <a:bodyPr/>
          <a:lstStyle/>
          <a:p>
            <a:fld id="{4FAB73BC-B049-4115-A692-8D63A059BFB8}" type="slidenum">
              <a:rPr lang="en-US" smtClean="0"/>
              <a:t>38</a:t>
            </a:fld>
            <a:endParaRPr lang="en-US" dirty="0"/>
          </a:p>
        </p:txBody>
      </p:sp>
      <p:sp>
        <p:nvSpPr>
          <p:cNvPr id="13" name="Rectangle 12">
            <a:extLst>
              <a:ext uri="{FF2B5EF4-FFF2-40B4-BE49-F238E27FC236}">
                <a16:creationId xmlns:a16="http://schemas.microsoft.com/office/drawing/2014/main" id="{E19619C2-2F1E-034F-AD78-D2889AC81A8B}"/>
              </a:ext>
            </a:extLst>
          </p:cNvPr>
          <p:cNvSpPr/>
          <p:nvPr/>
        </p:nvSpPr>
        <p:spPr>
          <a:xfrm>
            <a:off x="715617" y="1322124"/>
            <a:ext cx="7143750" cy="369332"/>
          </a:xfrm>
          <a:prstGeom prst="rect">
            <a:avLst/>
          </a:prstGeom>
        </p:spPr>
        <p:txBody>
          <a:bodyPr wrap="square">
            <a:spAutoFit/>
          </a:bodyPr>
          <a:lstStyle/>
          <a:p>
            <a:r>
              <a:rPr lang="en-US" dirty="0"/>
              <a:t>Lebron James plays as </a:t>
            </a:r>
            <a:r>
              <a:rPr lang="en-US" dirty="0">
                <a:solidFill>
                  <a:schemeClr val="accent1"/>
                </a:solidFill>
              </a:rPr>
              <a:t>power forward at L.A. Lakers.</a:t>
            </a:r>
          </a:p>
        </p:txBody>
      </p:sp>
      <p:sp>
        <p:nvSpPr>
          <p:cNvPr id="21" name="Rectangle 20">
            <a:extLst>
              <a:ext uri="{FF2B5EF4-FFF2-40B4-BE49-F238E27FC236}">
                <a16:creationId xmlns:a16="http://schemas.microsoft.com/office/drawing/2014/main" id="{438B0878-119A-0D4C-8938-72473C99DCF0}"/>
              </a:ext>
            </a:extLst>
          </p:cNvPr>
          <p:cNvSpPr/>
          <p:nvPr/>
        </p:nvSpPr>
        <p:spPr>
          <a:xfrm>
            <a:off x="2530367" y="4280086"/>
            <a:ext cx="1811714" cy="369332"/>
          </a:xfrm>
          <a:prstGeom prst="rect">
            <a:avLst/>
          </a:prstGeom>
        </p:spPr>
        <p:txBody>
          <a:bodyPr wrap="none">
            <a:spAutoFit/>
          </a:bodyPr>
          <a:lstStyle/>
          <a:p>
            <a:r>
              <a:rPr lang="en-US" dirty="0"/>
              <a:t>~1B Parameters</a:t>
            </a:r>
          </a:p>
        </p:txBody>
      </p:sp>
      <p:sp>
        <p:nvSpPr>
          <p:cNvPr id="106" name="Right Arrow 105">
            <a:extLst>
              <a:ext uri="{FF2B5EF4-FFF2-40B4-BE49-F238E27FC236}">
                <a16:creationId xmlns:a16="http://schemas.microsoft.com/office/drawing/2014/main" id="{43A1A19D-F77A-B547-8C5B-238A5B107713}"/>
              </a:ext>
            </a:extLst>
          </p:cNvPr>
          <p:cNvSpPr/>
          <p:nvPr/>
        </p:nvSpPr>
        <p:spPr>
          <a:xfrm rot="10800000">
            <a:off x="5868227" y="2908859"/>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8838AE4C-D89F-2642-94E8-AE778BEF3866}"/>
              </a:ext>
            </a:extLst>
          </p:cNvPr>
          <p:cNvSpPr txBox="1"/>
          <p:nvPr/>
        </p:nvSpPr>
        <p:spPr>
          <a:xfrm>
            <a:off x="5432390" y="3280397"/>
            <a:ext cx="1298753" cy="369332"/>
          </a:xfrm>
          <a:prstGeom prst="rect">
            <a:avLst/>
          </a:prstGeom>
          <a:noFill/>
        </p:spPr>
        <p:txBody>
          <a:bodyPr wrap="none" rtlCol="0">
            <a:spAutoFit/>
          </a:bodyPr>
          <a:lstStyle/>
          <a:p>
            <a:r>
              <a:rPr lang="en-US" dirty="0"/>
              <a:t>Internalize</a:t>
            </a:r>
          </a:p>
        </p:txBody>
      </p:sp>
      <p:grpSp>
        <p:nvGrpSpPr>
          <p:cNvPr id="11" name="Group 10">
            <a:extLst>
              <a:ext uri="{FF2B5EF4-FFF2-40B4-BE49-F238E27FC236}">
                <a16:creationId xmlns:a16="http://schemas.microsoft.com/office/drawing/2014/main" id="{9D917AD0-485F-0148-B135-4213FA3A64BF}"/>
              </a:ext>
            </a:extLst>
          </p:cNvPr>
          <p:cNvGrpSpPr/>
          <p:nvPr/>
        </p:nvGrpSpPr>
        <p:grpSpPr>
          <a:xfrm>
            <a:off x="6605759" y="2339311"/>
            <a:ext cx="2015295" cy="1896051"/>
            <a:chOff x="6542259" y="2620671"/>
            <a:chExt cx="2015295" cy="1896051"/>
          </a:xfrm>
        </p:grpSpPr>
        <p:pic>
          <p:nvPicPr>
            <p:cNvPr id="103" name="Picture 102">
              <a:extLst>
                <a:ext uri="{FF2B5EF4-FFF2-40B4-BE49-F238E27FC236}">
                  <a16:creationId xmlns:a16="http://schemas.microsoft.com/office/drawing/2014/main" id="{C247646B-5778-8F4E-902D-583F830DC7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9099" y="2620671"/>
              <a:ext cx="1446229" cy="1446229"/>
            </a:xfrm>
            <a:prstGeom prst="rect">
              <a:avLst/>
            </a:prstGeom>
          </p:spPr>
        </p:pic>
        <p:sp>
          <p:nvSpPr>
            <p:cNvPr id="108" name="TextBox 107">
              <a:extLst>
                <a:ext uri="{FF2B5EF4-FFF2-40B4-BE49-F238E27FC236}">
                  <a16:creationId xmlns:a16="http://schemas.microsoft.com/office/drawing/2014/main" id="{22BD9B74-4DE8-3441-AD93-E1768CB86355}"/>
                </a:ext>
              </a:extLst>
            </p:cNvPr>
            <p:cNvSpPr txBox="1"/>
            <p:nvPr/>
          </p:nvSpPr>
          <p:spPr>
            <a:xfrm>
              <a:off x="6542259" y="4147390"/>
              <a:ext cx="2015295" cy="369332"/>
            </a:xfrm>
            <a:prstGeom prst="rect">
              <a:avLst/>
            </a:prstGeom>
            <a:noFill/>
          </p:spPr>
          <p:txBody>
            <a:bodyPr wrap="none" rtlCol="0">
              <a:spAutoFit/>
            </a:bodyPr>
            <a:lstStyle/>
            <a:p>
              <a:r>
                <a:rPr lang="en-US" dirty="0"/>
                <a:t>World Knowledge</a:t>
              </a:r>
            </a:p>
          </p:txBody>
        </p:sp>
      </p:grpSp>
      <p:sp>
        <p:nvSpPr>
          <p:cNvPr id="101" name="Footer Placeholder 7">
            <a:extLst>
              <a:ext uri="{FF2B5EF4-FFF2-40B4-BE49-F238E27FC236}">
                <a16:creationId xmlns:a16="http://schemas.microsoft.com/office/drawing/2014/main" id="{91804630-7816-7544-B0AB-0564D4054D05}"/>
              </a:ext>
            </a:extLst>
          </p:cNvPr>
          <p:cNvSpPr>
            <a:spLocks noGrp="1"/>
          </p:cNvSpPr>
          <p:nvPr>
            <p:ph type="ftr" sz="quarter" idx="11"/>
          </p:nvPr>
        </p:nvSpPr>
        <p:spPr>
          <a:xfrm>
            <a:off x="628650" y="6356351"/>
            <a:ext cx="7067550" cy="365125"/>
          </a:xfrm>
        </p:spPr>
        <p:txBody>
          <a:bodyPr/>
          <a:lstStyle/>
          <a:p>
            <a:r>
              <a:rPr lang="en-US"/>
              <a:t>Radford et al. 2018, Radford et al. 2019, Brown et al. 2020</a:t>
            </a:r>
            <a:endParaRPr lang="en-US" dirty="0"/>
          </a:p>
        </p:txBody>
      </p:sp>
      <p:sp>
        <p:nvSpPr>
          <p:cNvPr id="112" name="Right Arrow 111">
            <a:extLst>
              <a:ext uri="{FF2B5EF4-FFF2-40B4-BE49-F238E27FC236}">
                <a16:creationId xmlns:a16="http://schemas.microsoft.com/office/drawing/2014/main" id="{69E29119-C4FE-6D41-B236-A33344A9A20E}"/>
              </a:ext>
            </a:extLst>
          </p:cNvPr>
          <p:cNvSpPr/>
          <p:nvPr/>
        </p:nvSpPr>
        <p:spPr>
          <a:xfrm rot="10800000">
            <a:off x="5868227" y="4997057"/>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5B3A585A-7285-4947-BD31-7A781086693D}"/>
              </a:ext>
            </a:extLst>
          </p:cNvPr>
          <p:cNvSpPr txBox="1"/>
          <p:nvPr/>
        </p:nvSpPr>
        <p:spPr>
          <a:xfrm>
            <a:off x="5587164" y="5372745"/>
            <a:ext cx="944489" cy="369332"/>
          </a:xfrm>
          <a:prstGeom prst="rect">
            <a:avLst/>
          </a:prstGeom>
          <a:noFill/>
        </p:spPr>
        <p:txBody>
          <a:bodyPr wrap="none" rtlCol="0">
            <a:spAutoFit/>
          </a:bodyPr>
          <a:lstStyle/>
          <a:p>
            <a:r>
              <a:rPr lang="en-US" dirty="0"/>
              <a:t>Sample</a:t>
            </a:r>
          </a:p>
        </p:txBody>
      </p:sp>
      <p:sp>
        <p:nvSpPr>
          <p:cNvPr id="119" name="Right Arrow 118">
            <a:extLst>
              <a:ext uri="{FF2B5EF4-FFF2-40B4-BE49-F238E27FC236}">
                <a16:creationId xmlns:a16="http://schemas.microsoft.com/office/drawing/2014/main" id="{E30CA458-CD3E-2B43-A30A-DFE491BEF2EB}"/>
              </a:ext>
            </a:extLst>
          </p:cNvPr>
          <p:cNvSpPr/>
          <p:nvPr/>
        </p:nvSpPr>
        <p:spPr>
          <a:xfrm rot="16200000">
            <a:off x="3330849" y="1853556"/>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B5A92007-C8B6-0847-B072-68755734C56B}"/>
              </a:ext>
            </a:extLst>
          </p:cNvPr>
          <p:cNvSpPr txBox="1"/>
          <p:nvPr/>
        </p:nvSpPr>
        <p:spPr>
          <a:xfrm>
            <a:off x="3758997" y="1856024"/>
            <a:ext cx="917239" cy="369332"/>
          </a:xfrm>
          <a:prstGeom prst="rect">
            <a:avLst/>
          </a:prstGeom>
          <a:noFill/>
        </p:spPr>
        <p:txBody>
          <a:bodyPr wrap="none" rtlCol="0">
            <a:spAutoFit/>
          </a:bodyPr>
          <a:lstStyle/>
          <a:p>
            <a:r>
              <a:rPr lang="en-US" dirty="0"/>
              <a:t>Predict</a:t>
            </a:r>
          </a:p>
        </p:txBody>
      </p:sp>
      <p:sp>
        <p:nvSpPr>
          <p:cNvPr id="122" name="Rectangle 121">
            <a:extLst>
              <a:ext uri="{FF2B5EF4-FFF2-40B4-BE49-F238E27FC236}">
                <a16:creationId xmlns:a16="http://schemas.microsoft.com/office/drawing/2014/main" id="{1112AB34-C21C-2B4D-9280-4787A19DCAE3}"/>
              </a:ext>
            </a:extLst>
          </p:cNvPr>
          <p:cNvSpPr/>
          <p:nvPr/>
        </p:nvSpPr>
        <p:spPr>
          <a:xfrm>
            <a:off x="713666" y="5458983"/>
            <a:ext cx="4845362" cy="369332"/>
          </a:xfrm>
          <a:prstGeom prst="rect">
            <a:avLst/>
          </a:prstGeom>
        </p:spPr>
        <p:txBody>
          <a:bodyPr wrap="square">
            <a:spAutoFit/>
          </a:bodyPr>
          <a:lstStyle/>
          <a:p>
            <a:r>
              <a:rPr lang="en-US" dirty="0"/>
              <a:t>Lebron James plays as </a:t>
            </a:r>
            <a:r>
              <a:rPr lang="en-US" dirty="0">
                <a:solidFill>
                  <a:schemeClr val="accent1"/>
                </a:solidFill>
              </a:rPr>
              <a:t>_ _ _ _ _ _.</a:t>
            </a:r>
          </a:p>
        </p:txBody>
      </p:sp>
      <p:sp>
        <p:nvSpPr>
          <p:cNvPr id="123" name="Right Arrow 122">
            <a:extLst>
              <a:ext uri="{FF2B5EF4-FFF2-40B4-BE49-F238E27FC236}">
                <a16:creationId xmlns:a16="http://schemas.microsoft.com/office/drawing/2014/main" id="{D011B1A0-F16B-6742-B465-8B2AC60E404C}"/>
              </a:ext>
            </a:extLst>
          </p:cNvPr>
          <p:cNvSpPr/>
          <p:nvPr/>
        </p:nvSpPr>
        <p:spPr>
          <a:xfrm rot="16200000">
            <a:off x="3330849" y="4865888"/>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77B644FC-7714-9B48-A7E6-0014EF02950D}"/>
              </a:ext>
            </a:extLst>
          </p:cNvPr>
          <p:cNvSpPr txBox="1"/>
          <p:nvPr/>
        </p:nvSpPr>
        <p:spPr>
          <a:xfrm>
            <a:off x="3758998" y="4867478"/>
            <a:ext cx="755335" cy="369332"/>
          </a:xfrm>
          <a:prstGeom prst="rect">
            <a:avLst/>
          </a:prstGeom>
          <a:noFill/>
        </p:spPr>
        <p:txBody>
          <a:bodyPr wrap="none" rtlCol="0">
            <a:spAutoFit/>
          </a:bodyPr>
          <a:lstStyle/>
          <a:p>
            <a:r>
              <a:rPr lang="en-US" dirty="0"/>
              <a:t>Input</a:t>
            </a:r>
          </a:p>
        </p:txBody>
      </p:sp>
      <p:grpSp>
        <p:nvGrpSpPr>
          <p:cNvPr id="17" name="Group 16">
            <a:extLst>
              <a:ext uri="{FF2B5EF4-FFF2-40B4-BE49-F238E27FC236}">
                <a16:creationId xmlns:a16="http://schemas.microsoft.com/office/drawing/2014/main" id="{027C456C-CD57-6146-B2F8-6065E37A1EED}"/>
              </a:ext>
            </a:extLst>
          </p:cNvPr>
          <p:cNvGrpSpPr/>
          <p:nvPr/>
        </p:nvGrpSpPr>
        <p:grpSpPr>
          <a:xfrm>
            <a:off x="6976421" y="4604829"/>
            <a:ext cx="1213238" cy="1544643"/>
            <a:chOff x="6912921" y="4689237"/>
            <a:chExt cx="1213238" cy="1544643"/>
          </a:xfrm>
        </p:grpSpPr>
        <p:pic>
          <p:nvPicPr>
            <p:cNvPr id="1050" name="Picture 26" descr="Image result for website icon">
              <a:extLst>
                <a:ext uri="{FF2B5EF4-FFF2-40B4-BE49-F238E27FC236}">
                  <a16:creationId xmlns:a16="http://schemas.microsoft.com/office/drawing/2014/main" id="{72BA01BB-AAE6-914B-809B-70D76C64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2921" y="4689237"/>
              <a:ext cx="1213238" cy="1213238"/>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a:extLst>
                <a:ext uri="{FF2B5EF4-FFF2-40B4-BE49-F238E27FC236}">
                  <a16:creationId xmlns:a16="http://schemas.microsoft.com/office/drawing/2014/main" id="{59947715-5152-1041-AD5B-522D37344273}"/>
                </a:ext>
              </a:extLst>
            </p:cNvPr>
            <p:cNvSpPr txBox="1"/>
            <p:nvPr/>
          </p:nvSpPr>
          <p:spPr>
            <a:xfrm>
              <a:off x="6939894" y="5864548"/>
              <a:ext cx="1159292" cy="369332"/>
            </a:xfrm>
            <a:prstGeom prst="rect">
              <a:avLst/>
            </a:prstGeom>
            <a:noFill/>
          </p:spPr>
          <p:txBody>
            <a:bodyPr wrap="none" rtlCol="0">
              <a:spAutoFit/>
            </a:bodyPr>
            <a:lstStyle/>
            <a:p>
              <a:r>
                <a:rPr lang="en-US" dirty="0"/>
                <a:t>Web Text</a:t>
              </a:r>
            </a:p>
          </p:txBody>
        </p:sp>
      </p:grpSp>
      <p:grpSp>
        <p:nvGrpSpPr>
          <p:cNvPr id="19" name="Group 18">
            <a:extLst>
              <a:ext uri="{FF2B5EF4-FFF2-40B4-BE49-F238E27FC236}">
                <a16:creationId xmlns:a16="http://schemas.microsoft.com/office/drawing/2014/main" id="{74460E74-CCD9-D646-903C-BD8A3AA47B48}"/>
              </a:ext>
            </a:extLst>
          </p:cNvPr>
          <p:cNvGrpSpPr/>
          <p:nvPr/>
        </p:nvGrpSpPr>
        <p:grpSpPr>
          <a:xfrm>
            <a:off x="2156444" y="2541161"/>
            <a:ext cx="2559559" cy="1589696"/>
            <a:chOff x="2156444" y="2541161"/>
            <a:chExt cx="2559559" cy="1589696"/>
          </a:xfrm>
        </p:grpSpPr>
        <p:grpSp>
          <p:nvGrpSpPr>
            <p:cNvPr id="100" name="Group 99">
              <a:extLst>
                <a:ext uri="{FF2B5EF4-FFF2-40B4-BE49-F238E27FC236}">
                  <a16:creationId xmlns:a16="http://schemas.microsoft.com/office/drawing/2014/main" id="{AE39E975-ADBE-BA46-B5A2-A19611309B4E}"/>
                </a:ext>
              </a:extLst>
            </p:cNvPr>
            <p:cNvGrpSpPr/>
            <p:nvPr/>
          </p:nvGrpSpPr>
          <p:grpSpPr>
            <a:xfrm>
              <a:off x="2156444" y="2541161"/>
              <a:ext cx="2559559" cy="1589696"/>
              <a:chOff x="2639521" y="1988843"/>
              <a:chExt cx="2559559" cy="1589696"/>
            </a:xfrm>
          </p:grpSpPr>
          <p:grpSp>
            <p:nvGrpSpPr>
              <p:cNvPr id="98" name="Group 97">
                <a:extLst>
                  <a:ext uri="{FF2B5EF4-FFF2-40B4-BE49-F238E27FC236}">
                    <a16:creationId xmlns:a16="http://schemas.microsoft.com/office/drawing/2014/main" id="{6B445C60-D56B-DE46-9652-48CA26E5A82B}"/>
                  </a:ext>
                </a:extLst>
              </p:cNvPr>
              <p:cNvGrpSpPr/>
              <p:nvPr/>
            </p:nvGrpSpPr>
            <p:grpSpPr>
              <a:xfrm>
                <a:off x="2691275" y="1988843"/>
                <a:ext cx="2450797" cy="659655"/>
                <a:chOff x="2691275" y="1856323"/>
                <a:chExt cx="2450797" cy="659655"/>
              </a:xfrm>
            </p:grpSpPr>
            <p:sp>
              <p:nvSpPr>
                <p:cNvPr id="26" name="Oval 25">
                  <a:extLst>
                    <a:ext uri="{FF2B5EF4-FFF2-40B4-BE49-F238E27FC236}">
                      <a16:creationId xmlns:a16="http://schemas.microsoft.com/office/drawing/2014/main" id="{0CBBD6DD-C226-4A42-B9B4-396680A46332}"/>
                    </a:ext>
                  </a:extLst>
                </p:cNvPr>
                <p:cNvSpPr/>
                <p:nvPr/>
              </p:nvSpPr>
              <p:spPr>
                <a:xfrm>
                  <a:off x="2691275"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1133572-04CF-8B47-9CA5-8010DA22C04F}"/>
                    </a:ext>
                  </a:extLst>
                </p:cNvPr>
                <p:cNvSpPr/>
                <p:nvPr/>
              </p:nvSpPr>
              <p:spPr>
                <a:xfrm>
                  <a:off x="3124222"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C2CE4D6-D90C-A042-8E64-AD94BF62071B}"/>
                    </a:ext>
                  </a:extLst>
                </p:cNvPr>
                <p:cNvSpPr/>
                <p:nvPr/>
              </p:nvSpPr>
              <p:spPr>
                <a:xfrm>
                  <a:off x="3564904" y="186541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B390804-A25A-AB44-B2AF-786783BCF4EC}"/>
                    </a:ext>
                  </a:extLst>
                </p:cNvPr>
                <p:cNvSpPr/>
                <p:nvPr/>
              </p:nvSpPr>
              <p:spPr>
                <a:xfrm>
                  <a:off x="4002330"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3DEABEFE-FB2E-4B4F-B974-A991EB066172}"/>
                    </a:ext>
                  </a:extLst>
                </p:cNvPr>
                <p:cNvCxnSpPr>
                  <a:cxnSpLocks/>
                  <a:stCxn id="59" idx="0"/>
                  <a:endCxn id="27" idx="4"/>
                </p:cNvCxnSpPr>
                <p:nvPr/>
              </p:nvCxnSpPr>
              <p:spPr>
                <a:xfrm flipV="1">
                  <a:off x="2826668" y="2063112"/>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1C45B8-2A79-7347-A234-A2FCDC4EBF65}"/>
                    </a:ext>
                  </a:extLst>
                </p:cNvPr>
                <p:cNvCxnSpPr>
                  <a:cxnSpLocks/>
                  <a:stCxn id="59" idx="0"/>
                  <a:endCxn id="26" idx="4"/>
                </p:cNvCxnSpPr>
                <p:nvPr/>
              </p:nvCxnSpPr>
              <p:spPr>
                <a:xfrm flipV="1">
                  <a:off x="2820612" y="206311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83671B-4822-194B-ACC3-2B75B1EF7AE6}"/>
                    </a:ext>
                  </a:extLst>
                </p:cNvPr>
                <p:cNvCxnSpPr>
                  <a:cxnSpLocks/>
                  <a:stCxn id="60" idx="0"/>
                  <a:endCxn id="27" idx="4"/>
                </p:cNvCxnSpPr>
                <p:nvPr/>
              </p:nvCxnSpPr>
              <p:spPr>
                <a:xfrm flipV="1">
                  <a:off x="3247503"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4840E54-9ACE-CB43-A402-AB3164699859}"/>
                    </a:ext>
                  </a:extLst>
                </p:cNvPr>
                <p:cNvCxnSpPr>
                  <a:cxnSpLocks/>
                  <a:stCxn id="61" idx="0"/>
                  <a:endCxn id="29" idx="4"/>
                </p:cNvCxnSpPr>
                <p:nvPr/>
              </p:nvCxnSpPr>
              <p:spPr>
                <a:xfrm flipV="1">
                  <a:off x="3694241" y="2063112"/>
                  <a:ext cx="437426"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2ACC19E-DCEC-7248-BE20-507A018AE1F5}"/>
                    </a:ext>
                  </a:extLst>
                </p:cNvPr>
                <p:cNvCxnSpPr>
                  <a:cxnSpLocks/>
                  <a:stCxn id="62" idx="0"/>
                  <a:endCxn id="29" idx="4"/>
                </p:cNvCxnSpPr>
                <p:nvPr/>
              </p:nvCxnSpPr>
              <p:spPr>
                <a:xfrm flipV="1">
                  <a:off x="4125611"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6A7049-A2C2-5549-A238-E2D85993F20B}"/>
                    </a:ext>
                  </a:extLst>
                </p:cNvPr>
                <p:cNvCxnSpPr>
                  <a:cxnSpLocks/>
                  <a:stCxn id="61" idx="0"/>
                  <a:endCxn id="28" idx="4"/>
                </p:cNvCxnSpPr>
                <p:nvPr/>
              </p:nvCxnSpPr>
              <p:spPr>
                <a:xfrm flipV="1">
                  <a:off x="3688185" y="2067115"/>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CB6766B7-0764-3A4B-A955-D2A0257BC121}"/>
                    </a:ext>
                  </a:extLst>
                </p:cNvPr>
                <p:cNvSpPr/>
                <p:nvPr/>
              </p:nvSpPr>
              <p:spPr>
                <a:xfrm>
                  <a:off x="4446644" y="186032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213526D-361F-B349-8E22-0DA443E50EA0}"/>
                    </a:ext>
                  </a:extLst>
                </p:cNvPr>
                <p:cNvSpPr/>
                <p:nvPr/>
              </p:nvSpPr>
              <p:spPr>
                <a:xfrm>
                  <a:off x="4883399" y="185632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592D69A1-CCE3-E942-B5AC-DAD650E9C40F}"/>
                    </a:ext>
                  </a:extLst>
                </p:cNvPr>
                <p:cNvCxnSpPr>
                  <a:cxnSpLocks/>
                  <a:stCxn id="63" idx="0"/>
                  <a:endCxn id="39" idx="4"/>
                </p:cNvCxnSpPr>
                <p:nvPr/>
              </p:nvCxnSpPr>
              <p:spPr>
                <a:xfrm flipV="1">
                  <a:off x="4575981" y="2058028"/>
                  <a:ext cx="43675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EA930C5-9206-F849-AE33-C385AF1081C9}"/>
                    </a:ext>
                  </a:extLst>
                </p:cNvPr>
                <p:cNvCxnSpPr>
                  <a:cxnSpLocks/>
                  <a:stCxn id="64" idx="0"/>
                  <a:endCxn id="39" idx="4"/>
                </p:cNvCxnSpPr>
                <p:nvPr/>
              </p:nvCxnSpPr>
              <p:spPr>
                <a:xfrm flipV="1">
                  <a:off x="5006680" y="2058028"/>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6E2C6F-B7FD-7448-8AC9-BC342A8936B6}"/>
                    </a:ext>
                  </a:extLst>
                </p:cNvPr>
                <p:cNvCxnSpPr>
                  <a:cxnSpLocks/>
                  <a:stCxn id="63" idx="0"/>
                  <a:endCxn id="38" idx="4"/>
                </p:cNvCxnSpPr>
                <p:nvPr/>
              </p:nvCxnSpPr>
              <p:spPr>
                <a:xfrm flipV="1">
                  <a:off x="4569925" y="2062031"/>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4F9A4EE-0CB6-B347-AF75-D0881D4968FA}"/>
                    </a:ext>
                  </a:extLst>
                </p:cNvPr>
                <p:cNvCxnSpPr>
                  <a:cxnSpLocks/>
                  <a:stCxn id="59" idx="0"/>
                  <a:endCxn id="28" idx="4"/>
                </p:cNvCxnSpPr>
                <p:nvPr/>
              </p:nvCxnSpPr>
              <p:spPr>
                <a:xfrm flipV="1">
                  <a:off x="2826668" y="2067115"/>
                  <a:ext cx="867573"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3B1FF70-E5D3-DA4A-A857-E47DD51AF4B4}"/>
                    </a:ext>
                  </a:extLst>
                </p:cNvPr>
                <p:cNvCxnSpPr>
                  <a:cxnSpLocks/>
                  <a:stCxn id="59" idx="0"/>
                  <a:endCxn id="29" idx="4"/>
                </p:cNvCxnSpPr>
                <p:nvPr/>
              </p:nvCxnSpPr>
              <p:spPr>
                <a:xfrm flipV="1">
                  <a:off x="2826668" y="2063112"/>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7C3FB4C-64C1-C34D-9210-5E55D12EF1D6}"/>
                    </a:ext>
                  </a:extLst>
                </p:cNvPr>
                <p:cNvCxnSpPr>
                  <a:cxnSpLocks/>
                  <a:stCxn id="59" idx="0"/>
                  <a:endCxn id="38" idx="4"/>
                </p:cNvCxnSpPr>
                <p:nvPr/>
              </p:nvCxnSpPr>
              <p:spPr>
                <a:xfrm flipV="1">
                  <a:off x="2826668" y="2062031"/>
                  <a:ext cx="1749313"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B993D6E-1B54-4E4C-B073-622F0421C83E}"/>
                    </a:ext>
                  </a:extLst>
                </p:cNvPr>
                <p:cNvCxnSpPr>
                  <a:cxnSpLocks/>
                  <a:stCxn id="59" idx="0"/>
                  <a:endCxn id="39" idx="4"/>
                </p:cNvCxnSpPr>
                <p:nvPr/>
              </p:nvCxnSpPr>
              <p:spPr>
                <a:xfrm flipV="1">
                  <a:off x="2826668" y="2058028"/>
                  <a:ext cx="2186068"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C274DD4-3F55-1342-B40A-CD70DAAF1943}"/>
                    </a:ext>
                  </a:extLst>
                </p:cNvPr>
                <p:cNvCxnSpPr>
                  <a:cxnSpLocks/>
                  <a:stCxn id="60" idx="0"/>
                  <a:endCxn id="28" idx="4"/>
                </p:cNvCxnSpPr>
                <p:nvPr/>
              </p:nvCxnSpPr>
              <p:spPr>
                <a:xfrm flipV="1">
                  <a:off x="3253559" y="2067115"/>
                  <a:ext cx="440682"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C0088C7-F26D-2640-AE29-DE24949DBC72}"/>
                    </a:ext>
                  </a:extLst>
                </p:cNvPr>
                <p:cNvCxnSpPr>
                  <a:cxnSpLocks/>
                  <a:stCxn id="60" idx="0"/>
                  <a:endCxn id="29" idx="4"/>
                </p:cNvCxnSpPr>
                <p:nvPr/>
              </p:nvCxnSpPr>
              <p:spPr>
                <a:xfrm flipV="1">
                  <a:off x="3253559" y="2063112"/>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7A33CBC-B083-5444-80F1-BE8E51AFC422}"/>
                    </a:ext>
                  </a:extLst>
                </p:cNvPr>
                <p:cNvCxnSpPr>
                  <a:cxnSpLocks/>
                  <a:stCxn id="60" idx="0"/>
                  <a:endCxn id="38" idx="4"/>
                </p:cNvCxnSpPr>
                <p:nvPr/>
              </p:nvCxnSpPr>
              <p:spPr>
                <a:xfrm flipV="1">
                  <a:off x="3253559" y="2062031"/>
                  <a:ext cx="1322422"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0171C35-A917-9745-B6C6-184E67E251FB}"/>
                    </a:ext>
                  </a:extLst>
                </p:cNvPr>
                <p:cNvCxnSpPr>
                  <a:cxnSpLocks/>
                  <a:stCxn id="62" idx="0"/>
                  <a:endCxn id="38" idx="4"/>
                </p:cNvCxnSpPr>
                <p:nvPr/>
              </p:nvCxnSpPr>
              <p:spPr>
                <a:xfrm flipV="1">
                  <a:off x="4131667" y="2062031"/>
                  <a:ext cx="444314"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72CCBB-5AAE-E34B-8463-0AFA13433CDA}"/>
                    </a:ext>
                  </a:extLst>
                </p:cNvPr>
                <p:cNvCxnSpPr>
                  <a:cxnSpLocks/>
                  <a:stCxn id="62" idx="0"/>
                  <a:endCxn id="39" idx="4"/>
                </p:cNvCxnSpPr>
                <p:nvPr/>
              </p:nvCxnSpPr>
              <p:spPr>
                <a:xfrm flipV="1">
                  <a:off x="4131667" y="2058028"/>
                  <a:ext cx="8810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42AA977-84B8-FA4C-9E9E-048F55932A99}"/>
                    </a:ext>
                  </a:extLst>
                </p:cNvPr>
                <p:cNvSpPr/>
                <p:nvPr/>
              </p:nvSpPr>
              <p:spPr>
                <a:xfrm>
                  <a:off x="2697331"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6C770F7-392D-424C-ADC7-E9031D72DC1A}"/>
                    </a:ext>
                  </a:extLst>
                </p:cNvPr>
                <p:cNvSpPr/>
                <p:nvPr/>
              </p:nvSpPr>
              <p:spPr>
                <a:xfrm>
                  <a:off x="3124222"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F59E2EB-521E-0F4F-9A2F-18E61DC69AC8}"/>
                    </a:ext>
                  </a:extLst>
                </p:cNvPr>
                <p:cNvSpPr/>
                <p:nvPr/>
              </p:nvSpPr>
              <p:spPr>
                <a:xfrm>
                  <a:off x="3564904" y="231427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5959465-DD4F-C940-8090-75388B677ACA}"/>
                    </a:ext>
                  </a:extLst>
                </p:cNvPr>
                <p:cNvSpPr/>
                <p:nvPr/>
              </p:nvSpPr>
              <p:spPr>
                <a:xfrm>
                  <a:off x="4002330"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197DD34-3477-274E-A63A-80FFB91766CF}"/>
                    </a:ext>
                  </a:extLst>
                </p:cNvPr>
                <p:cNvSpPr/>
                <p:nvPr/>
              </p:nvSpPr>
              <p:spPr>
                <a:xfrm>
                  <a:off x="4446644" y="2309189"/>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0F49551-49B3-CA4C-8E6A-3CD12F4AB201}"/>
                    </a:ext>
                  </a:extLst>
                </p:cNvPr>
                <p:cNvSpPr/>
                <p:nvPr/>
              </p:nvSpPr>
              <p:spPr>
                <a:xfrm>
                  <a:off x="4883399" y="230518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D0E4791-0AAD-4649-B63D-BA12041E5CD3}"/>
                  </a:ext>
                </a:extLst>
              </p:cNvPr>
              <p:cNvGrpSpPr/>
              <p:nvPr/>
            </p:nvGrpSpPr>
            <p:grpSpPr>
              <a:xfrm>
                <a:off x="2691275" y="2909797"/>
                <a:ext cx="2450797" cy="668742"/>
                <a:chOff x="2691275" y="2801263"/>
                <a:chExt cx="2450797" cy="668742"/>
              </a:xfrm>
            </p:grpSpPr>
            <p:sp>
              <p:nvSpPr>
                <p:cNvPr id="18" name="Oval 17">
                  <a:extLst>
                    <a:ext uri="{FF2B5EF4-FFF2-40B4-BE49-F238E27FC236}">
                      <a16:creationId xmlns:a16="http://schemas.microsoft.com/office/drawing/2014/main" id="{E8CE7CE1-90BE-344A-A6A1-B57F0A2E88D2}"/>
                    </a:ext>
                  </a:extLst>
                </p:cNvPr>
                <p:cNvSpPr/>
                <p:nvPr/>
              </p:nvSpPr>
              <p:spPr>
                <a:xfrm>
                  <a:off x="2697331"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A6FCAA6-C87D-B340-BF78-B5FB2514708F}"/>
                    </a:ext>
                  </a:extLst>
                </p:cNvPr>
                <p:cNvSpPr/>
                <p:nvPr/>
              </p:nvSpPr>
              <p:spPr>
                <a:xfrm>
                  <a:off x="3124222"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DB3CD4-66BB-5A44-824C-B05E33C0FB36}"/>
                    </a:ext>
                  </a:extLst>
                </p:cNvPr>
                <p:cNvSpPr/>
                <p:nvPr/>
              </p:nvSpPr>
              <p:spPr>
                <a:xfrm>
                  <a:off x="3564904" y="326830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5BA8C97-EBA3-0847-8431-50B8F6CA72AB}"/>
                    </a:ext>
                  </a:extLst>
                </p:cNvPr>
                <p:cNvSpPr/>
                <p:nvPr/>
              </p:nvSpPr>
              <p:spPr>
                <a:xfrm>
                  <a:off x="4002330"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F1EF900-0853-BE41-A32D-A73C68E323BB}"/>
                    </a:ext>
                  </a:extLst>
                </p:cNvPr>
                <p:cNvSpPr/>
                <p:nvPr/>
              </p:nvSpPr>
              <p:spPr>
                <a:xfrm>
                  <a:off x="4446644" y="326321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ACC5CF7-8ED6-DB4F-87C7-22E15D1AB844}"/>
                    </a:ext>
                  </a:extLst>
                </p:cNvPr>
                <p:cNvSpPr/>
                <p:nvPr/>
              </p:nvSpPr>
              <p:spPr>
                <a:xfrm>
                  <a:off x="4883399" y="325921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B0ED2671-6CE5-0C4D-A476-3D0CA301ABB2}"/>
                    </a:ext>
                  </a:extLst>
                </p:cNvPr>
                <p:cNvCxnSpPr>
                  <a:cxnSpLocks/>
                </p:cNvCxnSpPr>
                <p:nvPr/>
              </p:nvCxnSpPr>
              <p:spPr>
                <a:xfrm flipV="1">
                  <a:off x="2856064" y="3017139"/>
                  <a:ext cx="36611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A8541FD-0A0A-814A-83C6-81B645CA2586}"/>
                    </a:ext>
                  </a:extLst>
                </p:cNvPr>
                <p:cNvCxnSpPr>
                  <a:cxnSpLocks/>
                </p:cNvCxnSpPr>
                <p:nvPr/>
              </p:nvCxnSpPr>
              <p:spPr>
                <a:xfrm flipV="1">
                  <a:off x="2856064"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EA99A8F-5885-484A-88FE-7816CDD6CEF5}"/>
                    </a:ext>
                  </a:extLst>
                </p:cNvPr>
                <p:cNvCxnSpPr>
                  <a:cxnSpLocks/>
                </p:cNvCxnSpPr>
                <p:nvPr/>
              </p:nvCxnSpPr>
              <p:spPr>
                <a:xfrm flipV="1">
                  <a:off x="3240563"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4570A99-B273-7245-8E5F-4966016F8BED}"/>
                    </a:ext>
                  </a:extLst>
                </p:cNvPr>
                <p:cNvCxnSpPr>
                  <a:cxnSpLocks/>
                </p:cNvCxnSpPr>
                <p:nvPr/>
              </p:nvCxnSpPr>
              <p:spPr>
                <a:xfrm flipV="1">
                  <a:off x="3665498" y="3017139"/>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5C0897-40FB-D542-8D5E-3436ED96496C}"/>
                    </a:ext>
                  </a:extLst>
                </p:cNvPr>
                <p:cNvCxnSpPr>
                  <a:cxnSpLocks/>
                </p:cNvCxnSpPr>
                <p:nvPr/>
              </p:nvCxnSpPr>
              <p:spPr>
                <a:xfrm flipV="1">
                  <a:off x="4118671"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52062D6-E909-3E4B-91BB-E1047F0DAA17}"/>
                    </a:ext>
                  </a:extLst>
                </p:cNvPr>
                <p:cNvCxnSpPr>
                  <a:cxnSpLocks/>
                </p:cNvCxnSpPr>
                <p:nvPr/>
              </p:nvCxnSpPr>
              <p:spPr>
                <a:xfrm flipV="1">
                  <a:off x="3681245" y="302114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958897E-9098-6F47-BD1A-8CE3499CD0EC}"/>
                    </a:ext>
                  </a:extLst>
                </p:cNvPr>
                <p:cNvCxnSpPr>
                  <a:cxnSpLocks/>
                </p:cNvCxnSpPr>
                <p:nvPr/>
              </p:nvCxnSpPr>
              <p:spPr>
                <a:xfrm flipV="1">
                  <a:off x="4562985" y="3012055"/>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E70B69-C596-F84A-BFB5-1D5D371CEC68}"/>
                    </a:ext>
                  </a:extLst>
                </p:cNvPr>
                <p:cNvCxnSpPr>
                  <a:cxnSpLocks/>
                </p:cNvCxnSpPr>
                <p:nvPr/>
              </p:nvCxnSpPr>
              <p:spPr>
                <a:xfrm flipV="1">
                  <a:off x="4999740" y="3012055"/>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34564E1-3D56-5E4F-B00D-FF8CCEFB9FC5}"/>
                    </a:ext>
                  </a:extLst>
                </p:cNvPr>
                <p:cNvCxnSpPr>
                  <a:cxnSpLocks/>
                </p:cNvCxnSpPr>
                <p:nvPr/>
              </p:nvCxnSpPr>
              <p:spPr>
                <a:xfrm flipV="1">
                  <a:off x="4562985" y="301605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312136F-7DED-FB41-9B72-E6C0A16DA6E5}"/>
                    </a:ext>
                  </a:extLst>
                </p:cNvPr>
                <p:cNvCxnSpPr>
                  <a:cxnSpLocks/>
                </p:cNvCxnSpPr>
                <p:nvPr/>
              </p:nvCxnSpPr>
              <p:spPr>
                <a:xfrm flipV="1">
                  <a:off x="2856064" y="3021142"/>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F20AFD7-C074-684B-BE05-ABA1C2E8DB30}"/>
                    </a:ext>
                  </a:extLst>
                </p:cNvPr>
                <p:cNvCxnSpPr>
                  <a:cxnSpLocks/>
                </p:cNvCxnSpPr>
                <p:nvPr/>
              </p:nvCxnSpPr>
              <p:spPr>
                <a:xfrm flipV="1">
                  <a:off x="2856064" y="3017139"/>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5977E86-772E-714C-866A-FFF0CBA91292}"/>
                    </a:ext>
                  </a:extLst>
                </p:cNvPr>
                <p:cNvCxnSpPr>
                  <a:cxnSpLocks/>
                </p:cNvCxnSpPr>
                <p:nvPr/>
              </p:nvCxnSpPr>
              <p:spPr>
                <a:xfrm flipV="1">
                  <a:off x="2856064" y="3016058"/>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78A2A94-7578-C849-86F3-7B50AFE7BA35}"/>
                    </a:ext>
                  </a:extLst>
                </p:cNvPr>
                <p:cNvCxnSpPr>
                  <a:cxnSpLocks/>
                </p:cNvCxnSpPr>
                <p:nvPr/>
              </p:nvCxnSpPr>
              <p:spPr>
                <a:xfrm flipV="1">
                  <a:off x="2856064" y="3012055"/>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002279F-7B51-374C-BBBB-F9E8B2F8283C}"/>
                    </a:ext>
                  </a:extLst>
                </p:cNvPr>
                <p:cNvCxnSpPr>
                  <a:cxnSpLocks/>
                </p:cNvCxnSpPr>
                <p:nvPr/>
              </p:nvCxnSpPr>
              <p:spPr>
                <a:xfrm flipV="1">
                  <a:off x="3222183" y="3021142"/>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6795D9C-7BF7-8146-A970-F5A9B76A094E}"/>
                    </a:ext>
                  </a:extLst>
                </p:cNvPr>
                <p:cNvCxnSpPr>
                  <a:cxnSpLocks/>
                </p:cNvCxnSpPr>
                <p:nvPr/>
              </p:nvCxnSpPr>
              <p:spPr>
                <a:xfrm flipV="1">
                  <a:off x="3222183" y="3017139"/>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38AD109-BFE7-FF44-A187-47F326259BE4}"/>
                    </a:ext>
                  </a:extLst>
                </p:cNvPr>
                <p:cNvCxnSpPr>
                  <a:cxnSpLocks/>
                </p:cNvCxnSpPr>
                <p:nvPr/>
              </p:nvCxnSpPr>
              <p:spPr>
                <a:xfrm flipV="1">
                  <a:off x="3222183" y="3016058"/>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2D42F6E-E05F-FA41-A429-E256BC8A6804}"/>
                    </a:ext>
                  </a:extLst>
                </p:cNvPr>
                <p:cNvCxnSpPr>
                  <a:cxnSpLocks/>
                  <a:stCxn id="23" idx="0"/>
                </p:cNvCxnSpPr>
                <p:nvPr/>
              </p:nvCxnSpPr>
              <p:spPr>
                <a:xfrm flipV="1">
                  <a:off x="4131667" y="3016059"/>
                  <a:ext cx="425742" cy="248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7F7371-6FE2-C040-9732-0ED8A3CDB13E}"/>
                    </a:ext>
                  </a:extLst>
                </p:cNvPr>
                <p:cNvCxnSpPr>
                  <a:cxnSpLocks/>
                  <a:stCxn id="23" idx="0"/>
                </p:cNvCxnSpPr>
                <p:nvPr/>
              </p:nvCxnSpPr>
              <p:spPr>
                <a:xfrm flipV="1">
                  <a:off x="4131667" y="3012055"/>
                  <a:ext cx="8457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2A3C5E01-9197-E649-AEE2-1CB529A5D32B}"/>
                    </a:ext>
                  </a:extLst>
                </p:cNvPr>
                <p:cNvSpPr/>
                <p:nvPr/>
              </p:nvSpPr>
              <p:spPr>
                <a:xfrm>
                  <a:off x="2691275"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486C51E-14BA-2A45-8191-176ABD01C08E}"/>
                    </a:ext>
                  </a:extLst>
                </p:cNvPr>
                <p:cNvSpPr/>
                <p:nvPr/>
              </p:nvSpPr>
              <p:spPr>
                <a:xfrm>
                  <a:off x="3118166"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320665B1-1497-7643-84DF-B1B706C6A1E1}"/>
                    </a:ext>
                  </a:extLst>
                </p:cNvPr>
                <p:cNvSpPr/>
                <p:nvPr/>
              </p:nvSpPr>
              <p:spPr>
                <a:xfrm>
                  <a:off x="3558848" y="281035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D4EAF18-947F-0D4E-90B7-731A71425517}"/>
                    </a:ext>
                  </a:extLst>
                </p:cNvPr>
                <p:cNvSpPr/>
                <p:nvPr/>
              </p:nvSpPr>
              <p:spPr>
                <a:xfrm>
                  <a:off x="3996274"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A35ECBCE-34E5-D641-BDD5-866AC45B5D91}"/>
                    </a:ext>
                  </a:extLst>
                </p:cNvPr>
                <p:cNvSpPr/>
                <p:nvPr/>
              </p:nvSpPr>
              <p:spPr>
                <a:xfrm>
                  <a:off x="4440588" y="280526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807E8B9-0B35-904F-9267-857ACD3893F0}"/>
                    </a:ext>
                  </a:extLst>
                </p:cNvPr>
                <p:cNvSpPr/>
                <p:nvPr/>
              </p:nvSpPr>
              <p:spPr>
                <a:xfrm>
                  <a:off x="4877343" y="280126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240EFABE-BC8B-8149-B037-6215FD8E3EE3}"/>
                      </a:ext>
                    </a:extLst>
                  </p:cNvPr>
                  <p:cNvSpPr/>
                  <p:nvPr/>
                </p:nvSpPr>
                <p:spPr>
                  <a:xfrm>
                    <a:off x="2639521" y="2590137"/>
                    <a:ext cx="2559559" cy="36933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OpenAI</a:t>
                    </a:r>
                    <a:r>
                      <a:rPr lang="en-US" dirty="0">
                        <a:solidFill>
                          <a:schemeClr val="tx1"/>
                        </a:solidFill>
                      </a:rPr>
                      <a:t> GPT-2</a:t>
                    </a:r>
                  </a:p>
                </p:txBody>
              </p:sp>
            </mc:Choice>
            <mc:Fallback xmlns="">
              <p:sp>
                <p:nvSpPr>
                  <p:cNvPr id="99" name="Rectangle 98">
                    <a:extLst>
                      <a:ext uri="{FF2B5EF4-FFF2-40B4-BE49-F238E27FC236}">
                        <a16:creationId xmlns:a16="http://schemas.microsoft.com/office/drawing/2014/main" id="{240EFABE-BC8B-8149-B037-6215FD8E3EE3}"/>
                      </a:ext>
                    </a:extLst>
                  </p:cNvPr>
                  <p:cNvSpPr>
                    <a:spLocks noRot="1" noChangeAspect="1" noMove="1" noResize="1" noEditPoints="1" noAdjustHandles="1" noChangeArrowheads="1" noChangeShapeType="1" noTextEdit="1"/>
                  </p:cNvSpPr>
                  <p:nvPr/>
                </p:nvSpPr>
                <p:spPr>
                  <a:xfrm>
                    <a:off x="2639521" y="2590137"/>
                    <a:ext cx="2559559" cy="369332"/>
                  </a:xfrm>
                  <a:prstGeom prst="rect">
                    <a:avLst/>
                  </a:prstGeom>
                  <a:blipFill>
                    <a:blip r:embed="rId5"/>
                    <a:stretch>
                      <a:fillRect t="-3226" b="-25806"/>
                    </a:stretch>
                  </a:blipFill>
                  <a:ln>
                    <a:solidFill>
                      <a:schemeClr val="tx1"/>
                    </a:solidFill>
                  </a:ln>
                </p:spPr>
                <p:txBody>
                  <a:bodyPr/>
                  <a:lstStyle/>
                  <a:p>
                    <a:r>
                      <a:rPr lang="en-US">
                        <a:noFill/>
                      </a:rPr>
                      <a:t> </a:t>
                    </a:r>
                  </a:p>
                </p:txBody>
              </p:sp>
            </mc:Fallback>
          </mc:AlternateContent>
        </p:grpSp>
        <p:cxnSp>
          <p:nvCxnSpPr>
            <p:cNvPr id="110" name="Straight Arrow Connector 109">
              <a:extLst>
                <a:ext uri="{FF2B5EF4-FFF2-40B4-BE49-F238E27FC236}">
                  <a16:creationId xmlns:a16="http://schemas.microsoft.com/office/drawing/2014/main" id="{37212752-0883-6F44-8ED6-2C83F209D681}"/>
                </a:ext>
              </a:extLst>
            </p:cNvPr>
            <p:cNvCxnSpPr>
              <a:cxnSpLocks/>
              <a:stCxn id="22" idx="0"/>
              <a:endCxn id="96" idx="4"/>
            </p:cNvCxnSpPr>
            <p:nvPr/>
          </p:nvCxnSpPr>
          <p:spPr>
            <a:xfrm flipV="1">
              <a:off x="3211164" y="3667823"/>
              <a:ext cx="875684" cy="261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81F9D93-20CC-714A-B47F-23E24C33F3C8}"/>
                </a:ext>
              </a:extLst>
            </p:cNvPr>
            <p:cNvCxnSpPr>
              <a:cxnSpLocks/>
              <a:stCxn id="20" idx="0"/>
            </p:cNvCxnSpPr>
            <p:nvPr/>
          </p:nvCxnSpPr>
          <p:spPr>
            <a:xfrm flipV="1">
              <a:off x="2770482" y="3681994"/>
              <a:ext cx="172387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E763B9D-FE1A-A141-8100-372C79F7DBD2}"/>
                </a:ext>
              </a:extLst>
            </p:cNvPr>
            <p:cNvCxnSpPr>
              <a:cxnSpLocks/>
              <a:stCxn id="61" idx="0"/>
              <a:endCxn id="39" idx="4"/>
            </p:cNvCxnSpPr>
            <p:nvPr/>
          </p:nvCxnSpPr>
          <p:spPr>
            <a:xfrm flipV="1">
              <a:off x="3211164" y="2742866"/>
              <a:ext cx="1318495"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AC5A704A-C2C4-1646-9513-CD96AAED4823}"/>
                </a:ext>
              </a:extLst>
            </p:cNvPr>
            <p:cNvCxnSpPr>
              <a:cxnSpLocks/>
              <a:stCxn id="60" idx="0"/>
              <a:endCxn id="39" idx="4"/>
            </p:cNvCxnSpPr>
            <p:nvPr/>
          </p:nvCxnSpPr>
          <p:spPr>
            <a:xfrm flipV="1">
              <a:off x="2770482" y="2742866"/>
              <a:ext cx="1759177"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232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blinds(horizontal)">
                                      <p:cBhvr>
                                        <p:cTn id="12" dur="500"/>
                                        <p:tgtEl>
                                          <p:spTgt spid="1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blinds(horizontal)">
                                      <p:cBhvr>
                                        <p:cTn id="15" dur="500"/>
                                        <p:tgtEl>
                                          <p:spTgt spid="1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2"/>
                                        </p:tgtEl>
                                        <p:attrNameLst>
                                          <p:attrName>style.visibility</p:attrName>
                                        </p:attrNameLst>
                                      </p:cBhvr>
                                      <p:to>
                                        <p:strVal val="visible"/>
                                      </p:to>
                                    </p:set>
                                    <p:animEffect transition="in" filter="blinds(horizontal)">
                                      <p:cBhvr>
                                        <p:cTn id="18" dur="500"/>
                                        <p:tgtEl>
                                          <p:spTgt spid="12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blinds(horizontal)">
                                      <p:cBhvr>
                                        <p:cTn id="21" dur="500"/>
                                        <p:tgtEl>
                                          <p:spTgt spid="12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blinds(horizontal)">
                                      <p:cBhvr>
                                        <p:cTn id="24" dur="500"/>
                                        <p:tgtEl>
                                          <p:spTgt spid="12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9"/>
                                        </p:tgtEl>
                                        <p:attrNameLst>
                                          <p:attrName>style.visibility</p:attrName>
                                        </p:attrNameLst>
                                      </p:cBhvr>
                                      <p:to>
                                        <p:strVal val="visible"/>
                                      </p:to>
                                    </p:set>
                                    <p:animEffect transition="in" filter="blinds(horizontal)">
                                      <p:cBhvr>
                                        <p:cTn id="29" dur="500"/>
                                        <p:tgtEl>
                                          <p:spTgt spid="1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blinds(horizontal)">
                                      <p:cBhvr>
                                        <p:cTn id="32" dur="500"/>
                                        <p:tgtEl>
                                          <p:spTgt spid="12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blinds(horizontal)">
                                      <p:cBhvr>
                                        <p:cTn id="40" dur="500"/>
                                        <p:tgtEl>
                                          <p:spTgt spid="10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blinds(horizontal)">
                                      <p:cBhvr>
                                        <p:cTn id="43" dur="500"/>
                                        <p:tgtEl>
                                          <p:spTgt spid="104"/>
                                        </p:tgtEl>
                                      </p:cBhvr>
                                    </p:animEffect>
                                  </p:childTnLst>
                                </p:cTn>
                              </p:par>
                              <p:par>
                                <p:cTn id="44" presetID="3" presetClass="entr" presetSubtype="1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6" grpId="0" animBg="1"/>
      <p:bldP spid="104" grpId="0"/>
      <p:bldP spid="112" grpId="0" animBg="1"/>
      <p:bldP spid="113" grpId="0"/>
      <p:bldP spid="119" grpId="0" animBg="1"/>
      <p:bldP spid="121" grpId="0"/>
      <p:bldP spid="122" grpId="0"/>
      <p:bldP spid="123" grpId="0" animBg="1"/>
      <p:bldP spid="1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own Arrow 19">
            <a:extLst>
              <a:ext uri="{FF2B5EF4-FFF2-40B4-BE49-F238E27FC236}">
                <a16:creationId xmlns:a16="http://schemas.microsoft.com/office/drawing/2014/main" id="{DF1BE06F-6D80-B24D-A30F-3C7ED818C19F}"/>
              </a:ext>
            </a:extLst>
          </p:cNvPr>
          <p:cNvSpPr/>
          <p:nvPr/>
        </p:nvSpPr>
        <p:spPr>
          <a:xfrm rot="10800000">
            <a:off x="5323306" y="2490291"/>
            <a:ext cx="770348" cy="1946946"/>
          </a:xfrm>
          <a:prstGeom prst="downArrow">
            <a:avLst>
              <a:gd name="adj1" fmla="val 50000"/>
              <a:gd name="adj2" fmla="val 23794"/>
            </a:avLst>
          </a:prstGeom>
          <a:solidFill>
            <a:schemeClr val="accent6">
              <a:lumMod val="40000"/>
              <a:lumOff val="6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D50F9089-F580-0942-B250-787877658625}"/>
              </a:ext>
            </a:extLst>
          </p:cNvPr>
          <p:cNvSpPr/>
          <p:nvPr/>
        </p:nvSpPr>
        <p:spPr>
          <a:xfrm>
            <a:off x="924188" y="2496560"/>
            <a:ext cx="770348" cy="1946946"/>
          </a:xfrm>
          <a:prstGeom prst="downArrow">
            <a:avLst>
              <a:gd name="adj1" fmla="val 50000"/>
              <a:gd name="adj2" fmla="val 23794"/>
            </a:avLst>
          </a:prstGeom>
          <a:solidFill>
            <a:schemeClr val="accent1">
              <a:lumMod val="40000"/>
              <a:lumOff val="6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10AFCDB-BFA0-964E-95EF-60D435267DF1}"/>
              </a:ext>
            </a:extLst>
          </p:cNvPr>
          <p:cNvSpPr>
            <a:spLocks noGrp="1"/>
          </p:cNvSpPr>
          <p:nvPr>
            <p:ph type="sldNum" sz="quarter" idx="12"/>
          </p:nvPr>
        </p:nvSpPr>
        <p:spPr/>
        <p:txBody>
          <a:bodyPr/>
          <a:lstStyle/>
          <a:p>
            <a:fld id="{4FAB73BC-B049-4115-A692-8D63A059BFB8}" type="slidenum">
              <a:rPr lang="en-US" smtClean="0"/>
              <a:t>3</a:t>
            </a:fld>
            <a:endParaRPr lang="en-US"/>
          </a:p>
        </p:txBody>
      </p:sp>
      <p:sp>
        <p:nvSpPr>
          <p:cNvPr id="3" name="Title 2">
            <a:extLst>
              <a:ext uri="{FF2B5EF4-FFF2-40B4-BE49-F238E27FC236}">
                <a16:creationId xmlns:a16="http://schemas.microsoft.com/office/drawing/2014/main" id="{EF8288FE-4A12-4B4A-9A68-AB7CFE300057}"/>
              </a:ext>
            </a:extLst>
          </p:cNvPr>
          <p:cNvSpPr>
            <a:spLocks noGrp="1"/>
          </p:cNvSpPr>
          <p:nvPr>
            <p:ph type="title"/>
          </p:nvPr>
        </p:nvSpPr>
        <p:spPr/>
        <p:txBody>
          <a:bodyPr/>
          <a:lstStyle/>
          <a:p>
            <a:r>
              <a:rPr lang="en-US" dirty="0"/>
              <a:t>Natural Language Interface</a:t>
            </a:r>
          </a:p>
        </p:txBody>
      </p:sp>
      <p:pic>
        <p:nvPicPr>
          <p:cNvPr id="7" name="Picture 6">
            <a:extLst>
              <a:ext uri="{FF2B5EF4-FFF2-40B4-BE49-F238E27FC236}">
                <a16:creationId xmlns:a16="http://schemas.microsoft.com/office/drawing/2014/main" id="{18020728-2AF5-C14C-8971-0DDB001CA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742" y="1505907"/>
            <a:ext cx="853815" cy="853815"/>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a:extLst>
              <a:ext uri="{FF2B5EF4-FFF2-40B4-BE49-F238E27FC236}">
                <a16:creationId xmlns:a16="http://schemas.microsoft.com/office/drawing/2014/main" id="{592BA5F4-5D10-5147-93A3-8E5E655DC3FB}"/>
              </a:ext>
            </a:extLst>
          </p:cNvPr>
          <p:cNvSpPr/>
          <p:nvPr/>
        </p:nvSpPr>
        <p:spPr>
          <a:xfrm rot="5400000">
            <a:off x="2611682" y="325560"/>
            <a:ext cx="969027" cy="2536430"/>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What is the average points per game of Lebron in the last NBA season?</a:t>
            </a:r>
          </a:p>
          <a:p>
            <a:pPr algn="ctr"/>
            <a:endParaRPr lang="en-US" sz="1400" dirty="0">
              <a:solidFill>
                <a:schemeClr val="tx1"/>
              </a:solidFill>
            </a:endParaRPr>
          </a:p>
        </p:txBody>
      </p:sp>
      <p:sp>
        <p:nvSpPr>
          <p:cNvPr id="11" name="Freeform 10">
            <a:extLst>
              <a:ext uri="{FF2B5EF4-FFF2-40B4-BE49-F238E27FC236}">
                <a16:creationId xmlns:a16="http://schemas.microsoft.com/office/drawing/2014/main" id="{4CCB37DE-551D-9541-96F9-1CA72F0E06D8}"/>
              </a:ext>
            </a:extLst>
          </p:cNvPr>
          <p:cNvSpPr/>
          <p:nvPr/>
        </p:nvSpPr>
        <p:spPr>
          <a:xfrm rot="5400000">
            <a:off x="6909657" y="324593"/>
            <a:ext cx="970960" cy="2536432"/>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Lebron James obtained an average of 25.3 points in L.A. Lakers during 2019-20 season.</a:t>
            </a:r>
          </a:p>
          <a:p>
            <a:pPr algn="ctr"/>
            <a:endParaRPr lang="en-US" sz="1400" dirty="0">
              <a:solidFill>
                <a:schemeClr val="tx1"/>
              </a:solidFill>
            </a:endParaRPr>
          </a:p>
        </p:txBody>
      </p:sp>
      <p:pic>
        <p:nvPicPr>
          <p:cNvPr id="13" name="Picture 16" descr="Wikipedia Revamps Its iOS App With Offline Access, Support For Editing  While On The Go | TechCrunch">
            <a:extLst>
              <a:ext uri="{FF2B5EF4-FFF2-40B4-BE49-F238E27FC236}">
                <a16:creationId xmlns:a16="http://schemas.microsoft.com/office/drawing/2014/main" id="{4640905A-4C0D-B04B-AD6D-EDA632131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27" y="4931104"/>
            <a:ext cx="1009028" cy="10057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quora logo">
            <a:extLst>
              <a:ext uri="{FF2B5EF4-FFF2-40B4-BE49-F238E27FC236}">
                <a16:creationId xmlns:a16="http://schemas.microsoft.com/office/drawing/2014/main" id="{95D6179F-0DC9-7A48-AD27-0D91C625B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2508" y="4931104"/>
            <a:ext cx="1005768" cy="10057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Image result for politifact">
            <a:extLst>
              <a:ext uri="{FF2B5EF4-FFF2-40B4-BE49-F238E27FC236}">
                <a16:creationId xmlns:a16="http://schemas.microsoft.com/office/drawing/2014/main" id="{58BF5267-020C-5A42-A85C-78661C433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751" y="4913508"/>
            <a:ext cx="1040961" cy="10409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Logo&#10;&#10;Description automatically generated">
            <a:extLst>
              <a:ext uri="{FF2B5EF4-FFF2-40B4-BE49-F238E27FC236}">
                <a16:creationId xmlns:a16="http://schemas.microsoft.com/office/drawing/2014/main" id="{69D1B2B9-2D75-0E4A-A2A4-EC6A62DB7F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6072" y="4899834"/>
            <a:ext cx="1068308" cy="1068308"/>
          </a:xfrm>
          <a:prstGeom prst="rect">
            <a:avLst/>
          </a:prstGeom>
        </p:spPr>
      </p:pic>
      <p:sp>
        <p:nvSpPr>
          <p:cNvPr id="38" name="Rectangle 37">
            <a:extLst>
              <a:ext uri="{FF2B5EF4-FFF2-40B4-BE49-F238E27FC236}">
                <a16:creationId xmlns:a16="http://schemas.microsoft.com/office/drawing/2014/main" id="{63575944-2115-3545-8E6D-03CCA265601D}"/>
              </a:ext>
            </a:extLst>
          </p:cNvPr>
          <p:cNvSpPr/>
          <p:nvPr/>
        </p:nvSpPr>
        <p:spPr>
          <a:xfrm>
            <a:off x="386861" y="4543661"/>
            <a:ext cx="8335107" cy="1632253"/>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3B62A28-08B5-C940-9D34-4BBC194BB0BE}"/>
              </a:ext>
            </a:extLst>
          </p:cNvPr>
          <p:cNvSpPr/>
          <p:nvPr/>
        </p:nvSpPr>
        <p:spPr>
          <a:xfrm>
            <a:off x="396947" y="4543661"/>
            <a:ext cx="3770584" cy="369332"/>
          </a:xfrm>
          <a:prstGeom prst="rect">
            <a:avLst/>
          </a:prstGeom>
        </p:spPr>
        <p:txBody>
          <a:bodyPr wrap="none">
            <a:spAutoFit/>
          </a:bodyPr>
          <a:lstStyle/>
          <a:p>
            <a:r>
              <a:rPr lang="en-US" dirty="0"/>
              <a:t>Diverse &amp; Massive Web Knowledge</a:t>
            </a:r>
          </a:p>
        </p:txBody>
      </p:sp>
      <p:pic>
        <p:nvPicPr>
          <p:cNvPr id="37" name="Picture 36" descr="Logo, icon&#10;&#10;Description automatically generated">
            <a:extLst>
              <a:ext uri="{FF2B5EF4-FFF2-40B4-BE49-F238E27FC236}">
                <a16:creationId xmlns:a16="http://schemas.microsoft.com/office/drawing/2014/main" id="{FA3A9459-E5F8-8B44-BE23-6C67B35619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2176" y="4931832"/>
            <a:ext cx="1005768" cy="1004313"/>
          </a:xfrm>
          <a:prstGeom prst="rect">
            <a:avLst/>
          </a:prstGeom>
        </p:spPr>
      </p:pic>
      <p:pic>
        <p:nvPicPr>
          <p:cNvPr id="4108" name="Picture 12" descr="flickr-logo-png-2 - APG News">
            <a:extLst>
              <a:ext uri="{FF2B5EF4-FFF2-40B4-BE49-F238E27FC236}">
                <a16:creationId xmlns:a16="http://schemas.microsoft.com/office/drawing/2014/main" id="{E60BEC00-F282-AA41-8BC6-2793F19B798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287" t="15955" r="20879" b="9758"/>
          <a:stretch/>
        </p:blipFill>
        <p:spPr bwMode="auto">
          <a:xfrm>
            <a:off x="7325741" y="4919401"/>
            <a:ext cx="1068308" cy="1029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droid, mobile, phone, smartphone Free Icon of Colored Hand Phone Icons">
            <a:extLst>
              <a:ext uri="{FF2B5EF4-FFF2-40B4-BE49-F238E27FC236}">
                <a16:creationId xmlns:a16="http://schemas.microsoft.com/office/drawing/2014/main" id="{5B295FB2-1723-AE4E-8042-50DB4CF06E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5029" y="1597574"/>
            <a:ext cx="762148" cy="76214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B76EA026-F888-7942-8840-7F1D9D60CC74}"/>
              </a:ext>
            </a:extLst>
          </p:cNvPr>
          <p:cNvGrpSpPr/>
          <p:nvPr/>
        </p:nvGrpSpPr>
        <p:grpSpPr>
          <a:xfrm>
            <a:off x="883135" y="2823775"/>
            <a:ext cx="5129042" cy="1275183"/>
            <a:chOff x="883135" y="2823775"/>
            <a:chExt cx="5129042" cy="1275183"/>
          </a:xfrm>
        </p:grpSpPr>
        <p:grpSp>
          <p:nvGrpSpPr>
            <p:cNvPr id="4" name="Group 3">
              <a:extLst>
                <a:ext uri="{FF2B5EF4-FFF2-40B4-BE49-F238E27FC236}">
                  <a16:creationId xmlns:a16="http://schemas.microsoft.com/office/drawing/2014/main" id="{0BF3FF67-D7BC-7A40-AC2B-CD7D355E4B2C}"/>
                </a:ext>
              </a:extLst>
            </p:cNvPr>
            <p:cNvGrpSpPr/>
            <p:nvPr/>
          </p:nvGrpSpPr>
          <p:grpSpPr>
            <a:xfrm>
              <a:off x="883135" y="2823775"/>
              <a:ext cx="5129042" cy="1275183"/>
              <a:chOff x="883135" y="2859400"/>
              <a:chExt cx="5129042" cy="1275183"/>
            </a:xfrm>
          </p:grpSpPr>
          <p:sp>
            <p:nvSpPr>
              <p:cNvPr id="33" name="Rectangle 32">
                <a:extLst>
                  <a:ext uri="{FF2B5EF4-FFF2-40B4-BE49-F238E27FC236}">
                    <a16:creationId xmlns:a16="http://schemas.microsoft.com/office/drawing/2014/main" id="{BC9988DB-653A-E749-8504-CDE42EF97A2A}"/>
                  </a:ext>
                </a:extLst>
              </p:cNvPr>
              <p:cNvSpPr/>
              <p:nvPr/>
            </p:nvSpPr>
            <p:spPr>
              <a:xfrm>
                <a:off x="883135" y="2859400"/>
                <a:ext cx="5129042" cy="1275183"/>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E85655C-3A35-B048-A1B9-BC30303499F0}"/>
                  </a:ext>
                </a:extLst>
              </p:cNvPr>
              <p:cNvSpPr/>
              <p:nvPr/>
            </p:nvSpPr>
            <p:spPr>
              <a:xfrm>
                <a:off x="1991642" y="2863521"/>
                <a:ext cx="2991525" cy="369332"/>
              </a:xfrm>
              <a:prstGeom prst="rect">
                <a:avLst/>
              </a:prstGeom>
            </p:spPr>
            <p:txBody>
              <a:bodyPr wrap="none">
                <a:spAutoFit/>
              </a:bodyPr>
              <a:lstStyle/>
              <a:p>
                <a:r>
                  <a:rPr lang="en-US" dirty="0"/>
                  <a:t>Natural Language Interface</a:t>
                </a:r>
              </a:p>
            </p:txBody>
          </p:sp>
        </p:grpSp>
        <p:pic>
          <p:nvPicPr>
            <p:cNvPr id="5132" name="Picture 12" descr="I2DL">
              <a:extLst>
                <a:ext uri="{FF2B5EF4-FFF2-40B4-BE49-F238E27FC236}">
                  <a16:creationId xmlns:a16="http://schemas.microsoft.com/office/drawing/2014/main" id="{1633AB23-D5B1-C14E-8C25-430F9F5452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V="1">
              <a:off x="2419174" y="3176339"/>
              <a:ext cx="1806667" cy="8782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663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blinds(horizontal)">
                                      <p:cBhvr>
                                        <p:cTn id="26" dur="500"/>
                                        <p:tgtEl>
                                          <p:spTgt spid="102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5"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9A84-7DE3-0A4E-81DF-C3B41A17EAB6}"/>
              </a:ext>
            </a:extLst>
          </p:cNvPr>
          <p:cNvSpPr>
            <a:spLocks noGrp="1"/>
          </p:cNvSpPr>
          <p:nvPr>
            <p:ph type="title"/>
          </p:nvPr>
        </p:nvSpPr>
        <p:spPr/>
        <p:txBody>
          <a:bodyPr/>
          <a:lstStyle/>
          <a:p>
            <a:r>
              <a:rPr lang="en-US" dirty="0"/>
              <a:t>Promise and Perils of GPT-2</a:t>
            </a:r>
          </a:p>
        </p:txBody>
      </p:sp>
      <p:sp>
        <p:nvSpPr>
          <p:cNvPr id="5" name="Slide Number Placeholder 4">
            <a:extLst>
              <a:ext uri="{FF2B5EF4-FFF2-40B4-BE49-F238E27FC236}">
                <a16:creationId xmlns:a16="http://schemas.microsoft.com/office/drawing/2014/main" id="{7EF82A6D-E96E-A148-B38A-EC23841C589A}"/>
              </a:ext>
            </a:extLst>
          </p:cNvPr>
          <p:cNvSpPr>
            <a:spLocks noGrp="1"/>
          </p:cNvSpPr>
          <p:nvPr>
            <p:ph type="sldNum" sz="quarter" idx="12"/>
          </p:nvPr>
        </p:nvSpPr>
        <p:spPr/>
        <p:txBody>
          <a:bodyPr/>
          <a:lstStyle/>
          <a:p>
            <a:fld id="{4FAB73BC-B049-4115-A692-8D63A059BFB8}" type="slidenum">
              <a:rPr lang="en-US" smtClean="0"/>
              <a:t>39</a:t>
            </a:fld>
            <a:endParaRPr lang="en-US"/>
          </a:p>
        </p:txBody>
      </p:sp>
      <p:sp>
        <p:nvSpPr>
          <p:cNvPr id="6" name="TextBox 5">
            <a:extLst>
              <a:ext uri="{FF2B5EF4-FFF2-40B4-BE49-F238E27FC236}">
                <a16:creationId xmlns:a16="http://schemas.microsoft.com/office/drawing/2014/main" id="{F9BF9688-0161-3248-A082-028371CEE83C}"/>
              </a:ext>
            </a:extLst>
          </p:cNvPr>
          <p:cNvSpPr txBox="1"/>
          <p:nvPr/>
        </p:nvSpPr>
        <p:spPr>
          <a:xfrm>
            <a:off x="628650" y="1205520"/>
            <a:ext cx="2747868" cy="369332"/>
          </a:xfrm>
          <a:prstGeom prst="rect">
            <a:avLst/>
          </a:prstGeom>
          <a:noFill/>
          <a:ln>
            <a:noFill/>
          </a:ln>
        </p:spPr>
        <p:txBody>
          <a:bodyPr wrap="none" rtlCol="0">
            <a:spAutoFit/>
          </a:bodyPr>
          <a:lstStyle/>
          <a:p>
            <a:r>
              <a:rPr lang="en-US" dirty="0"/>
              <a:t>Human-Written Prompt:</a:t>
            </a:r>
          </a:p>
        </p:txBody>
      </p:sp>
      <p:sp>
        <p:nvSpPr>
          <p:cNvPr id="7" name="TextBox 6">
            <a:extLst>
              <a:ext uri="{FF2B5EF4-FFF2-40B4-BE49-F238E27FC236}">
                <a16:creationId xmlns:a16="http://schemas.microsoft.com/office/drawing/2014/main" id="{A99EAAB6-37A0-7642-A69F-AA7D0E8C6BAD}"/>
              </a:ext>
            </a:extLst>
          </p:cNvPr>
          <p:cNvSpPr txBox="1"/>
          <p:nvPr/>
        </p:nvSpPr>
        <p:spPr>
          <a:xfrm>
            <a:off x="1238983" y="1656524"/>
            <a:ext cx="6748963" cy="646331"/>
          </a:xfrm>
          <a:prstGeom prst="rect">
            <a:avLst/>
          </a:prstGeom>
          <a:solidFill>
            <a:schemeClr val="accent3">
              <a:lumMod val="20000"/>
              <a:lumOff val="80000"/>
            </a:schemeClr>
          </a:solidFill>
        </p:spPr>
        <p:txBody>
          <a:bodyPr wrap="square" rtlCol="0">
            <a:spAutoFit/>
          </a:bodyPr>
          <a:lstStyle/>
          <a:p>
            <a:r>
              <a:rPr lang="en-US" dirty="0"/>
              <a:t>A train carriage containing controlled nuclear materials</a:t>
            </a:r>
          </a:p>
          <a:p>
            <a:r>
              <a:rPr lang="en-US" dirty="0"/>
              <a:t>was stolen in Cincinnati today. Its whereabouts are unknown.</a:t>
            </a:r>
          </a:p>
        </p:txBody>
      </p:sp>
      <p:sp>
        <p:nvSpPr>
          <p:cNvPr id="9" name="TextBox 8">
            <a:extLst>
              <a:ext uri="{FF2B5EF4-FFF2-40B4-BE49-F238E27FC236}">
                <a16:creationId xmlns:a16="http://schemas.microsoft.com/office/drawing/2014/main" id="{984A7E6D-69D7-884A-9116-F46217C84E51}"/>
              </a:ext>
            </a:extLst>
          </p:cNvPr>
          <p:cNvSpPr txBox="1"/>
          <p:nvPr/>
        </p:nvSpPr>
        <p:spPr>
          <a:xfrm>
            <a:off x="628651" y="3623172"/>
            <a:ext cx="2246128" cy="369332"/>
          </a:xfrm>
          <a:prstGeom prst="rect">
            <a:avLst/>
          </a:prstGeom>
          <a:noFill/>
          <a:ln>
            <a:noFill/>
          </a:ln>
        </p:spPr>
        <p:txBody>
          <a:bodyPr wrap="none" rtlCol="0">
            <a:spAutoFit/>
          </a:bodyPr>
          <a:lstStyle/>
          <a:p>
            <a:r>
              <a:rPr lang="en-US" dirty="0"/>
              <a:t>System Completion:</a:t>
            </a:r>
          </a:p>
        </p:txBody>
      </p:sp>
      <p:sp>
        <p:nvSpPr>
          <p:cNvPr id="10" name="TextBox 9">
            <a:extLst>
              <a:ext uri="{FF2B5EF4-FFF2-40B4-BE49-F238E27FC236}">
                <a16:creationId xmlns:a16="http://schemas.microsoft.com/office/drawing/2014/main" id="{062B0099-6C74-CE46-9FC1-76A0D417229F}"/>
              </a:ext>
            </a:extLst>
          </p:cNvPr>
          <p:cNvSpPr txBox="1"/>
          <p:nvPr/>
        </p:nvSpPr>
        <p:spPr>
          <a:xfrm>
            <a:off x="1238983" y="4075021"/>
            <a:ext cx="6748963" cy="1754326"/>
          </a:xfrm>
          <a:prstGeom prst="rect">
            <a:avLst/>
          </a:prstGeom>
          <a:solidFill>
            <a:schemeClr val="accent3">
              <a:lumMod val="20000"/>
              <a:lumOff val="80000"/>
            </a:schemeClr>
          </a:solidFill>
        </p:spPr>
        <p:txBody>
          <a:bodyPr wrap="square" rtlCol="0">
            <a:spAutoFit/>
          </a:bodyPr>
          <a:lstStyle/>
          <a:p>
            <a:r>
              <a:rPr lang="en-US" dirty="0"/>
              <a:t>The incident occurred on the downtown train line, which runs from Covington and Ashland stations.</a:t>
            </a:r>
          </a:p>
          <a:p>
            <a:endParaRPr lang="en-US" dirty="0"/>
          </a:p>
          <a:p>
            <a:r>
              <a:rPr lang="en-US" dirty="0"/>
              <a:t>In an email to Ohio news outlets, the U.S. Department of Energy</a:t>
            </a:r>
          </a:p>
          <a:p>
            <a:r>
              <a:rPr lang="en-US" dirty="0"/>
              <a:t>said it is working with Federal Railroad Administration to find </a:t>
            </a:r>
          </a:p>
          <a:p>
            <a:r>
              <a:rPr lang="en-US" dirty="0"/>
              <a:t>the thief.</a:t>
            </a:r>
          </a:p>
        </p:txBody>
      </p:sp>
      <p:pic>
        <p:nvPicPr>
          <p:cNvPr id="16" name="Picture 15" descr="Icon&#10;&#10;Description automatically generated">
            <a:extLst>
              <a:ext uri="{FF2B5EF4-FFF2-40B4-BE49-F238E27FC236}">
                <a16:creationId xmlns:a16="http://schemas.microsoft.com/office/drawing/2014/main" id="{A3377816-9492-8F42-9DB3-7C0D8B148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772" y="2464901"/>
            <a:ext cx="785638" cy="1082342"/>
          </a:xfrm>
          <a:prstGeom prst="rect">
            <a:avLst/>
          </a:prstGeom>
        </p:spPr>
      </p:pic>
      <p:sp>
        <p:nvSpPr>
          <p:cNvPr id="12" name="TextBox 11">
            <a:extLst>
              <a:ext uri="{FF2B5EF4-FFF2-40B4-BE49-F238E27FC236}">
                <a16:creationId xmlns:a16="http://schemas.microsoft.com/office/drawing/2014/main" id="{97264E74-19FB-2F48-A8C5-10E9258BA1B9}"/>
              </a:ext>
            </a:extLst>
          </p:cNvPr>
          <p:cNvSpPr txBox="1"/>
          <p:nvPr/>
        </p:nvSpPr>
        <p:spPr>
          <a:xfrm>
            <a:off x="1238983" y="4074247"/>
            <a:ext cx="6748963" cy="1754326"/>
          </a:xfrm>
          <a:prstGeom prst="rect">
            <a:avLst/>
          </a:prstGeom>
          <a:solidFill>
            <a:schemeClr val="accent3">
              <a:lumMod val="20000"/>
              <a:lumOff val="80000"/>
            </a:schemeClr>
          </a:solidFill>
        </p:spPr>
        <p:txBody>
          <a:bodyPr wrap="square" rtlCol="0">
            <a:spAutoFit/>
          </a:bodyPr>
          <a:lstStyle/>
          <a:p>
            <a:r>
              <a:rPr lang="en-US" dirty="0"/>
              <a:t>The incident occurred on the downtown train line, which runs from </a:t>
            </a:r>
            <a:r>
              <a:rPr lang="en-US" dirty="0">
                <a:solidFill>
                  <a:schemeClr val="accent2"/>
                </a:solidFill>
              </a:rPr>
              <a:t>Covington and Ashland stations</a:t>
            </a:r>
            <a:r>
              <a:rPr lang="en-US" dirty="0"/>
              <a:t>.</a:t>
            </a:r>
          </a:p>
          <a:p>
            <a:endParaRPr lang="en-US" dirty="0"/>
          </a:p>
          <a:p>
            <a:r>
              <a:rPr lang="en-US" dirty="0"/>
              <a:t>In an email to Ohio news outlets, the U.S. Department of Energy</a:t>
            </a:r>
          </a:p>
          <a:p>
            <a:r>
              <a:rPr lang="en-US" dirty="0"/>
              <a:t>said it is working with Federal Railroad Administration to find </a:t>
            </a:r>
          </a:p>
          <a:p>
            <a:r>
              <a:rPr lang="en-US" dirty="0"/>
              <a:t>the thief.</a:t>
            </a:r>
          </a:p>
        </p:txBody>
      </p:sp>
      <p:sp>
        <p:nvSpPr>
          <p:cNvPr id="3" name="TextBox 2">
            <a:extLst>
              <a:ext uri="{FF2B5EF4-FFF2-40B4-BE49-F238E27FC236}">
                <a16:creationId xmlns:a16="http://schemas.microsoft.com/office/drawing/2014/main" id="{16270351-547D-B843-B23A-CF3776A4B5D9}"/>
              </a:ext>
            </a:extLst>
          </p:cNvPr>
          <p:cNvSpPr txBox="1"/>
          <p:nvPr/>
        </p:nvSpPr>
        <p:spPr>
          <a:xfrm>
            <a:off x="3673944" y="5828573"/>
            <a:ext cx="1587294" cy="369332"/>
          </a:xfrm>
          <a:prstGeom prst="rect">
            <a:avLst/>
          </a:prstGeom>
          <a:noFill/>
        </p:spPr>
        <p:txBody>
          <a:bodyPr wrap="none" rtlCol="0">
            <a:spAutoFit/>
          </a:bodyPr>
          <a:lstStyle/>
          <a:p>
            <a:r>
              <a:rPr lang="en-US" dirty="0"/>
              <a:t>Hallucination</a:t>
            </a:r>
          </a:p>
        </p:txBody>
      </p:sp>
      <p:sp>
        <p:nvSpPr>
          <p:cNvPr id="13" name="Footer Placeholder 7">
            <a:extLst>
              <a:ext uri="{FF2B5EF4-FFF2-40B4-BE49-F238E27FC236}">
                <a16:creationId xmlns:a16="http://schemas.microsoft.com/office/drawing/2014/main" id="{106E1C37-25AD-A64E-AF89-2D98C2AD719D}"/>
              </a:ext>
            </a:extLst>
          </p:cNvPr>
          <p:cNvSpPr>
            <a:spLocks noGrp="1"/>
          </p:cNvSpPr>
          <p:nvPr>
            <p:ph type="ftr" sz="quarter" idx="11"/>
          </p:nvPr>
        </p:nvSpPr>
        <p:spPr>
          <a:xfrm>
            <a:off x="628650" y="6356351"/>
            <a:ext cx="7067550" cy="365125"/>
          </a:xfrm>
        </p:spPr>
        <p:txBody>
          <a:bodyPr/>
          <a:lstStyle/>
          <a:p>
            <a:r>
              <a:rPr lang="en-US"/>
              <a:t>Radford et al. 2018, Radford et al. 2019, Brown et al. 2020</a:t>
            </a:r>
            <a:endParaRPr lang="en-US" dirty="0"/>
          </a:p>
        </p:txBody>
      </p:sp>
    </p:spTree>
    <p:extLst>
      <p:ext uri="{BB962C8B-B14F-4D97-AF65-F5344CB8AC3E}">
        <p14:creationId xmlns:p14="http://schemas.microsoft.com/office/powerpoint/2010/main" val="211492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2" grpId="0" animBg="1"/>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4A31-6979-3246-9575-21D079017644}"/>
              </a:ext>
            </a:extLst>
          </p:cNvPr>
          <p:cNvSpPr>
            <a:spLocks noGrp="1"/>
          </p:cNvSpPr>
          <p:nvPr>
            <p:ph type="title"/>
          </p:nvPr>
        </p:nvSpPr>
        <p:spPr/>
        <p:txBody>
          <a:bodyPr/>
          <a:lstStyle/>
          <a:p>
            <a:r>
              <a:rPr lang="en-US" dirty="0"/>
              <a:t>Hallucination[1]: Mis-Memorization</a:t>
            </a:r>
          </a:p>
        </p:txBody>
      </p:sp>
      <p:sp>
        <p:nvSpPr>
          <p:cNvPr id="5" name="Slide Number Placeholder 4">
            <a:extLst>
              <a:ext uri="{FF2B5EF4-FFF2-40B4-BE49-F238E27FC236}">
                <a16:creationId xmlns:a16="http://schemas.microsoft.com/office/drawing/2014/main" id="{3C85E851-E5C8-AF49-BD53-90D7AEFBAD2E}"/>
              </a:ext>
            </a:extLst>
          </p:cNvPr>
          <p:cNvSpPr>
            <a:spLocks noGrp="1"/>
          </p:cNvSpPr>
          <p:nvPr>
            <p:ph type="sldNum" sz="quarter" idx="12"/>
          </p:nvPr>
        </p:nvSpPr>
        <p:spPr/>
        <p:txBody>
          <a:bodyPr/>
          <a:lstStyle/>
          <a:p>
            <a:fld id="{4FAB73BC-B049-4115-A692-8D63A059BFB8}" type="slidenum">
              <a:rPr lang="en-US" smtClean="0"/>
              <a:t>40</a:t>
            </a:fld>
            <a:endParaRPr lang="en-US"/>
          </a:p>
        </p:txBody>
      </p:sp>
      <p:graphicFrame>
        <p:nvGraphicFramePr>
          <p:cNvPr id="24" name="Chart 23">
            <a:extLst>
              <a:ext uri="{FF2B5EF4-FFF2-40B4-BE49-F238E27FC236}">
                <a16:creationId xmlns:a16="http://schemas.microsoft.com/office/drawing/2014/main" id="{F9F23011-7B34-2141-8FA0-32BEBF5C9C0F}"/>
              </a:ext>
            </a:extLst>
          </p:cNvPr>
          <p:cNvGraphicFramePr/>
          <p:nvPr>
            <p:extLst>
              <p:ext uri="{D42A27DB-BD31-4B8C-83A1-F6EECF244321}">
                <p14:modId xmlns:p14="http://schemas.microsoft.com/office/powerpoint/2010/main" val="3015078089"/>
              </p:ext>
            </p:extLst>
          </p:nvPr>
        </p:nvGraphicFramePr>
        <p:xfrm>
          <a:off x="3780431" y="3550510"/>
          <a:ext cx="4872250" cy="2942363"/>
        </p:xfrm>
        <a:graphic>
          <a:graphicData uri="http://schemas.openxmlformats.org/drawingml/2006/chart">
            <c:chart xmlns:c="http://schemas.openxmlformats.org/drawingml/2006/chart" xmlns:r="http://schemas.openxmlformats.org/officeDocument/2006/relationships" r:id="rId3"/>
          </a:graphicData>
        </a:graphic>
      </p:graphicFrame>
      <p:sp>
        <p:nvSpPr>
          <p:cNvPr id="28" name="Rectangle 27">
            <a:extLst>
              <a:ext uri="{FF2B5EF4-FFF2-40B4-BE49-F238E27FC236}">
                <a16:creationId xmlns:a16="http://schemas.microsoft.com/office/drawing/2014/main" id="{467811AE-965F-1046-A1A8-DBB55D09E035}"/>
              </a:ext>
            </a:extLst>
          </p:cNvPr>
          <p:cNvSpPr/>
          <p:nvPr/>
        </p:nvSpPr>
        <p:spPr>
          <a:xfrm>
            <a:off x="628650" y="2892939"/>
            <a:ext cx="5486400" cy="369332"/>
          </a:xfrm>
          <a:prstGeom prst="rect">
            <a:avLst/>
          </a:prstGeom>
        </p:spPr>
        <p:txBody>
          <a:bodyPr wrap="square">
            <a:spAutoFit/>
          </a:bodyPr>
          <a:lstStyle/>
          <a:p>
            <a:endParaRPr lang="en-US" dirty="0"/>
          </a:p>
        </p:txBody>
      </p:sp>
      <p:graphicFrame>
        <p:nvGraphicFramePr>
          <p:cNvPr id="4" name="Table 5">
            <a:extLst>
              <a:ext uri="{FF2B5EF4-FFF2-40B4-BE49-F238E27FC236}">
                <a16:creationId xmlns:a16="http://schemas.microsoft.com/office/drawing/2014/main" id="{79FC5E8B-228A-4D4E-9AB9-D08D87472A73}"/>
              </a:ext>
            </a:extLst>
          </p:cNvPr>
          <p:cNvGraphicFramePr>
            <a:graphicFrameLocks noGrp="1"/>
          </p:cNvGraphicFramePr>
          <p:nvPr>
            <p:extLst>
              <p:ext uri="{D42A27DB-BD31-4B8C-83A1-F6EECF244321}">
                <p14:modId xmlns:p14="http://schemas.microsoft.com/office/powerpoint/2010/main" val="2707197940"/>
              </p:ext>
            </p:extLst>
          </p:nvPr>
        </p:nvGraphicFramePr>
        <p:xfrm>
          <a:off x="935298" y="990190"/>
          <a:ext cx="7321598" cy="2194560"/>
        </p:xfrm>
        <a:graphic>
          <a:graphicData uri="http://schemas.openxmlformats.org/drawingml/2006/table">
            <a:tbl>
              <a:tblPr firstRow="1" bandRow="1">
                <a:tableStyleId>{2D5ABB26-0587-4C30-8999-92F81FD0307C}</a:tableStyleId>
              </a:tblPr>
              <a:tblGrid>
                <a:gridCol w="5431344">
                  <a:extLst>
                    <a:ext uri="{9D8B030D-6E8A-4147-A177-3AD203B41FA5}">
                      <a16:colId xmlns:a16="http://schemas.microsoft.com/office/drawing/2014/main" val="3087683331"/>
                    </a:ext>
                  </a:extLst>
                </a:gridCol>
                <a:gridCol w="1890254">
                  <a:extLst>
                    <a:ext uri="{9D8B030D-6E8A-4147-A177-3AD203B41FA5}">
                      <a16:colId xmlns:a16="http://schemas.microsoft.com/office/drawing/2014/main" val="3439537800"/>
                    </a:ext>
                  </a:extLst>
                </a:gridCol>
              </a:tblGrid>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Prefix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Completion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28295453"/>
                  </a:ext>
                </a:extLst>
              </a:tr>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Taylor Swift was born in the year of</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1859</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52889"/>
                  </a:ext>
                </a:extLst>
              </a:tr>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Microsoft was founded by</a:t>
                      </a:r>
                      <a:endParaRPr lang="en-US" b="0" dirty="0"/>
                    </a:p>
                  </a:txBody>
                  <a:tcPr>
                    <a:lnT w="12700"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0000"/>
                          </a:solidFill>
                        </a:rPr>
                        <a:t>John McAfee</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865689604"/>
                  </a:ext>
                </a:extLst>
              </a:tr>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Christmas is in the month 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October</a:t>
                      </a:r>
                    </a:p>
                  </a:txBody>
                  <a:tcPr/>
                </a:tc>
                <a:extLst>
                  <a:ext uri="{0D108BD9-81ED-4DB2-BD59-A6C34878D82A}">
                    <a16:rowId xmlns:a16="http://schemas.microsoft.com/office/drawing/2014/main" val="94129921"/>
                  </a:ext>
                </a:extLst>
              </a:tr>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California is located in the country 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India</a:t>
                      </a:r>
                    </a:p>
                  </a:txBody>
                  <a:tcPr/>
                </a:tc>
                <a:extLst>
                  <a:ext uri="{0D108BD9-81ED-4DB2-BD59-A6C34878D82A}">
                    <a16:rowId xmlns:a16="http://schemas.microsoft.com/office/drawing/2014/main" val="3207156427"/>
                  </a:ext>
                </a:extLst>
              </a:tr>
              <a:tr h="325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Tea was invented in</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Russia</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5273627"/>
                  </a:ext>
                </a:extLst>
              </a:tr>
            </a:tbl>
          </a:graphicData>
        </a:graphic>
      </p:graphicFrame>
      <p:grpSp>
        <p:nvGrpSpPr>
          <p:cNvPr id="14" name="Group 13">
            <a:extLst>
              <a:ext uri="{FF2B5EF4-FFF2-40B4-BE49-F238E27FC236}">
                <a16:creationId xmlns:a16="http://schemas.microsoft.com/office/drawing/2014/main" id="{1D767EC3-1712-9641-AA00-2560FAACA093}"/>
              </a:ext>
            </a:extLst>
          </p:cNvPr>
          <p:cNvGrpSpPr/>
          <p:nvPr/>
        </p:nvGrpSpPr>
        <p:grpSpPr>
          <a:xfrm>
            <a:off x="935298" y="3777709"/>
            <a:ext cx="3395481" cy="2336008"/>
            <a:chOff x="935298" y="3777709"/>
            <a:chExt cx="3395481" cy="2336008"/>
          </a:xfrm>
        </p:grpSpPr>
        <p:sp>
          <p:nvSpPr>
            <p:cNvPr id="6" name="TextBox 5">
              <a:extLst>
                <a:ext uri="{FF2B5EF4-FFF2-40B4-BE49-F238E27FC236}">
                  <a16:creationId xmlns:a16="http://schemas.microsoft.com/office/drawing/2014/main" id="{2BC943FB-AD3C-DD44-A4D4-4E48DA776225}"/>
                </a:ext>
              </a:extLst>
            </p:cNvPr>
            <p:cNvSpPr txBox="1"/>
            <p:nvPr/>
          </p:nvSpPr>
          <p:spPr>
            <a:xfrm>
              <a:off x="935298" y="3777709"/>
              <a:ext cx="3395481" cy="369332"/>
            </a:xfrm>
            <a:prstGeom prst="rect">
              <a:avLst/>
            </a:prstGeom>
            <a:noFill/>
          </p:spPr>
          <p:txBody>
            <a:bodyPr wrap="none" rtlCol="0">
              <a:spAutoFit/>
            </a:bodyPr>
            <a:lstStyle/>
            <a:p>
              <a:r>
                <a:rPr lang="en-US" dirty="0"/>
                <a:t>100 frequent factual knowledge</a:t>
              </a:r>
            </a:p>
          </p:txBody>
        </p:sp>
        <p:sp>
          <p:nvSpPr>
            <p:cNvPr id="32" name="Right Arrow 31">
              <a:extLst>
                <a:ext uri="{FF2B5EF4-FFF2-40B4-BE49-F238E27FC236}">
                  <a16:creationId xmlns:a16="http://schemas.microsoft.com/office/drawing/2014/main" id="{5D6078F8-3E91-F449-B002-1A982647E41C}"/>
                </a:ext>
              </a:extLst>
            </p:cNvPr>
            <p:cNvSpPr/>
            <p:nvPr/>
          </p:nvSpPr>
          <p:spPr>
            <a:xfrm rot="5400000">
              <a:off x="2469991" y="4460215"/>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con&#10;&#10;Description automatically generated">
              <a:extLst>
                <a:ext uri="{FF2B5EF4-FFF2-40B4-BE49-F238E27FC236}">
                  <a16:creationId xmlns:a16="http://schemas.microsoft.com/office/drawing/2014/main" id="{0B0B0D6E-4F8B-F74A-8B2E-04D766969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217" y="5031375"/>
              <a:ext cx="785638" cy="1082342"/>
            </a:xfrm>
            <a:prstGeom prst="rect">
              <a:avLst/>
            </a:prstGeom>
          </p:spPr>
        </p:pic>
        <p:sp>
          <p:nvSpPr>
            <p:cNvPr id="7" name="TextBox 6">
              <a:extLst>
                <a:ext uri="{FF2B5EF4-FFF2-40B4-BE49-F238E27FC236}">
                  <a16:creationId xmlns:a16="http://schemas.microsoft.com/office/drawing/2014/main" id="{5C07F02B-42A6-C046-A4A3-7BB12F801B09}"/>
                </a:ext>
              </a:extLst>
            </p:cNvPr>
            <p:cNvSpPr txBox="1"/>
            <p:nvPr/>
          </p:nvSpPr>
          <p:spPr>
            <a:xfrm>
              <a:off x="1569061" y="4434509"/>
              <a:ext cx="777777" cy="369332"/>
            </a:xfrm>
            <a:prstGeom prst="rect">
              <a:avLst/>
            </a:prstGeom>
            <a:noFill/>
          </p:spPr>
          <p:txBody>
            <a:bodyPr wrap="none" rtlCol="0">
              <a:spAutoFit/>
            </a:bodyPr>
            <a:lstStyle/>
            <a:p>
              <a:r>
                <a:rPr lang="en-US" dirty="0"/>
                <a:t>probe</a:t>
              </a:r>
            </a:p>
          </p:txBody>
        </p:sp>
      </p:grpSp>
    </p:spTree>
    <p:extLst>
      <p:ext uri="{BB962C8B-B14F-4D97-AF65-F5344CB8AC3E}">
        <p14:creationId xmlns:p14="http://schemas.microsoft.com/office/powerpoint/2010/main" val="103752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9DB3-6CA5-8447-A754-631776EF9CE1}"/>
              </a:ext>
            </a:extLst>
          </p:cNvPr>
          <p:cNvSpPr>
            <a:spLocks noGrp="1"/>
          </p:cNvSpPr>
          <p:nvPr>
            <p:ph type="title"/>
          </p:nvPr>
        </p:nvSpPr>
        <p:spPr/>
        <p:txBody>
          <a:bodyPr/>
          <a:lstStyle/>
          <a:p>
            <a:r>
              <a:rPr lang="en-US" dirty="0"/>
              <a:t>Hallucination[2]: Stale-Memorization</a:t>
            </a:r>
          </a:p>
        </p:txBody>
      </p:sp>
      <p:sp>
        <p:nvSpPr>
          <p:cNvPr id="4" name="Slide Number Placeholder 3">
            <a:extLst>
              <a:ext uri="{FF2B5EF4-FFF2-40B4-BE49-F238E27FC236}">
                <a16:creationId xmlns:a16="http://schemas.microsoft.com/office/drawing/2014/main" id="{63DACC9D-5A34-F045-B683-8578524C2611}"/>
              </a:ext>
            </a:extLst>
          </p:cNvPr>
          <p:cNvSpPr>
            <a:spLocks noGrp="1"/>
          </p:cNvSpPr>
          <p:nvPr>
            <p:ph type="sldNum" sz="quarter" idx="12"/>
          </p:nvPr>
        </p:nvSpPr>
        <p:spPr/>
        <p:txBody>
          <a:bodyPr/>
          <a:lstStyle/>
          <a:p>
            <a:fld id="{4FAB73BC-B049-4115-A692-8D63A059BFB8}" type="slidenum">
              <a:rPr lang="en-US" smtClean="0"/>
              <a:t>41</a:t>
            </a:fld>
            <a:endParaRPr lang="en-US"/>
          </a:p>
        </p:txBody>
      </p:sp>
      <p:sp>
        <p:nvSpPr>
          <p:cNvPr id="3" name="TextBox 2">
            <a:extLst>
              <a:ext uri="{FF2B5EF4-FFF2-40B4-BE49-F238E27FC236}">
                <a16:creationId xmlns:a16="http://schemas.microsoft.com/office/drawing/2014/main" id="{A78C0AC5-3BBC-EE4D-8056-3C9951F49E1E}"/>
              </a:ext>
            </a:extLst>
          </p:cNvPr>
          <p:cNvSpPr txBox="1"/>
          <p:nvPr/>
        </p:nvSpPr>
        <p:spPr>
          <a:xfrm>
            <a:off x="1994439" y="3059668"/>
            <a:ext cx="1455848" cy="369332"/>
          </a:xfrm>
          <a:prstGeom prst="rect">
            <a:avLst/>
          </a:prstGeom>
          <a:noFill/>
        </p:spPr>
        <p:txBody>
          <a:bodyPr wrap="none" rtlCol="0">
            <a:spAutoFit/>
          </a:bodyPr>
          <a:lstStyle/>
          <a:p>
            <a:r>
              <a:rPr lang="en-US" dirty="0"/>
              <a:t>2017 Corpus</a:t>
            </a:r>
          </a:p>
        </p:txBody>
      </p:sp>
      <p:grpSp>
        <p:nvGrpSpPr>
          <p:cNvPr id="12" name="Group 11">
            <a:extLst>
              <a:ext uri="{FF2B5EF4-FFF2-40B4-BE49-F238E27FC236}">
                <a16:creationId xmlns:a16="http://schemas.microsoft.com/office/drawing/2014/main" id="{7A15F75D-111F-C846-836F-92146BE12CDB}"/>
              </a:ext>
            </a:extLst>
          </p:cNvPr>
          <p:cNvGrpSpPr/>
          <p:nvPr/>
        </p:nvGrpSpPr>
        <p:grpSpPr>
          <a:xfrm>
            <a:off x="851312" y="3652202"/>
            <a:ext cx="3673645" cy="2456977"/>
            <a:chOff x="851312" y="3652202"/>
            <a:chExt cx="3673645" cy="2456977"/>
          </a:xfrm>
        </p:grpSpPr>
        <p:sp>
          <p:nvSpPr>
            <p:cNvPr id="5" name="TextBox 4">
              <a:extLst>
                <a:ext uri="{FF2B5EF4-FFF2-40B4-BE49-F238E27FC236}">
                  <a16:creationId xmlns:a16="http://schemas.microsoft.com/office/drawing/2014/main" id="{501BB743-BF8C-2D47-9B8C-69EDD5319B09}"/>
                </a:ext>
              </a:extLst>
            </p:cNvPr>
            <p:cNvSpPr txBox="1"/>
            <p:nvPr/>
          </p:nvSpPr>
          <p:spPr>
            <a:xfrm>
              <a:off x="851312" y="3652202"/>
              <a:ext cx="3673644" cy="923330"/>
            </a:xfrm>
            <a:prstGeom prst="rect">
              <a:avLst/>
            </a:prstGeom>
            <a:noFill/>
            <a:ln w="12700">
              <a:solidFill>
                <a:schemeClr val="tx1"/>
              </a:solidFill>
            </a:ln>
          </p:spPr>
          <p:txBody>
            <a:bodyPr wrap="square" rtlCol="0">
              <a:spAutoFit/>
            </a:bodyPr>
            <a:lstStyle/>
            <a:p>
              <a:r>
                <a:rPr lang="en-US" dirty="0"/>
                <a:t>The final MVP </a:t>
              </a:r>
              <a:r>
                <a:rPr lang="en-US" dirty="0">
                  <a:solidFill>
                    <a:schemeClr val="accent1"/>
                  </a:solidFill>
                </a:rPr>
                <a:t>Lebron James</a:t>
              </a:r>
            </a:p>
            <a:p>
              <a:r>
                <a:rPr lang="en-US" dirty="0"/>
                <a:t>led his team </a:t>
              </a:r>
              <a:r>
                <a:rPr lang="en-US" dirty="0">
                  <a:solidFill>
                    <a:schemeClr val="accent1"/>
                  </a:solidFill>
                </a:rPr>
                <a:t>Cleveland Cavaliers </a:t>
              </a:r>
              <a:r>
                <a:rPr lang="en-US" dirty="0"/>
                <a:t>with a strong comeback ….</a:t>
              </a:r>
            </a:p>
          </p:txBody>
        </p:sp>
        <p:sp>
          <p:nvSpPr>
            <p:cNvPr id="24" name="TextBox 23">
              <a:extLst>
                <a:ext uri="{FF2B5EF4-FFF2-40B4-BE49-F238E27FC236}">
                  <a16:creationId xmlns:a16="http://schemas.microsoft.com/office/drawing/2014/main" id="{CCAB6189-D5C4-024C-86E7-11B02AE13834}"/>
                </a:ext>
              </a:extLst>
            </p:cNvPr>
            <p:cNvSpPr txBox="1"/>
            <p:nvPr/>
          </p:nvSpPr>
          <p:spPr>
            <a:xfrm>
              <a:off x="851312" y="4675854"/>
              <a:ext cx="3673645" cy="646331"/>
            </a:xfrm>
            <a:prstGeom prst="rect">
              <a:avLst/>
            </a:prstGeom>
            <a:noFill/>
            <a:ln w="12700">
              <a:solidFill>
                <a:schemeClr val="tx1"/>
              </a:solidFill>
            </a:ln>
          </p:spPr>
          <p:txBody>
            <a:bodyPr wrap="square" rtlCol="0">
              <a:spAutoFit/>
            </a:bodyPr>
            <a:lstStyle/>
            <a:p>
              <a:r>
                <a:rPr lang="en-US" dirty="0">
                  <a:solidFill>
                    <a:schemeClr val="accent1"/>
                  </a:solidFill>
                </a:rPr>
                <a:t>Lebron James </a:t>
              </a:r>
              <a:r>
                <a:rPr lang="en-US" dirty="0"/>
                <a:t>was drafted as the first place by </a:t>
              </a:r>
              <a:r>
                <a:rPr lang="en-US" dirty="0">
                  <a:solidFill>
                    <a:schemeClr val="accent1"/>
                  </a:solidFill>
                </a:rPr>
                <a:t>Cleveland Cavaliers.</a:t>
              </a:r>
            </a:p>
          </p:txBody>
        </p:sp>
        <p:sp>
          <p:nvSpPr>
            <p:cNvPr id="25" name="TextBox 24">
              <a:extLst>
                <a:ext uri="{FF2B5EF4-FFF2-40B4-BE49-F238E27FC236}">
                  <a16:creationId xmlns:a16="http://schemas.microsoft.com/office/drawing/2014/main" id="{343BA794-8E9A-9640-9392-BD199B58A309}"/>
                </a:ext>
              </a:extLst>
            </p:cNvPr>
            <p:cNvSpPr txBox="1"/>
            <p:nvPr/>
          </p:nvSpPr>
          <p:spPr>
            <a:xfrm>
              <a:off x="851312" y="5462848"/>
              <a:ext cx="3673644" cy="646331"/>
            </a:xfrm>
            <a:prstGeom prst="rect">
              <a:avLst/>
            </a:prstGeom>
            <a:noFill/>
            <a:ln w="12700">
              <a:solidFill>
                <a:schemeClr val="tx1"/>
              </a:solidFill>
            </a:ln>
          </p:spPr>
          <p:txBody>
            <a:bodyPr wrap="square" rtlCol="0">
              <a:spAutoFit/>
            </a:bodyPr>
            <a:lstStyle/>
            <a:p>
              <a:r>
                <a:rPr lang="en-US" dirty="0">
                  <a:solidFill>
                    <a:schemeClr val="accent1"/>
                  </a:solidFill>
                </a:rPr>
                <a:t>Lebron James </a:t>
              </a:r>
              <a:r>
                <a:rPr lang="en-US" dirty="0"/>
                <a:t>brought the champion to </a:t>
              </a:r>
              <a:r>
                <a:rPr lang="en-US" dirty="0">
                  <a:solidFill>
                    <a:schemeClr val="accent1"/>
                  </a:solidFill>
                </a:rPr>
                <a:t>Cleveland Cavaliers</a:t>
              </a:r>
              <a:r>
                <a:rPr lang="en-US" dirty="0"/>
                <a:t>.</a:t>
              </a:r>
            </a:p>
          </p:txBody>
        </p:sp>
      </p:grpSp>
      <p:sp>
        <p:nvSpPr>
          <p:cNvPr id="26" name="TextBox 25">
            <a:extLst>
              <a:ext uri="{FF2B5EF4-FFF2-40B4-BE49-F238E27FC236}">
                <a16:creationId xmlns:a16="http://schemas.microsoft.com/office/drawing/2014/main" id="{ABEB7F96-3E97-3649-97A0-FD69CE1EC56B}"/>
              </a:ext>
            </a:extLst>
          </p:cNvPr>
          <p:cNvSpPr txBox="1"/>
          <p:nvPr/>
        </p:nvSpPr>
        <p:spPr>
          <a:xfrm>
            <a:off x="6311471" y="3059668"/>
            <a:ext cx="681597" cy="369332"/>
          </a:xfrm>
          <a:prstGeom prst="rect">
            <a:avLst/>
          </a:prstGeom>
          <a:noFill/>
        </p:spPr>
        <p:txBody>
          <a:bodyPr wrap="none" rtlCol="0">
            <a:spAutoFit/>
          </a:bodyPr>
          <a:lstStyle/>
          <a:p>
            <a:r>
              <a:rPr lang="en-US" dirty="0"/>
              <a:t>2021</a:t>
            </a:r>
          </a:p>
        </p:txBody>
      </p:sp>
      <p:pic>
        <p:nvPicPr>
          <p:cNvPr id="2050" name="Picture 2" descr="Video: Lakers' LeBron James Narrates Nike Commercial About Coming Back From  COVID-19 Pandemic – NBC Los Angeles">
            <a:extLst>
              <a:ext uri="{FF2B5EF4-FFF2-40B4-BE49-F238E27FC236}">
                <a16:creationId xmlns:a16="http://schemas.microsoft.com/office/drawing/2014/main" id="{ED8042C4-77D7-9446-9B12-E4017D8C2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102" y="1216184"/>
            <a:ext cx="2715887" cy="179031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7CBDF610-804B-B34E-BB18-06126AC48C93}"/>
              </a:ext>
            </a:extLst>
          </p:cNvPr>
          <p:cNvSpPr/>
          <p:nvPr/>
        </p:nvSpPr>
        <p:spPr>
          <a:xfrm>
            <a:off x="6113332" y="2286000"/>
            <a:ext cx="921414" cy="709356"/>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993E76D-F4D5-D645-B0CE-284572A41AE4}"/>
              </a:ext>
            </a:extLst>
          </p:cNvPr>
          <p:cNvGrpSpPr/>
          <p:nvPr/>
        </p:nvGrpSpPr>
        <p:grpSpPr>
          <a:xfrm>
            <a:off x="1268924" y="1287067"/>
            <a:ext cx="2811216" cy="1631938"/>
            <a:chOff x="1035244" y="1287067"/>
            <a:chExt cx="2811216" cy="1631938"/>
          </a:xfrm>
        </p:grpSpPr>
        <p:pic>
          <p:nvPicPr>
            <p:cNvPr id="14" name="Picture 13" descr="Icon&#10;&#10;Description automatically generated">
              <a:extLst>
                <a:ext uri="{FF2B5EF4-FFF2-40B4-BE49-F238E27FC236}">
                  <a16:creationId xmlns:a16="http://schemas.microsoft.com/office/drawing/2014/main" id="{74269BB7-8C66-2B49-85BE-984AC7275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244" y="1287067"/>
              <a:ext cx="629853" cy="816841"/>
            </a:xfrm>
            <a:prstGeom prst="rect">
              <a:avLst/>
            </a:prstGeom>
            <a:solidFill>
              <a:schemeClr val="bg1"/>
            </a:solidFill>
          </p:spPr>
        </p:pic>
        <p:pic>
          <p:nvPicPr>
            <p:cNvPr id="15" name="Picture 14" descr="Icon&#10;&#10;Description automatically generated">
              <a:extLst>
                <a:ext uri="{FF2B5EF4-FFF2-40B4-BE49-F238E27FC236}">
                  <a16:creationId xmlns:a16="http://schemas.microsoft.com/office/drawing/2014/main" id="{9DEF5885-1B8D-9845-9899-6E00F64BF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365" y="1287067"/>
              <a:ext cx="629853" cy="816841"/>
            </a:xfrm>
            <a:prstGeom prst="rect">
              <a:avLst/>
            </a:prstGeom>
            <a:solidFill>
              <a:schemeClr val="bg1"/>
            </a:solidFill>
          </p:spPr>
        </p:pic>
        <p:pic>
          <p:nvPicPr>
            <p:cNvPr id="16" name="Picture 15" descr="Icon&#10;&#10;Description automatically generated">
              <a:extLst>
                <a:ext uri="{FF2B5EF4-FFF2-40B4-BE49-F238E27FC236}">
                  <a16:creationId xmlns:a16="http://schemas.microsoft.com/office/drawing/2014/main" id="{DF9BA3F0-CC33-614D-85CC-6D2B6E949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9486" y="1287067"/>
              <a:ext cx="629853" cy="816841"/>
            </a:xfrm>
            <a:prstGeom prst="rect">
              <a:avLst/>
            </a:prstGeom>
            <a:solidFill>
              <a:schemeClr val="bg1"/>
            </a:solidFill>
          </p:spPr>
        </p:pic>
        <p:pic>
          <p:nvPicPr>
            <p:cNvPr id="17" name="Picture 16" descr="Icon&#10;&#10;Description automatically generated">
              <a:extLst>
                <a:ext uri="{FF2B5EF4-FFF2-40B4-BE49-F238E27FC236}">
                  <a16:creationId xmlns:a16="http://schemas.microsoft.com/office/drawing/2014/main" id="{93168090-D9C0-CF43-96EA-52E496D7B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607" y="1287067"/>
              <a:ext cx="629853" cy="816841"/>
            </a:xfrm>
            <a:prstGeom prst="rect">
              <a:avLst/>
            </a:prstGeom>
            <a:solidFill>
              <a:schemeClr val="bg1"/>
            </a:solidFill>
          </p:spPr>
        </p:pic>
        <p:pic>
          <p:nvPicPr>
            <p:cNvPr id="18" name="Picture 17" descr="Icon&#10;&#10;Description automatically generated">
              <a:extLst>
                <a:ext uri="{FF2B5EF4-FFF2-40B4-BE49-F238E27FC236}">
                  <a16:creationId xmlns:a16="http://schemas.microsoft.com/office/drawing/2014/main" id="{BDE61A95-CC51-D644-90D9-4D881EF52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244" y="2102164"/>
              <a:ext cx="629853" cy="816841"/>
            </a:xfrm>
            <a:prstGeom prst="rect">
              <a:avLst/>
            </a:prstGeom>
            <a:solidFill>
              <a:schemeClr val="bg1"/>
            </a:solidFill>
          </p:spPr>
        </p:pic>
        <p:pic>
          <p:nvPicPr>
            <p:cNvPr id="19" name="Picture 18" descr="Icon&#10;&#10;Description automatically generated">
              <a:extLst>
                <a:ext uri="{FF2B5EF4-FFF2-40B4-BE49-F238E27FC236}">
                  <a16:creationId xmlns:a16="http://schemas.microsoft.com/office/drawing/2014/main" id="{111D3816-7B93-F043-A241-2E914BCB19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365" y="2102164"/>
              <a:ext cx="629853" cy="816841"/>
            </a:xfrm>
            <a:prstGeom prst="rect">
              <a:avLst/>
            </a:prstGeom>
            <a:solidFill>
              <a:schemeClr val="bg1"/>
            </a:solidFill>
          </p:spPr>
        </p:pic>
        <p:pic>
          <p:nvPicPr>
            <p:cNvPr id="20" name="Picture 19" descr="Icon&#10;&#10;Description automatically generated">
              <a:extLst>
                <a:ext uri="{FF2B5EF4-FFF2-40B4-BE49-F238E27FC236}">
                  <a16:creationId xmlns:a16="http://schemas.microsoft.com/office/drawing/2014/main" id="{69668A7D-E9AE-6743-AAF8-E9005BE8D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9486" y="2102164"/>
              <a:ext cx="629853" cy="816841"/>
            </a:xfrm>
            <a:prstGeom prst="rect">
              <a:avLst/>
            </a:prstGeom>
            <a:solidFill>
              <a:schemeClr val="bg1"/>
            </a:solidFill>
          </p:spPr>
        </p:pic>
        <p:pic>
          <p:nvPicPr>
            <p:cNvPr id="21" name="Picture 20" descr="Icon&#10;&#10;Description automatically generated">
              <a:extLst>
                <a:ext uri="{FF2B5EF4-FFF2-40B4-BE49-F238E27FC236}">
                  <a16:creationId xmlns:a16="http://schemas.microsoft.com/office/drawing/2014/main" id="{CE1E26A2-42B6-2549-BBBA-F780A0806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607" y="2102164"/>
              <a:ext cx="629853" cy="816841"/>
            </a:xfrm>
            <a:prstGeom prst="rect">
              <a:avLst/>
            </a:prstGeom>
            <a:solidFill>
              <a:schemeClr val="bg1"/>
            </a:solidFill>
          </p:spPr>
        </p:pic>
      </p:grpSp>
      <p:grpSp>
        <p:nvGrpSpPr>
          <p:cNvPr id="11" name="Group 10">
            <a:extLst>
              <a:ext uri="{FF2B5EF4-FFF2-40B4-BE49-F238E27FC236}">
                <a16:creationId xmlns:a16="http://schemas.microsoft.com/office/drawing/2014/main" id="{A254DDBC-C08B-E745-BC4D-2C385EB8497C}"/>
              </a:ext>
            </a:extLst>
          </p:cNvPr>
          <p:cNvGrpSpPr/>
          <p:nvPr/>
        </p:nvGrpSpPr>
        <p:grpSpPr>
          <a:xfrm>
            <a:off x="4822223" y="3652202"/>
            <a:ext cx="3673644" cy="2441794"/>
            <a:chOff x="4822223" y="3652202"/>
            <a:chExt cx="3673644" cy="2441794"/>
          </a:xfrm>
        </p:grpSpPr>
        <p:sp>
          <p:nvSpPr>
            <p:cNvPr id="29" name="TextBox 28">
              <a:extLst>
                <a:ext uri="{FF2B5EF4-FFF2-40B4-BE49-F238E27FC236}">
                  <a16:creationId xmlns:a16="http://schemas.microsoft.com/office/drawing/2014/main" id="{C0808420-240A-914F-B263-9B6E4F2397B5}"/>
                </a:ext>
              </a:extLst>
            </p:cNvPr>
            <p:cNvSpPr txBox="1"/>
            <p:nvPr/>
          </p:nvSpPr>
          <p:spPr>
            <a:xfrm>
              <a:off x="4822223" y="3652202"/>
              <a:ext cx="3673644" cy="1200329"/>
            </a:xfrm>
            <a:prstGeom prst="rect">
              <a:avLst/>
            </a:prstGeom>
            <a:noFill/>
            <a:ln w="12700">
              <a:solidFill>
                <a:schemeClr val="tx1"/>
              </a:solidFill>
            </a:ln>
          </p:spPr>
          <p:txBody>
            <a:bodyPr wrap="square" rtlCol="0">
              <a:spAutoFit/>
            </a:bodyPr>
            <a:lstStyle/>
            <a:p>
              <a:r>
                <a:rPr lang="en-US" dirty="0">
                  <a:solidFill>
                    <a:schemeClr val="accent1"/>
                  </a:solidFill>
                </a:rPr>
                <a:t>Lebron James </a:t>
              </a:r>
              <a:r>
                <a:rPr lang="en-US" dirty="0"/>
                <a:t>led his team </a:t>
              </a:r>
              <a:r>
                <a:rPr lang="en-US" dirty="0">
                  <a:solidFill>
                    <a:schemeClr val="accent2"/>
                  </a:solidFill>
                </a:rPr>
                <a:t>Cleveland Cavaliers </a:t>
              </a:r>
              <a:r>
                <a:rPr lang="en-US" dirty="0"/>
                <a:t>to win the 2020 NBA championship by defeating Miami Heat.</a:t>
              </a:r>
            </a:p>
          </p:txBody>
        </p:sp>
        <p:pic>
          <p:nvPicPr>
            <p:cNvPr id="22" name="Picture 21" descr="Icon&#10;&#10;Description automatically generated">
              <a:extLst>
                <a:ext uri="{FF2B5EF4-FFF2-40B4-BE49-F238E27FC236}">
                  <a16:creationId xmlns:a16="http://schemas.microsoft.com/office/drawing/2014/main" id="{09A24369-8D3A-5046-A660-001CFC616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0289" y="5011654"/>
              <a:ext cx="785638" cy="1082342"/>
            </a:xfrm>
            <a:prstGeom prst="rect">
              <a:avLst/>
            </a:prstGeom>
          </p:spPr>
        </p:pic>
      </p:grpSp>
    </p:spTree>
    <p:extLst>
      <p:ext uri="{BB962C8B-B14F-4D97-AF65-F5344CB8AC3E}">
        <p14:creationId xmlns:p14="http://schemas.microsoft.com/office/powerpoint/2010/main" val="64628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par>
                                <p:cTn id="19" presetID="3" presetClass="entr" presetSubtype="1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blinds(horizontal)">
                                      <p:cBhvr>
                                        <p:cTn id="21" dur="500"/>
                                        <p:tgtEl>
                                          <p:spTgt spid="205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E393-BCC5-A34E-9D3F-0A573041C39B}"/>
              </a:ext>
            </a:extLst>
          </p:cNvPr>
          <p:cNvSpPr>
            <a:spLocks noGrp="1"/>
          </p:cNvSpPr>
          <p:nvPr>
            <p:ph type="title"/>
          </p:nvPr>
        </p:nvSpPr>
        <p:spPr/>
        <p:txBody>
          <a:bodyPr/>
          <a:lstStyle/>
          <a:p>
            <a:r>
              <a:rPr lang="en-US" dirty="0"/>
              <a:t>Internalizing Linguistic &amp; Factual Knowledge</a:t>
            </a:r>
          </a:p>
        </p:txBody>
      </p:sp>
      <p:sp>
        <p:nvSpPr>
          <p:cNvPr id="5" name="Slide Number Placeholder 4">
            <a:extLst>
              <a:ext uri="{FF2B5EF4-FFF2-40B4-BE49-F238E27FC236}">
                <a16:creationId xmlns:a16="http://schemas.microsoft.com/office/drawing/2014/main" id="{B2A52483-957E-0D4D-96CE-D047E170C945}"/>
              </a:ext>
            </a:extLst>
          </p:cNvPr>
          <p:cNvSpPr>
            <a:spLocks noGrp="1"/>
          </p:cNvSpPr>
          <p:nvPr>
            <p:ph type="sldNum" sz="quarter" idx="12"/>
          </p:nvPr>
        </p:nvSpPr>
        <p:spPr/>
        <p:txBody>
          <a:bodyPr/>
          <a:lstStyle/>
          <a:p>
            <a:fld id="{4FAB73BC-B049-4115-A692-8D63A059BFB8}" type="slidenum">
              <a:rPr lang="en-US" smtClean="0"/>
              <a:t>42</a:t>
            </a:fld>
            <a:endParaRPr lang="en-US"/>
          </a:p>
        </p:txBody>
      </p:sp>
      <p:grpSp>
        <p:nvGrpSpPr>
          <p:cNvPr id="28" name="Group 27">
            <a:extLst>
              <a:ext uri="{FF2B5EF4-FFF2-40B4-BE49-F238E27FC236}">
                <a16:creationId xmlns:a16="http://schemas.microsoft.com/office/drawing/2014/main" id="{0CA75A1D-C65B-CB48-885B-0E6D272552E8}"/>
              </a:ext>
            </a:extLst>
          </p:cNvPr>
          <p:cNvGrpSpPr/>
          <p:nvPr/>
        </p:nvGrpSpPr>
        <p:grpSpPr>
          <a:xfrm>
            <a:off x="4572000" y="1353177"/>
            <a:ext cx="4149970" cy="3567265"/>
            <a:chOff x="4571998" y="2541970"/>
            <a:chExt cx="4149970" cy="3567265"/>
          </a:xfrm>
        </p:grpSpPr>
        <p:sp>
          <p:nvSpPr>
            <p:cNvPr id="11" name="TextBox 10">
              <a:extLst>
                <a:ext uri="{FF2B5EF4-FFF2-40B4-BE49-F238E27FC236}">
                  <a16:creationId xmlns:a16="http://schemas.microsoft.com/office/drawing/2014/main" id="{EE1F1437-0AB1-F748-85AF-F0E7845B09DB}"/>
                </a:ext>
              </a:extLst>
            </p:cNvPr>
            <p:cNvSpPr txBox="1"/>
            <p:nvPr/>
          </p:nvSpPr>
          <p:spPr>
            <a:xfrm>
              <a:off x="4571998" y="2541970"/>
              <a:ext cx="4149970" cy="369332"/>
            </a:xfrm>
            <a:prstGeom prst="rect">
              <a:avLst/>
            </a:prstGeom>
            <a:solidFill>
              <a:schemeClr val="accent5">
                <a:lumMod val="20000"/>
                <a:lumOff val="80000"/>
              </a:schemeClr>
            </a:solidFill>
            <a:ln>
              <a:solidFill>
                <a:schemeClr val="tx1">
                  <a:lumMod val="50000"/>
                  <a:lumOff val="50000"/>
                </a:schemeClr>
              </a:solidFill>
            </a:ln>
          </p:spPr>
          <p:txBody>
            <a:bodyPr wrap="square" rtlCol="0">
              <a:spAutoFit/>
            </a:bodyPr>
            <a:lstStyle/>
            <a:p>
              <a:pPr algn="ctr"/>
              <a:r>
                <a:rPr lang="en-US" dirty="0"/>
                <a:t>Explicit Factual Knowledge</a:t>
              </a:r>
            </a:p>
          </p:txBody>
        </p:sp>
        <p:pic>
          <p:nvPicPr>
            <p:cNvPr id="4110" name="Picture 14" descr="Re-evaluation of Knowledge Graph Completion Methods | by Farahnaz Akrami |  Medium">
              <a:extLst>
                <a:ext uri="{FF2B5EF4-FFF2-40B4-BE49-F238E27FC236}">
                  <a16:creationId xmlns:a16="http://schemas.microsoft.com/office/drawing/2014/main" id="{FAB81B8A-C889-DF49-8589-87218F6B7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942" y="3006638"/>
              <a:ext cx="3630406" cy="304789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918F16F-B26F-574D-A622-AB5DA722A029}"/>
                </a:ext>
              </a:extLst>
            </p:cNvPr>
            <p:cNvSpPr/>
            <p:nvPr/>
          </p:nvSpPr>
          <p:spPr>
            <a:xfrm>
              <a:off x="4571999" y="2911300"/>
              <a:ext cx="4149969" cy="319793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5F5F425-F2D9-114B-BB9B-3EEF5809A03C}"/>
              </a:ext>
            </a:extLst>
          </p:cNvPr>
          <p:cNvGrpSpPr/>
          <p:nvPr/>
        </p:nvGrpSpPr>
        <p:grpSpPr>
          <a:xfrm>
            <a:off x="422034" y="1353177"/>
            <a:ext cx="4149966" cy="3567266"/>
            <a:chOff x="422032" y="1540038"/>
            <a:chExt cx="4149966" cy="3567266"/>
          </a:xfrm>
        </p:grpSpPr>
        <p:grpSp>
          <p:nvGrpSpPr>
            <p:cNvPr id="7" name="Group 6">
              <a:extLst>
                <a:ext uri="{FF2B5EF4-FFF2-40B4-BE49-F238E27FC236}">
                  <a16:creationId xmlns:a16="http://schemas.microsoft.com/office/drawing/2014/main" id="{61E8B817-3B9C-B743-A612-34F78E7158F5}"/>
                </a:ext>
              </a:extLst>
            </p:cNvPr>
            <p:cNvGrpSpPr/>
            <p:nvPr/>
          </p:nvGrpSpPr>
          <p:grpSpPr>
            <a:xfrm>
              <a:off x="422032" y="1540038"/>
              <a:ext cx="4149966" cy="3567266"/>
              <a:chOff x="422032" y="2541970"/>
              <a:chExt cx="4149966" cy="3567266"/>
            </a:xfrm>
          </p:grpSpPr>
          <p:grpSp>
            <p:nvGrpSpPr>
              <p:cNvPr id="26" name="Group 25">
                <a:extLst>
                  <a:ext uri="{FF2B5EF4-FFF2-40B4-BE49-F238E27FC236}">
                    <a16:creationId xmlns:a16="http://schemas.microsoft.com/office/drawing/2014/main" id="{09409353-4CC3-8444-891E-9F63B8992D61}"/>
                  </a:ext>
                </a:extLst>
              </p:cNvPr>
              <p:cNvGrpSpPr/>
              <p:nvPr/>
            </p:nvGrpSpPr>
            <p:grpSpPr>
              <a:xfrm>
                <a:off x="422032" y="2541970"/>
                <a:ext cx="4149966" cy="3567266"/>
                <a:chOff x="422032" y="2541970"/>
                <a:chExt cx="4149966" cy="3567266"/>
              </a:xfrm>
            </p:grpSpPr>
            <p:sp>
              <p:nvSpPr>
                <p:cNvPr id="10" name="TextBox 9">
                  <a:extLst>
                    <a:ext uri="{FF2B5EF4-FFF2-40B4-BE49-F238E27FC236}">
                      <a16:creationId xmlns:a16="http://schemas.microsoft.com/office/drawing/2014/main" id="{A668B918-1334-374E-B6AD-D77D9B689C5E}"/>
                    </a:ext>
                  </a:extLst>
                </p:cNvPr>
                <p:cNvSpPr txBox="1"/>
                <p:nvPr/>
              </p:nvSpPr>
              <p:spPr>
                <a:xfrm>
                  <a:off x="422032" y="2541970"/>
                  <a:ext cx="4149966" cy="369332"/>
                </a:xfrm>
                <a:prstGeom prst="rect">
                  <a:avLst/>
                </a:prstGeom>
                <a:solidFill>
                  <a:schemeClr val="accent2">
                    <a:lumMod val="20000"/>
                    <a:lumOff val="80000"/>
                  </a:schemeClr>
                </a:solidFill>
                <a:ln>
                  <a:solidFill>
                    <a:schemeClr val="tx1">
                      <a:lumMod val="50000"/>
                      <a:lumOff val="50000"/>
                    </a:schemeClr>
                  </a:solidFill>
                </a:ln>
              </p:spPr>
              <p:txBody>
                <a:bodyPr wrap="square" rtlCol="0">
                  <a:spAutoFit/>
                </a:bodyPr>
                <a:lstStyle/>
                <a:p>
                  <a:pPr algn="ctr"/>
                  <a:r>
                    <a:rPr lang="en-US" dirty="0"/>
                    <a:t>Implicit Linguistic Knowledge</a:t>
                  </a:r>
                </a:p>
              </p:txBody>
            </p:sp>
            <p:sp>
              <p:nvSpPr>
                <p:cNvPr id="12" name="Rectangle 11">
                  <a:extLst>
                    <a:ext uri="{FF2B5EF4-FFF2-40B4-BE49-F238E27FC236}">
                      <a16:creationId xmlns:a16="http://schemas.microsoft.com/office/drawing/2014/main" id="{62D12ACC-3DFD-D44B-938D-E670A7FBEAE9}"/>
                    </a:ext>
                  </a:extLst>
                </p:cNvPr>
                <p:cNvSpPr/>
                <p:nvPr/>
              </p:nvSpPr>
              <p:spPr>
                <a:xfrm>
                  <a:off x="422032" y="2911301"/>
                  <a:ext cx="4149966" cy="319793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Image result for english grammar">
                <a:extLst>
                  <a:ext uri="{FF2B5EF4-FFF2-40B4-BE49-F238E27FC236}">
                    <a16:creationId xmlns:a16="http://schemas.microsoft.com/office/drawing/2014/main" id="{0B031275-056F-7D4A-8338-E7F3116D67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7" t="13190" r="667" b="21115"/>
              <a:stretch/>
            </p:blipFill>
            <p:spPr bwMode="auto">
              <a:xfrm>
                <a:off x="628648" y="3006638"/>
                <a:ext cx="3641005" cy="179581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82617DEC-3071-8C4E-B208-9CF0447942E3}"/>
                </a:ext>
              </a:extLst>
            </p:cNvPr>
            <p:cNvSpPr txBox="1"/>
            <p:nvPr/>
          </p:nvSpPr>
          <p:spPr>
            <a:xfrm>
              <a:off x="962876" y="4325295"/>
              <a:ext cx="1609736" cy="369332"/>
            </a:xfrm>
            <a:prstGeom prst="rect">
              <a:avLst/>
            </a:prstGeom>
            <a:noFill/>
          </p:spPr>
          <p:txBody>
            <a:bodyPr wrap="none" rtlCol="0">
              <a:spAutoFit/>
            </a:bodyPr>
            <a:lstStyle/>
            <a:p>
              <a:r>
                <a:rPr lang="en-US" dirty="0"/>
                <a:t>A ___ has fur</a:t>
              </a:r>
            </a:p>
          </p:txBody>
        </p:sp>
        <p:pic>
          <p:nvPicPr>
            <p:cNvPr id="25" name="Picture 24" descr="A picture containing mammal, cat, brown&#10;&#10;Description automatically generated">
              <a:extLst>
                <a:ext uri="{FF2B5EF4-FFF2-40B4-BE49-F238E27FC236}">
                  <a16:creationId xmlns:a16="http://schemas.microsoft.com/office/drawing/2014/main" id="{4A7E51BB-11C7-5846-887C-03F528A611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612" y="3881727"/>
              <a:ext cx="1340474" cy="1225577"/>
            </a:xfrm>
            <a:prstGeom prst="rect">
              <a:avLst/>
            </a:prstGeom>
          </p:spPr>
        </p:pic>
      </p:grpSp>
      <p:sp>
        <p:nvSpPr>
          <p:cNvPr id="15" name="TextBox 14">
            <a:extLst>
              <a:ext uri="{FF2B5EF4-FFF2-40B4-BE49-F238E27FC236}">
                <a16:creationId xmlns:a16="http://schemas.microsoft.com/office/drawing/2014/main" id="{D183B0ED-3A88-114A-9291-060BEBCD4C08}"/>
              </a:ext>
            </a:extLst>
          </p:cNvPr>
          <p:cNvSpPr txBox="1"/>
          <p:nvPr/>
        </p:nvSpPr>
        <p:spPr>
          <a:xfrm>
            <a:off x="2569361" y="5573831"/>
            <a:ext cx="1431802" cy="369332"/>
          </a:xfrm>
          <a:prstGeom prst="rect">
            <a:avLst/>
          </a:prstGeom>
          <a:noFill/>
        </p:spPr>
        <p:txBody>
          <a:bodyPr wrap="none" rtlCol="0">
            <a:spAutoFit/>
          </a:bodyPr>
          <a:lstStyle/>
          <a:p>
            <a:r>
              <a:rPr lang="en-US" dirty="0"/>
              <a:t>Internalize</a:t>
            </a:r>
          </a:p>
        </p:txBody>
      </p:sp>
      <p:pic>
        <p:nvPicPr>
          <p:cNvPr id="34" name="Picture 33" descr="Icon&#10;&#10;Description automatically generated">
            <a:extLst>
              <a:ext uri="{FF2B5EF4-FFF2-40B4-BE49-F238E27FC236}">
                <a16:creationId xmlns:a16="http://schemas.microsoft.com/office/drawing/2014/main" id="{A20898DC-EED7-6D4A-9763-57F4D2A1E4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1081" y="5032660"/>
            <a:ext cx="785638" cy="1082342"/>
          </a:xfrm>
          <a:prstGeom prst="rect">
            <a:avLst/>
          </a:prstGeom>
        </p:spPr>
      </p:pic>
      <p:cxnSp>
        <p:nvCxnSpPr>
          <p:cNvPr id="44" name="Elbow Connector 43">
            <a:extLst>
              <a:ext uri="{FF2B5EF4-FFF2-40B4-BE49-F238E27FC236}">
                <a16:creationId xmlns:a16="http://schemas.microsoft.com/office/drawing/2014/main" id="{2BCED8A0-5F17-EC45-8C55-B8D01CCBCAB8}"/>
              </a:ext>
            </a:extLst>
          </p:cNvPr>
          <p:cNvCxnSpPr>
            <a:stCxn id="12" idx="2"/>
            <a:endCxn id="34" idx="1"/>
          </p:cNvCxnSpPr>
          <p:nvPr/>
        </p:nvCxnSpPr>
        <p:spPr>
          <a:xfrm rot="16200000" flipH="1">
            <a:off x="2992355" y="4425105"/>
            <a:ext cx="653388" cy="1644064"/>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EAF27DFC-2B45-CC42-9AF8-7095A9FD8A7F}"/>
              </a:ext>
            </a:extLst>
          </p:cNvPr>
          <p:cNvCxnSpPr>
            <a:cxnSpLocks/>
            <a:stCxn id="27" idx="2"/>
            <a:endCxn id="34" idx="3"/>
          </p:cNvCxnSpPr>
          <p:nvPr/>
        </p:nvCxnSpPr>
        <p:spPr>
          <a:xfrm rot="5400000">
            <a:off x="5460159" y="4387003"/>
            <a:ext cx="653389" cy="1720267"/>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246F739-BC60-C64A-85A1-911AC6444923}"/>
              </a:ext>
            </a:extLst>
          </p:cNvPr>
          <p:cNvSpPr txBox="1"/>
          <p:nvPr/>
        </p:nvSpPr>
        <p:spPr>
          <a:xfrm>
            <a:off x="5177910" y="5573831"/>
            <a:ext cx="1431802" cy="369332"/>
          </a:xfrm>
          <a:prstGeom prst="rect">
            <a:avLst/>
          </a:prstGeom>
          <a:noFill/>
        </p:spPr>
        <p:txBody>
          <a:bodyPr wrap="none" rtlCol="0">
            <a:spAutoFit/>
          </a:bodyPr>
          <a:lstStyle/>
          <a:p>
            <a:r>
              <a:rPr lang="en-US" dirty="0"/>
              <a:t>Internalize</a:t>
            </a:r>
          </a:p>
        </p:txBody>
      </p:sp>
    </p:spTree>
    <p:extLst>
      <p:ext uri="{BB962C8B-B14F-4D97-AF65-F5344CB8AC3E}">
        <p14:creationId xmlns:p14="http://schemas.microsoft.com/office/powerpoint/2010/main" val="181910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blinds(horizontal)">
                                      <p:cBhvr>
                                        <p:cTn id="17" dur="500"/>
                                        <p:tgtEl>
                                          <p:spTgt spid="4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par>
                                <p:cTn id="21" presetID="3" presetClass="entr" presetSubtype="1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blinds(horizontal)">
                                      <p:cBhvr>
                                        <p:cTn id="23" dur="500"/>
                                        <p:tgtEl>
                                          <p:spTgt spid="4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blinds(horizontal)">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E393-BCC5-A34E-9D3F-0A573041C39B}"/>
              </a:ext>
            </a:extLst>
          </p:cNvPr>
          <p:cNvSpPr>
            <a:spLocks noGrp="1"/>
          </p:cNvSpPr>
          <p:nvPr>
            <p:ph type="title"/>
          </p:nvPr>
        </p:nvSpPr>
        <p:spPr/>
        <p:txBody>
          <a:bodyPr/>
          <a:lstStyle/>
          <a:p>
            <a:r>
              <a:rPr lang="en-US" dirty="0"/>
              <a:t>Externalizing Factual Knowledge</a:t>
            </a:r>
          </a:p>
        </p:txBody>
      </p:sp>
      <p:sp>
        <p:nvSpPr>
          <p:cNvPr id="5" name="Slide Number Placeholder 4">
            <a:extLst>
              <a:ext uri="{FF2B5EF4-FFF2-40B4-BE49-F238E27FC236}">
                <a16:creationId xmlns:a16="http://schemas.microsoft.com/office/drawing/2014/main" id="{B2A52483-957E-0D4D-96CE-D047E170C945}"/>
              </a:ext>
            </a:extLst>
          </p:cNvPr>
          <p:cNvSpPr>
            <a:spLocks noGrp="1"/>
          </p:cNvSpPr>
          <p:nvPr>
            <p:ph type="sldNum" sz="quarter" idx="12"/>
          </p:nvPr>
        </p:nvSpPr>
        <p:spPr/>
        <p:txBody>
          <a:bodyPr/>
          <a:lstStyle/>
          <a:p>
            <a:fld id="{4FAB73BC-B049-4115-A692-8D63A059BFB8}" type="slidenum">
              <a:rPr lang="en-US" smtClean="0"/>
              <a:t>43</a:t>
            </a:fld>
            <a:endParaRPr lang="en-US"/>
          </a:p>
        </p:txBody>
      </p:sp>
      <p:grpSp>
        <p:nvGrpSpPr>
          <p:cNvPr id="28" name="Group 27">
            <a:extLst>
              <a:ext uri="{FF2B5EF4-FFF2-40B4-BE49-F238E27FC236}">
                <a16:creationId xmlns:a16="http://schemas.microsoft.com/office/drawing/2014/main" id="{0CA75A1D-C65B-CB48-885B-0E6D272552E8}"/>
              </a:ext>
            </a:extLst>
          </p:cNvPr>
          <p:cNvGrpSpPr/>
          <p:nvPr/>
        </p:nvGrpSpPr>
        <p:grpSpPr>
          <a:xfrm>
            <a:off x="4572000" y="1353177"/>
            <a:ext cx="4149970" cy="3567265"/>
            <a:chOff x="4571998" y="2541970"/>
            <a:chExt cx="4149970" cy="3567265"/>
          </a:xfrm>
        </p:grpSpPr>
        <p:sp>
          <p:nvSpPr>
            <p:cNvPr id="11" name="TextBox 10">
              <a:extLst>
                <a:ext uri="{FF2B5EF4-FFF2-40B4-BE49-F238E27FC236}">
                  <a16:creationId xmlns:a16="http://schemas.microsoft.com/office/drawing/2014/main" id="{EE1F1437-0AB1-F748-85AF-F0E7845B09DB}"/>
                </a:ext>
              </a:extLst>
            </p:cNvPr>
            <p:cNvSpPr txBox="1"/>
            <p:nvPr/>
          </p:nvSpPr>
          <p:spPr>
            <a:xfrm>
              <a:off x="4571998" y="2541970"/>
              <a:ext cx="4149970" cy="369332"/>
            </a:xfrm>
            <a:prstGeom prst="rect">
              <a:avLst/>
            </a:prstGeom>
            <a:solidFill>
              <a:schemeClr val="accent5">
                <a:lumMod val="20000"/>
                <a:lumOff val="80000"/>
              </a:schemeClr>
            </a:solidFill>
            <a:ln>
              <a:solidFill>
                <a:schemeClr val="tx1">
                  <a:lumMod val="50000"/>
                  <a:lumOff val="50000"/>
                </a:schemeClr>
              </a:solidFill>
            </a:ln>
          </p:spPr>
          <p:txBody>
            <a:bodyPr wrap="square" rtlCol="0">
              <a:spAutoFit/>
            </a:bodyPr>
            <a:lstStyle/>
            <a:p>
              <a:pPr algn="ctr"/>
              <a:r>
                <a:rPr lang="en-US" dirty="0"/>
                <a:t>Explicit Factual Knowledge</a:t>
              </a:r>
            </a:p>
          </p:txBody>
        </p:sp>
        <p:pic>
          <p:nvPicPr>
            <p:cNvPr id="4110" name="Picture 14" descr="Re-evaluation of Knowledge Graph Completion Methods | by Farahnaz Akrami |  Medium">
              <a:extLst>
                <a:ext uri="{FF2B5EF4-FFF2-40B4-BE49-F238E27FC236}">
                  <a16:creationId xmlns:a16="http://schemas.microsoft.com/office/drawing/2014/main" id="{FAB81B8A-C889-DF49-8589-87218F6B7C40}"/>
                </a:ext>
              </a:extLst>
            </p:cNvPr>
            <p:cNvPicPr>
              <a:picLocks noChangeAspect="1" noChangeArrowheads="1"/>
            </p:cNvPicPr>
            <p:nvPr/>
          </p:nvPicPr>
          <p:blipFill>
            <a:blip r:embed="rId3">
              <a:alphaModFix amt="23000"/>
              <a:extLst>
                <a:ext uri="{28A0092B-C50C-407E-A947-70E740481C1C}">
                  <a14:useLocalDpi xmlns:a14="http://schemas.microsoft.com/office/drawing/2010/main" val="0"/>
                </a:ext>
              </a:extLst>
            </a:blip>
            <a:srcRect/>
            <a:stretch>
              <a:fillRect/>
            </a:stretch>
          </p:blipFill>
          <p:spPr bwMode="auto">
            <a:xfrm>
              <a:off x="4884942" y="3006638"/>
              <a:ext cx="3630406" cy="304789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918F16F-B26F-574D-A622-AB5DA722A029}"/>
                </a:ext>
              </a:extLst>
            </p:cNvPr>
            <p:cNvSpPr/>
            <p:nvPr/>
          </p:nvSpPr>
          <p:spPr>
            <a:xfrm>
              <a:off x="4571999" y="2911300"/>
              <a:ext cx="4149969" cy="319793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5F5F425-F2D9-114B-BB9B-3EEF5809A03C}"/>
              </a:ext>
            </a:extLst>
          </p:cNvPr>
          <p:cNvGrpSpPr/>
          <p:nvPr/>
        </p:nvGrpSpPr>
        <p:grpSpPr>
          <a:xfrm>
            <a:off x="422034" y="1353177"/>
            <a:ext cx="4149966" cy="3567266"/>
            <a:chOff x="422032" y="1540038"/>
            <a:chExt cx="4149966" cy="3567266"/>
          </a:xfrm>
        </p:grpSpPr>
        <p:grpSp>
          <p:nvGrpSpPr>
            <p:cNvPr id="7" name="Group 6">
              <a:extLst>
                <a:ext uri="{FF2B5EF4-FFF2-40B4-BE49-F238E27FC236}">
                  <a16:creationId xmlns:a16="http://schemas.microsoft.com/office/drawing/2014/main" id="{61E8B817-3B9C-B743-A612-34F78E7158F5}"/>
                </a:ext>
              </a:extLst>
            </p:cNvPr>
            <p:cNvGrpSpPr/>
            <p:nvPr/>
          </p:nvGrpSpPr>
          <p:grpSpPr>
            <a:xfrm>
              <a:off x="422032" y="1540038"/>
              <a:ext cx="4149966" cy="3567266"/>
              <a:chOff x="422032" y="2541970"/>
              <a:chExt cx="4149966" cy="3567266"/>
            </a:xfrm>
          </p:grpSpPr>
          <p:grpSp>
            <p:nvGrpSpPr>
              <p:cNvPr id="26" name="Group 25">
                <a:extLst>
                  <a:ext uri="{FF2B5EF4-FFF2-40B4-BE49-F238E27FC236}">
                    <a16:creationId xmlns:a16="http://schemas.microsoft.com/office/drawing/2014/main" id="{09409353-4CC3-8444-891E-9F63B8992D61}"/>
                  </a:ext>
                </a:extLst>
              </p:cNvPr>
              <p:cNvGrpSpPr/>
              <p:nvPr/>
            </p:nvGrpSpPr>
            <p:grpSpPr>
              <a:xfrm>
                <a:off x="422032" y="2541970"/>
                <a:ext cx="4149966" cy="3567266"/>
                <a:chOff x="422032" y="2541970"/>
                <a:chExt cx="4149966" cy="3567266"/>
              </a:xfrm>
            </p:grpSpPr>
            <p:sp>
              <p:nvSpPr>
                <p:cNvPr id="10" name="TextBox 9">
                  <a:extLst>
                    <a:ext uri="{FF2B5EF4-FFF2-40B4-BE49-F238E27FC236}">
                      <a16:creationId xmlns:a16="http://schemas.microsoft.com/office/drawing/2014/main" id="{A668B918-1334-374E-B6AD-D77D9B689C5E}"/>
                    </a:ext>
                  </a:extLst>
                </p:cNvPr>
                <p:cNvSpPr txBox="1"/>
                <p:nvPr/>
              </p:nvSpPr>
              <p:spPr>
                <a:xfrm>
                  <a:off x="422032" y="2541970"/>
                  <a:ext cx="4149966" cy="369332"/>
                </a:xfrm>
                <a:prstGeom prst="rect">
                  <a:avLst/>
                </a:prstGeom>
                <a:solidFill>
                  <a:schemeClr val="accent2">
                    <a:lumMod val="20000"/>
                    <a:lumOff val="80000"/>
                  </a:schemeClr>
                </a:solidFill>
                <a:ln>
                  <a:solidFill>
                    <a:schemeClr val="tx1">
                      <a:lumMod val="50000"/>
                      <a:lumOff val="50000"/>
                    </a:schemeClr>
                  </a:solidFill>
                </a:ln>
              </p:spPr>
              <p:txBody>
                <a:bodyPr wrap="square" rtlCol="0">
                  <a:spAutoFit/>
                </a:bodyPr>
                <a:lstStyle/>
                <a:p>
                  <a:pPr algn="ctr"/>
                  <a:r>
                    <a:rPr lang="en-US" dirty="0"/>
                    <a:t>Implicit Linguistic Knowledge</a:t>
                  </a:r>
                </a:p>
              </p:txBody>
            </p:sp>
            <p:sp>
              <p:nvSpPr>
                <p:cNvPr id="12" name="Rectangle 11">
                  <a:extLst>
                    <a:ext uri="{FF2B5EF4-FFF2-40B4-BE49-F238E27FC236}">
                      <a16:creationId xmlns:a16="http://schemas.microsoft.com/office/drawing/2014/main" id="{62D12ACC-3DFD-D44B-938D-E670A7FBEAE9}"/>
                    </a:ext>
                  </a:extLst>
                </p:cNvPr>
                <p:cNvSpPr/>
                <p:nvPr/>
              </p:nvSpPr>
              <p:spPr>
                <a:xfrm>
                  <a:off x="422032" y="2911301"/>
                  <a:ext cx="4149966" cy="319793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Image result for english grammar">
                <a:extLst>
                  <a:ext uri="{FF2B5EF4-FFF2-40B4-BE49-F238E27FC236}">
                    <a16:creationId xmlns:a16="http://schemas.microsoft.com/office/drawing/2014/main" id="{0B031275-056F-7D4A-8338-E7F3116D67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7" t="13190" r="667" b="21115"/>
              <a:stretch/>
            </p:blipFill>
            <p:spPr bwMode="auto">
              <a:xfrm>
                <a:off x="628648" y="3006638"/>
                <a:ext cx="3641005" cy="179581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82617DEC-3071-8C4E-B208-9CF0447942E3}"/>
                </a:ext>
              </a:extLst>
            </p:cNvPr>
            <p:cNvSpPr txBox="1"/>
            <p:nvPr/>
          </p:nvSpPr>
          <p:spPr>
            <a:xfrm>
              <a:off x="962876" y="4325295"/>
              <a:ext cx="1609736" cy="369332"/>
            </a:xfrm>
            <a:prstGeom prst="rect">
              <a:avLst/>
            </a:prstGeom>
            <a:noFill/>
          </p:spPr>
          <p:txBody>
            <a:bodyPr wrap="none" rtlCol="0">
              <a:spAutoFit/>
            </a:bodyPr>
            <a:lstStyle/>
            <a:p>
              <a:r>
                <a:rPr lang="en-US" dirty="0"/>
                <a:t>A ___ has fur</a:t>
              </a:r>
            </a:p>
          </p:txBody>
        </p:sp>
        <p:pic>
          <p:nvPicPr>
            <p:cNvPr id="25" name="Picture 24" descr="A picture containing mammal, cat, brown&#10;&#10;Description automatically generated">
              <a:extLst>
                <a:ext uri="{FF2B5EF4-FFF2-40B4-BE49-F238E27FC236}">
                  <a16:creationId xmlns:a16="http://schemas.microsoft.com/office/drawing/2014/main" id="{4A7E51BB-11C7-5846-887C-03F528A611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612" y="3881727"/>
              <a:ext cx="1340474" cy="1225577"/>
            </a:xfrm>
            <a:prstGeom prst="rect">
              <a:avLst/>
            </a:prstGeom>
          </p:spPr>
        </p:pic>
      </p:grpSp>
      <p:sp>
        <p:nvSpPr>
          <p:cNvPr id="15" name="TextBox 14">
            <a:extLst>
              <a:ext uri="{FF2B5EF4-FFF2-40B4-BE49-F238E27FC236}">
                <a16:creationId xmlns:a16="http://schemas.microsoft.com/office/drawing/2014/main" id="{D183B0ED-3A88-114A-9291-060BEBCD4C08}"/>
              </a:ext>
            </a:extLst>
          </p:cNvPr>
          <p:cNvSpPr txBox="1"/>
          <p:nvPr/>
        </p:nvSpPr>
        <p:spPr>
          <a:xfrm>
            <a:off x="2569361" y="5573831"/>
            <a:ext cx="1298753" cy="369332"/>
          </a:xfrm>
          <a:prstGeom prst="rect">
            <a:avLst/>
          </a:prstGeom>
          <a:noFill/>
        </p:spPr>
        <p:txBody>
          <a:bodyPr wrap="none" rtlCol="0">
            <a:spAutoFit/>
          </a:bodyPr>
          <a:lstStyle/>
          <a:p>
            <a:r>
              <a:rPr lang="en-US" dirty="0"/>
              <a:t>Internalize</a:t>
            </a:r>
          </a:p>
        </p:txBody>
      </p:sp>
      <p:pic>
        <p:nvPicPr>
          <p:cNvPr id="34" name="Picture 33" descr="Icon&#10;&#10;Description automatically generated">
            <a:extLst>
              <a:ext uri="{FF2B5EF4-FFF2-40B4-BE49-F238E27FC236}">
                <a16:creationId xmlns:a16="http://schemas.microsoft.com/office/drawing/2014/main" id="{A20898DC-EED7-6D4A-9763-57F4D2A1E4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1081" y="5032660"/>
            <a:ext cx="785638" cy="1082342"/>
          </a:xfrm>
          <a:prstGeom prst="rect">
            <a:avLst/>
          </a:prstGeom>
        </p:spPr>
      </p:pic>
      <p:cxnSp>
        <p:nvCxnSpPr>
          <p:cNvPr id="44" name="Elbow Connector 43">
            <a:extLst>
              <a:ext uri="{FF2B5EF4-FFF2-40B4-BE49-F238E27FC236}">
                <a16:creationId xmlns:a16="http://schemas.microsoft.com/office/drawing/2014/main" id="{2BCED8A0-5F17-EC45-8C55-B8D01CCBCAB8}"/>
              </a:ext>
            </a:extLst>
          </p:cNvPr>
          <p:cNvCxnSpPr>
            <a:stCxn id="12" idx="2"/>
            <a:endCxn id="34" idx="1"/>
          </p:cNvCxnSpPr>
          <p:nvPr/>
        </p:nvCxnSpPr>
        <p:spPr>
          <a:xfrm rot="16200000" flipH="1">
            <a:off x="2992355" y="4425105"/>
            <a:ext cx="653388" cy="1644064"/>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EAF27DFC-2B45-CC42-9AF8-7095A9FD8A7F}"/>
              </a:ext>
            </a:extLst>
          </p:cNvPr>
          <p:cNvCxnSpPr>
            <a:cxnSpLocks/>
            <a:stCxn id="27" idx="2"/>
            <a:endCxn id="34" idx="3"/>
          </p:cNvCxnSpPr>
          <p:nvPr/>
        </p:nvCxnSpPr>
        <p:spPr>
          <a:xfrm rot="5400000">
            <a:off x="5460159" y="4387003"/>
            <a:ext cx="653389" cy="1720267"/>
          </a:xfrm>
          <a:prstGeom prst="bentConnector2">
            <a:avLst/>
          </a:prstGeom>
          <a:ln w="12700">
            <a:solidFill>
              <a:schemeClr val="tx1">
                <a:lumMod val="50000"/>
                <a:lumOff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BF9B8A8-9429-5F4D-90F2-8A71FDF12AE6}"/>
              </a:ext>
            </a:extLst>
          </p:cNvPr>
          <p:cNvSpPr txBox="1"/>
          <p:nvPr/>
        </p:nvSpPr>
        <p:spPr>
          <a:xfrm>
            <a:off x="5177910" y="5573831"/>
            <a:ext cx="1340432" cy="369332"/>
          </a:xfrm>
          <a:prstGeom prst="rect">
            <a:avLst/>
          </a:prstGeom>
          <a:noFill/>
        </p:spPr>
        <p:txBody>
          <a:bodyPr wrap="none" rtlCol="0">
            <a:spAutoFit/>
          </a:bodyPr>
          <a:lstStyle/>
          <a:p>
            <a:r>
              <a:rPr lang="en-US" dirty="0"/>
              <a:t>Externalize</a:t>
            </a:r>
          </a:p>
        </p:txBody>
      </p:sp>
    </p:spTree>
    <p:extLst>
      <p:ext uri="{BB962C8B-B14F-4D97-AF65-F5344CB8AC3E}">
        <p14:creationId xmlns:p14="http://schemas.microsoft.com/office/powerpoint/2010/main" val="3285240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04FA-8F05-3C42-9F9D-BC79D192BCD1}"/>
              </a:ext>
            </a:extLst>
          </p:cNvPr>
          <p:cNvSpPr>
            <a:spLocks noGrp="1"/>
          </p:cNvSpPr>
          <p:nvPr>
            <p:ph type="title"/>
          </p:nvPr>
        </p:nvSpPr>
        <p:spPr/>
        <p:txBody>
          <a:bodyPr/>
          <a:lstStyle/>
          <a:p>
            <a:r>
              <a:rPr lang="en-US" dirty="0"/>
              <a:t>KGPT (Conditional) Pre-training</a:t>
            </a:r>
          </a:p>
        </p:txBody>
      </p:sp>
      <p:sp>
        <p:nvSpPr>
          <p:cNvPr id="4" name="Slide Number Placeholder 3">
            <a:extLst>
              <a:ext uri="{FF2B5EF4-FFF2-40B4-BE49-F238E27FC236}">
                <a16:creationId xmlns:a16="http://schemas.microsoft.com/office/drawing/2014/main" id="{15FCBA88-D93A-4F45-8E64-969B84FD7D91}"/>
              </a:ext>
            </a:extLst>
          </p:cNvPr>
          <p:cNvSpPr>
            <a:spLocks noGrp="1"/>
          </p:cNvSpPr>
          <p:nvPr>
            <p:ph type="sldNum" sz="quarter" idx="12"/>
          </p:nvPr>
        </p:nvSpPr>
        <p:spPr/>
        <p:txBody>
          <a:bodyPr/>
          <a:lstStyle/>
          <a:p>
            <a:fld id="{4FAB73BC-B049-4115-A692-8D63A059BFB8}" type="slidenum">
              <a:rPr lang="en-US" smtClean="0"/>
              <a:t>44</a:t>
            </a:fld>
            <a:endParaRPr lang="en-US"/>
          </a:p>
        </p:txBody>
      </p:sp>
      <p:grpSp>
        <p:nvGrpSpPr>
          <p:cNvPr id="3" name="Group 2">
            <a:extLst>
              <a:ext uri="{FF2B5EF4-FFF2-40B4-BE49-F238E27FC236}">
                <a16:creationId xmlns:a16="http://schemas.microsoft.com/office/drawing/2014/main" id="{7FF5D5C2-FE9B-0341-A303-977C1562009E}"/>
              </a:ext>
            </a:extLst>
          </p:cNvPr>
          <p:cNvGrpSpPr/>
          <p:nvPr/>
        </p:nvGrpSpPr>
        <p:grpSpPr>
          <a:xfrm>
            <a:off x="3726050" y="2125335"/>
            <a:ext cx="5241953" cy="2012623"/>
            <a:chOff x="3726050" y="2125335"/>
            <a:chExt cx="5241953" cy="2012623"/>
          </a:xfrm>
        </p:grpSpPr>
        <p:sp>
          <p:nvSpPr>
            <p:cNvPr id="106" name="Right Arrow 105">
              <a:extLst>
                <a:ext uri="{FF2B5EF4-FFF2-40B4-BE49-F238E27FC236}">
                  <a16:creationId xmlns:a16="http://schemas.microsoft.com/office/drawing/2014/main" id="{43A1A19D-F77A-B547-8C5B-238A5B107713}"/>
                </a:ext>
              </a:extLst>
            </p:cNvPr>
            <p:cNvSpPr/>
            <p:nvPr/>
          </p:nvSpPr>
          <p:spPr>
            <a:xfrm rot="10800000">
              <a:off x="3984976" y="2973634"/>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8838AE4C-D89F-2642-94E8-AE778BEF3866}"/>
                </a:ext>
              </a:extLst>
            </p:cNvPr>
            <p:cNvSpPr txBox="1"/>
            <p:nvPr/>
          </p:nvSpPr>
          <p:spPr>
            <a:xfrm>
              <a:off x="3726050" y="3400140"/>
              <a:ext cx="973343" cy="369332"/>
            </a:xfrm>
            <a:prstGeom prst="rect">
              <a:avLst/>
            </a:prstGeom>
            <a:noFill/>
          </p:spPr>
          <p:txBody>
            <a:bodyPr wrap="none" rtlCol="0">
              <a:spAutoFit/>
            </a:bodyPr>
            <a:lstStyle/>
            <a:p>
              <a:r>
                <a:rPr lang="en-US" dirty="0"/>
                <a:t>Ground</a:t>
              </a:r>
            </a:p>
          </p:txBody>
        </p:sp>
        <p:pic>
          <p:nvPicPr>
            <p:cNvPr id="5" name="Picture 4" descr="A picture containing text, sign&#10;&#10;Description automatically generated">
              <a:extLst>
                <a:ext uri="{FF2B5EF4-FFF2-40B4-BE49-F238E27FC236}">
                  <a16:creationId xmlns:a16="http://schemas.microsoft.com/office/drawing/2014/main" id="{FB02BBEB-C581-954E-A52A-13E0EBF3B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286" y="2125335"/>
              <a:ext cx="2416717" cy="2012623"/>
            </a:xfrm>
            <a:prstGeom prst="rect">
              <a:avLst/>
            </a:prstGeom>
          </p:spPr>
        </p:pic>
        <p:sp>
          <p:nvSpPr>
            <p:cNvPr id="6" name="TextBox 5">
              <a:extLst>
                <a:ext uri="{FF2B5EF4-FFF2-40B4-BE49-F238E27FC236}">
                  <a16:creationId xmlns:a16="http://schemas.microsoft.com/office/drawing/2014/main" id="{3ED2C951-A354-284F-B297-AAA205513BEC}"/>
                </a:ext>
              </a:extLst>
            </p:cNvPr>
            <p:cNvSpPr txBox="1"/>
            <p:nvPr/>
          </p:nvSpPr>
          <p:spPr>
            <a:xfrm>
              <a:off x="4654953" y="2826426"/>
              <a:ext cx="1157449" cy="646331"/>
            </a:xfrm>
            <a:prstGeom prst="rect">
              <a:avLst/>
            </a:prstGeom>
            <a:solidFill>
              <a:schemeClr val="accent3">
                <a:lumMod val="20000"/>
                <a:lumOff val="80000"/>
              </a:schemeClr>
            </a:solidFill>
            <a:ln w="12700">
              <a:solidFill>
                <a:schemeClr val="tx1"/>
              </a:solidFill>
            </a:ln>
          </p:spPr>
          <p:txBody>
            <a:bodyPr wrap="square" rtlCol="0">
              <a:spAutoFit/>
            </a:bodyPr>
            <a:lstStyle/>
            <a:p>
              <a:pPr algn="ctr"/>
              <a:r>
                <a:rPr lang="en-US" dirty="0"/>
                <a:t>Graph </a:t>
              </a:r>
            </a:p>
            <a:p>
              <a:pPr algn="ctr"/>
              <a:r>
                <a:rPr lang="en-US" dirty="0"/>
                <a:t>Network</a:t>
              </a:r>
            </a:p>
          </p:txBody>
        </p:sp>
        <p:sp>
          <p:nvSpPr>
            <p:cNvPr id="101" name="Right Arrow 100">
              <a:extLst>
                <a:ext uri="{FF2B5EF4-FFF2-40B4-BE49-F238E27FC236}">
                  <a16:creationId xmlns:a16="http://schemas.microsoft.com/office/drawing/2014/main" id="{0D836898-2E28-484C-A7DA-FA4BA75F323C}"/>
                </a:ext>
              </a:extLst>
            </p:cNvPr>
            <p:cNvSpPr/>
            <p:nvPr/>
          </p:nvSpPr>
          <p:spPr>
            <a:xfrm rot="10800000">
              <a:off x="6062205" y="2963689"/>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FB33A429-00E9-A74D-A9C5-8B52B517031B}"/>
                </a:ext>
              </a:extLst>
            </p:cNvPr>
            <p:cNvSpPr txBox="1"/>
            <p:nvPr/>
          </p:nvSpPr>
          <p:spPr>
            <a:xfrm>
              <a:off x="5846395" y="3402606"/>
              <a:ext cx="946093" cy="369332"/>
            </a:xfrm>
            <a:prstGeom prst="rect">
              <a:avLst/>
            </a:prstGeom>
            <a:noFill/>
          </p:spPr>
          <p:txBody>
            <a:bodyPr wrap="none" rtlCol="0">
              <a:spAutoFit/>
            </a:bodyPr>
            <a:lstStyle/>
            <a:p>
              <a:r>
                <a:rPr lang="en-US" dirty="0"/>
                <a:t>Encode</a:t>
              </a:r>
            </a:p>
          </p:txBody>
        </p:sp>
      </p:grpSp>
      <p:sp>
        <p:nvSpPr>
          <p:cNvPr id="194" name="Right Brace 193">
            <a:extLst>
              <a:ext uri="{FF2B5EF4-FFF2-40B4-BE49-F238E27FC236}">
                <a16:creationId xmlns:a16="http://schemas.microsoft.com/office/drawing/2014/main" id="{6877450E-CD70-864C-8A61-AB4BED3A9401}"/>
              </a:ext>
            </a:extLst>
          </p:cNvPr>
          <p:cNvSpPr/>
          <p:nvPr/>
        </p:nvSpPr>
        <p:spPr>
          <a:xfrm rot="5400000">
            <a:off x="3239566" y="1811750"/>
            <a:ext cx="369332" cy="4844324"/>
          </a:xfrm>
          <a:prstGeom prst="rightBrace">
            <a:avLst>
              <a:gd name="adj1" fmla="val 2970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5" name="TextBox 194">
            <a:extLst>
              <a:ext uri="{FF2B5EF4-FFF2-40B4-BE49-F238E27FC236}">
                <a16:creationId xmlns:a16="http://schemas.microsoft.com/office/drawing/2014/main" id="{AD62D29B-5D3A-3C4C-B066-C90D1C0BF9F6}"/>
              </a:ext>
            </a:extLst>
          </p:cNvPr>
          <p:cNvSpPr txBox="1"/>
          <p:nvPr/>
        </p:nvSpPr>
        <p:spPr>
          <a:xfrm>
            <a:off x="1924684" y="4438532"/>
            <a:ext cx="2848857" cy="369332"/>
          </a:xfrm>
          <a:prstGeom prst="rect">
            <a:avLst/>
          </a:prstGeom>
          <a:noFill/>
        </p:spPr>
        <p:txBody>
          <a:bodyPr wrap="none" rtlCol="0">
            <a:spAutoFit/>
          </a:bodyPr>
          <a:lstStyle/>
          <a:p>
            <a:r>
              <a:rPr lang="en-US" dirty="0"/>
              <a:t>KGPT (100M Parameters)</a:t>
            </a:r>
          </a:p>
        </p:txBody>
      </p:sp>
      <p:sp>
        <p:nvSpPr>
          <p:cNvPr id="97" name="Rectangle 96">
            <a:extLst>
              <a:ext uri="{FF2B5EF4-FFF2-40B4-BE49-F238E27FC236}">
                <a16:creationId xmlns:a16="http://schemas.microsoft.com/office/drawing/2014/main" id="{9BD801A4-3937-BB4B-A1D7-8FDCAE5D2F22}"/>
              </a:ext>
            </a:extLst>
          </p:cNvPr>
          <p:cNvSpPr/>
          <p:nvPr/>
        </p:nvSpPr>
        <p:spPr>
          <a:xfrm>
            <a:off x="713666" y="5458983"/>
            <a:ext cx="4845362" cy="369332"/>
          </a:xfrm>
          <a:prstGeom prst="rect">
            <a:avLst/>
          </a:prstGeom>
        </p:spPr>
        <p:txBody>
          <a:bodyPr wrap="square">
            <a:spAutoFit/>
          </a:bodyPr>
          <a:lstStyle/>
          <a:p>
            <a:r>
              <a:rPr lang="en-US" dirty="0"/>
              <a:t>Lebron James plays as </a:t>
            </a:r>
            <a:r>
              <a:rPr lang="en-US" dirty="0">
                <a:solidFill>
                  <a:schemeClr val="accent1"/>
                </a:solidFill>
              </a:rPr>
              <a:t>_ _ _ _ _ _.</a:t>
            </a:r>
          </a:p>
        </p:txBody>
      </p:sp>
      <p:sp>
        <p:nvSpPr>
          <p:cNvPr id="98" name="Rectangle 97">
            <a:extLst>
              <a:ext uri="{FF2B5EF4-FFF2-40B4-BE49-F238E27FC236}">
                <a16:creationId xmlns:a16="http://schemas.microsoft.com/office/drawing/2014/main" id="{AEBE8E2C-0808-9A4B-8B03-051BC5CD862B}"/>
              </a:ext>
            </a:extLst>
          </p:cNvPr>
          <p:cNvSpPr/>
          <p:nvPr/>
        </p:nvSpPr>
        <p:spPr>
          <a:xfrm>
            <a:off x="715617" y="1322124"/>
            <a:ext cx="7143750" cy="369332"/>
          </a:xfrm>
          <a:prstGeom prst="rect">
            <a:avLst/>
          </a:prstGeom>
        </p:spPr>
        <p:txBody>
          <a:bodyPr wrap="square">
            <a:spAutoFit/>
          </a:bodyPr>
          <a:lstStyle/>
          <a:p>
            <a:r>
              <a:rPr lang="en-US" dirty="0"/>
              <a:t>Lebron James plays as </a:t>
            </a:r>
            <a:r>
              <a:rPr lang="en-US" dirty="0">
                <a:solidFill>
                  <a:schemeClr val="accent1"/>
                </a:solidFill>
              </a:rPr>
              <a:t>power forward at L.A. Lakers.</a:t>
            </a:r>
          </a:p>
        </p:txBody>
      </p:sp>
      <p:sp>
        <p:nvSpPr>
          <p:cNvPr id="100" name="Right Arrow 99">
            <a:extLst>
              <a:ext uri="{FF2B5EF4-FFF2-40B4-BE49-F238E27FC236}">
                <a16:creationId xmlns:a16="http://schemas.microsoft.com/office/drawing/2014/main" id="{287A807F-E16D-3C44-98FC-70D71920C06E}"/>
              </a:ext>
            </a:extLst>
          </p:cNvPr>
          <p:cNvSpPr/>
          <p:nvPr/>
        </p:nvSpPr>
        <p:spPr>
          <a:xfrm rot="10800000">
            <a:off x="6065175" y="5137734"/>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4458F54-F70F-D04C-9076-4FE3F6E3C0A1}"/>
              </a:ext>
            </a:extLst>
          </p:cNvPr>
          <p:cNvSpPr txBox="1"/>
          <p:nvPr/>
        </p:nvSpPr>
        <p:spPr>
          <a:xfrm>
            <a:off x="5784112" y="5513422"/>
            <a:ext cx="944489" cy="369332"/>
          </a:xfrm>
          <a:prstGeom prst="rect">
            <a:avLst/>
          </a:prstGeom>
          <a:noFill/>
        </p:spPr>
        <p:txBody>
          <a:bodyPr wrap="none" rtlCol="0">
            <a:spAutoFit/>
          </a:bodyPr>
          <a:lstStyle/>
          <a:p>
            <a:r>
              <a:rPr lang="en-US" dirty="0"/>
              <a:t>Sample</a:t>
            </a:r>
          </a:p>
        </p:txBody>
      </p:sp>
      <p:sp>
        <p:nvSpPr>
          <p:cNvPr id="110" name="Right Arrow 109">
            <a:extLst>
              <a:ext uri="{FF2B5EF4-FFF2-40B4-BE49-F238E27FC236}">
                <a16:creationId xmlns:a16="http://schemas.microsoft.com/office/drawing/2014/main" id="{307D0668-032E-494E-9C5C-D62FCDC2F28C}"/>
              </a:ext>
            </a:extLst>
          </p:cNvPr>
          <p:cNvSpPr/>
          <p:nvPr/>
        </p:nvSpPr>
        <p:spPr>
          <a:xfrm rot="16200000">
            <a:off x="1902980" y="4951232"/>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E20CA52B-9CFE-A74E-A62D-7C7F7603809A}"/>
              </a:ext>
            </a:extLst>
          </p:cNvPr>
          <p:cNvSpPr txBox="1"/>
          <p:nvPr/>
        </p:nvSpPr>
        <p:spPr>
          <a:xfrm>
            <a:off x="2324095" y="4952822"/>
            <a:ext cx="755335" cy="369332"/>
          </a:xfrm>
          <a:prstGeom prst="rect">
            <a:avLst/>
          </a:prstGeom>
          <a:noFill/>
        </p:spPr>
        <p:txBody>
          <a:bodyPr wrap="none" rtlCol="0">
            <a:spAutoFit/>
          </a:bodyPr>
          <a:lstStyle/>
          <a:p>
            <a:r>
              <a:rPr lang="en-US" dirty="0"/>
              <a:t>Input</a:t>
            </a:r>
          </a:p>
        </p:txBody>
      </p:sp>
      <p:sp>
        <p:nvSpPr>
          <p:cNvPr id="112" name="Right Arrow 111">
            <a:extLst>
              <a:ext uri="{FF2B5EF4-FFF2-40B4-BE49-F238E27FC236}">
                <a16:creationId xmlns:a16="http://schemas.microsoft.com/office/drawing/2014/main" id="{8DAFA1A3-A3BA-B340-82EF-83D873C63887}"/>
              </a:ext>
            </a:extLst>
          </p:cNvPr>
          <p:cNvSpPr/>
          <p:nvPr/>
        </p:nvSpPr>
        <p:spPr>
          <a:xfrm rot="16200000">
            <a:off x="1902980" y="1853556"/>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8BB28F7B-E721-B041-A6E9-190C43A67D1C}"/>
              </a:ext>
            </a:extLst>
          </p:cNvPr>
          <p:cNvSpPr txBox="1"/>
          <p:nvPr/>
        </p:nvSpPr>
        <p:spPr>
          <a:xfrm>
            <a:off x="2338161" y="1856024"/>
            <a:ext cx="917239" cy="369332"/>
          </a:xfrm>
          <a:prstGeom prst="rect">
            <a:avLst/>
          </a:prstGeom>
          <a:noFill/>
        </p:spPr>
        <p:txBody>
          <a:bodyPr wrap="none" rtlCol="0">
            <a:spAutoFit/>
          </a:bodyPr>
          <a:lstStyle/>
          <a:p>
            <a:r>
              <a:rPr lang="en-US" dirty="0"/>
              <a:t>Predict</a:t>
            </a:r>
          </a:p>
        </p:txBody>
      </p:sp>
      <p:pic>
        <p:nvPicPr>
          <p:cNvPr id="2050" name="Picture 2" descr="Image result for wikipedia icon">
            <a:extLst>
              <a:ext uri="{FF2B5EF4-FFF2-40B4-BE49-F238E27FC236}">
                <a16:creationId xmlns:a16="http://schemas.microsoft.com/office/drawing/2014/main" id="{DB236706-D7FE-8D43-8D5C-B5F285EAE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9682" y="4892263"/>
            <a:ext cx="1029685" cy="102968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D44DD743-6527-7E46-8B96-FA9207507D76}"/>
              </a:ext>
            </a:extLst>
          </p:cNvPr>
          <p:cNvGrpSpPr/>
          <p:nvPr/>
        </p:nvGrpSpPr>
        <p:grpSpPr>
          <a:xfrm>
            <a:off x="7357403" y="4137958"/>
            <a:ext cx="764169" cy="669906"/>
            <a:chOff x="7371471" y="4137958"/>
            <a:chExt cx="764169" cy="669906"/>
          </a:xfrm>
        </p:grpSpPr>
        <p:cxnSp>
          <p:nvCxnSpPr>
            <p:cNvPr id="8" name="Straight Connector 7">
              <a:extLst>
                <a:ext uri="{FF2B5EF4-FFF2-40B4-BE49-F238E27FC236}">
                  <a16:creationId xmlns:a16="http://schemas.microsoft.com/office/drawing/2014/main" id="{D25B77E8-B82F-544F-9618-73D93F9AA7F9}"/>
                </a:ext>
              </a:extLst>
            </p:cNvPr>
            <p:cNvCxnSpPr/>
            <p:nvPr/>
          </p:nvCxnSpPr>
          <p:spPr>
            <a:xfrm>
              <a:off x="7371471" y="4137958"/>
              <a:ext cx="0" cy="669906"/>
            </a:xfrm>
            <a:prstGeom prst="line">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997CBC-DBDD-4A4E-A13F-692BB7842101}"/>
                </a:ext>
              </a:extLst>
            </p:cNvPr>
            <p:cNvSpPr txBox="1"/>
            <p:nvPr/>
          </p:nvSpPr>
          <p:spPr>
            <a:xfrm>
              <a:off x="7409159" y="4253866"/>
              <a:ext cx="726481" cy="369332"/>
            </a:xfrm>
            <a:prstGeom prst="rect">
              <a:avLst/>
            </a:prstGeom>
            <a:noFill/>
          </p:spPr>
          <p:txBody>
            <a:bodyPr wrap="none" rtlCol="0">
              <a:spAutoFit/>
            </a:bodyPr>
            <a:lstStyle/>
            <a:p>
              <a:r>
                <a:rPr lang="en-US" dirty="0"/>
                <a:t>Align</a:t>
              </a:r>
            </a:p>
          </p:txBody>
        </p:sp>
      </p:grpSp>
      <p:grpSp>
        <p:nvGrpSpPr>
          <p:cNvPr id="108" name="Group 107">
            <a:extLst>
              <a:ext uri="{FF2B5EF4-FFF2-40B4-BE49-F238E27FC236}">
                <a16:creationId xmlns:a16="http://schemas.microsoft.com/office/drawing/2014/main" id="{D4B51CA5-C7BF-954E-91D4-70E541295DD0}"/>
              </a:ext>
            </a:extLst>
          </p:cNvPr>
          <p:cNvGrpSpPr/>
          <p:nvPr/>
        </p:nvGrpSpPr>
        <p:grpSpPr>
          <a:xfrm>
            <a:off x="960965" y="2369436"/>
            <a:ext cx="2559559" cy="1589696"/>
            <a:chOff x="2156444" y="2541161"/>
            <a:chExt cx="2559559" cy="1589696"/>
          </a:xfrm>
        </p:grpSpPr>
        <p:grpSp>
          <p:nvGrpSpPr>
            <p:cNvPr id="109" name="Group 108">
              <a:extLst>
                <a:ext uri="{FF2B5EF4-FFF2-40B4-BE49-F238E27FC236}">
                  <a16:creationId xmlns:a16="http://schemas.microsoft.com/office/drawing/2014/main" id="{320087CC-3720-CB45-A2BB-45C98D3EE780}"/>
                </a:ext>
              </a:extLst>
            </p:cNvPr>
            <p:cNvGrpSpPr/>
            <p:nvPr/>
          </p:nvGrpSpPr>
          <p:grpSpPr>
            <a:xfrm>
              <a:off x="2156444" y="2541161"/>
              <a:ext cx="2559559" cy="1589696"/>
              <a:chOff x="2639521" y="1988843"/>
              <a:chExt cx="2559559" cy="1589696"/>
            </a:xfrm>
          </p:grpSpPr>
          <p:grpSp>
            <p:nvGrpSpPr>
              <p:cNvPr id="118" name="Group 117">
                <a:extLst>
                  <a:ext uri="{FF2B5EF4-FFF2-40B4-BE49-F238E27FC236}">
                    <a16:creationId xmlns:a16="http://schemas.microsoft.com/office/drawing/2014/main" id="{B78462E0-E876-4C46-AD8C-E4268F564B35}"/>
                  </a:ext>
                </a:extLst>
              </p:cNvPr>
              <p:cNvGrpSpPr/>
              <p:nvPr/>
            </p:nvGrpSpPr>
            <p:grpSpPr>
              <a:xfrm>
                <a:off x="2691275" y="1988843"/>
                <a:ext cx="2450797" cy="659655"/>
                <a:chOff x="2691275" y="1856323"/>
                <a:chExt cx="2450797" cy="659655"/>
              </a:xfrm>
            </p:grpSpPr>
            <p:sp>
              <p:nvSpPr>
                <p:cNvPr id="151" name="Oval 150">
                  <a:extLst>
                    <a:ext uri="{FF2B5EF4-FFF2-40B4-BE49-F238E27FC236}">
                      <a16:creationId xmlns:a16="http://schemas.microsoft.com/office/drawing/2014/main" id="{169419A9-7273-2247-AF6C-B54EC681FB6A}"/>
                    </a:ext>
                  </a:extLst>
                </p:cNvPr>
                <p:cNvSpPr/>
                <p:nvPr/>
              </p:nvSpPr>
              <p:spPr>
                <a:xfrm>
                  <a:off x="2691275"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E827AC7-53AD-1A4E-A8FB-9421C6D97694}"/>
                    </a:ext>
                  </a:extLst>
                </p:cNvPr>
                <p:cNvSpPr/>
                <p:nvPr/>
              </p:nvSpPr>
              <p:spPr>
                <a:xfrm>
                  <a:off x="3124222"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C462DB2B-6DB0-3C42-A5D1-FE832C52190A}"/>
                    </a:ext>
                  </a:extLst>
                </p:cNvPr>
                <p:cNvSpPr/>
                <p:nvPr/>
              </p:nvSpPr>
              <p:spPr>
                <a:xfrm>
                  <a:off x="3564904" y="186541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4C10619-030A-0A41-AFA3-6175D17E8469}"/>
                    </a:ext>
                  </a:extLst>
                </p:cNvPr>
                <p:cNvSpPr/>
                <p:nvPr/>
              </p:nvSpPr>
              <p:spPr>
                <a:xfrm>
                  <a:off x="4002330"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Arrow Connector 154">
                  <a:extLst>
                    <a:ext uri="{FF2B5EF4-FFF2-40B4-BE49-F238E27FC236}">
                      <a16:creationId xmlns:a16="http://schemas.microsoft.com/office/drawing/2014/main" id="{6884B33C-6D9F-F845-93A2-F75396B26CA2}"/>
                    </a:ext>
                  </a:extLst>
                </p:cNvPr>
                <p:cNvCxnSpPr>
                  <a:cxnSpLocks/>
                  <a:stCxn id="175" idx="0"/>
                  <a:endCxn id="152" idx="4"/>
                </p:cNvCxnSpPr>
                <p:nvPr/>
              </p:nvCxnSpPr>
              <p:spPr>
                <a:xfrm flipV="1">
                  <a:off x="2826668" y="2063112"/>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4923CCF-8040-7647-86A0-C8685C4712F3}"/>
                    </a:ext>
                  </a:extLst>
                </p:cNvPr>
                <p:cNvCxnSpPr>
                  <a:cxnSpLocks/>
                  <a:stCxn id="175" idx="0"/>
                  <a:endCxn id="151" idx="4"/>
                </p:cNvCxnSpPr>
                <p:nvPr/>
              </p:nvCxnSpPr>
              <p:spPr>
                <a:xfrm flipV="1">
                  <a:off x="2820612" y="206311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FA8B521-DE90-5840-B1AC-7E8107C8D9F2}"/>
                    </a:ext>
                  </a:extLst>
                </p:cNvPr>
                <p:cNvCxnSpPr>
                  <a:cxnSpLocks/>
                  <a:stCxn id="176" idx="0"/>
                  <a:endCxn id="152" idx="4"/>
                </p:cNvCxnSpPr>
                <p:nvPr/>
              </p:nvCxnSpPr>
              <p:spPr>
                <a:xfrm flipV="1">
                  <a:off x="3247503"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AE40B10-006F-3242-B734-5B75890C1717}"/>
                    </a:ext>
                  </a:extLst>
                </p:cNvPr>
                <p:cNvCxnSpPr>
                  <a:cxnSpLocks/>
                  <a:stCxn id="177" idx="0"/>
                  <a:endCxn id="154" idx="4"/>
                </p:cNvCxnSpPr>
                <p:nvPr/>
              </p:nvCxnSpPr>
              <p:spPr>
                <a:xfrm flipV="1">
                  <a:off x="3694241" y="2063112"/>
                  <a:ext cx="437426"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11BF221-A13F-D84A-9383-527BAF07C043}"/>
                    </a:ext>
                  </a:extLst>
                </p:cNvPr>
                <p:cNvCxnSpPr>
                  <a:cxnSpLocks/>
                  <a:stCxn id="178" idx="0"/>
                  <a:endCxn id="154" idx="4"/>
                </p:cNvCxnSpPr>
                <p:nvPr/>
              </p:nvCxnSpPr>
              <p:spPr>
                <a:xfrm flipV="1">
                  <a:off x="4125611"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6D2D0ED-3FA1-354A-A20A-749C4824FF9C}"/>
                    </a:ext>
                  </a:extLst>
                </p:cNvPr>
                <p:cNvCxnSpPr>
                  <a:cxnSpLocks/>
                  <a:stCxn id="177" idx="0"/>
                  <a:endCxn id="153" idx="4"/>
                </p:cNvCxnSpPr>
                <p:nvPr/>
              </p:nvCxnSpPr>
              <p:spPr>
                <a:xfrm flipV="1">
                  <a:off x="3688185" y="2067115"/>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76B16B-5F2F-104F-83C3-CBAEFD8B0A59}"/>
                    </a:ext>
                  </a:extLst>
                </p:cNvPr>
                <p:cNvSpPr/>
                <p:nvPr/>
              </p:nvSpPr>
              <p:spPr>
                <a:xfrm>
                  <a:off x="4446644" y="186032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3F11CD9C-4EBE-AE4F-8BB7-824A2258CD7B}"/>
                    </a:ext>
                  </a:extLst>
                </p:cNvPr>
                <p:cNvSpPr/>
                <p:nvPr/>
              </p:nvSpPr>
              <p:spPr>
                <a:xfrm>
                  <a:off x="4883399" y="185632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a:extLst>
                    <a:ext uri="{FF2B5EF4-FFF2-40B4-BE49-F238E27FC236}">
                      <a16:creationId xmlns:a16="http://schemas.microsoft.com/office/drawing/2014/main" id="{15D8D769-5C2F-024D-9F9C-CA6A1868ADEC}"/>
                    </a:ext>
                  </a:extLst>
                </p:cNvPr>
                <p:cNvCxnSpPr>
                  <a:cxnSpLocks/>
                  <a:stCxn id="179" idx="0"/>
                  <a:endCxn id="162" idx="4"/>
                </p:cNvCxnSpPr>
                <p:nvPr/>
              </p:nvCxnSpPr>
              <p:spPr>
                <a:xfrm flipV="1">
                  <a:off x="4575981" y="2058028"/>
                  <a:ext cx="43675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09DBD16-60F5-834E-82EC-33C5034D2F7F}"/>
                    </a:ext>
                  </a:extLst>
                </p:cNvPr>
                <p:cNvCxnSpPr>
                  <a:cxnSpLocks/>
                  <a:stCxn id="180" idx="0"/>
                  <a:endCxn id="162" idx="4"/>
                </p:cNvCxnSpPr>
                <p:nvPr/>
              </p:nvCxnSpPr>
              <p:spPr>
                <a:xfrm flipV="1">
                  <a:off x="5006680" y="2058028"/>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E20CB8D-5E3A-BC4C-A554-D33D3F7795D1}"/>
                    </a:ext>
                  </a:extLst>
                </p:cNvPr>
                <p:cNvCxnSpPr>
                  <a:cxnSpLocks/>
                  <a:stCxn id="179" idx="0"/>
                  <a:endCxn id="161" idx="4"/>
                </p:cNvCxnSpPr>
                <p:nvPr/>
              </p:nvCxnSpPr>
              <p:spPr>
                <a:xfrm flipV="1">
                  <a:off x="4569925" y="2062031"/>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C3F62E7-95FC-7C4A-890B-0C24BBA5E5F9}"/>
                    </a:ext>
                  </a:extLst>
                </p:cNvPr>
                <p:cNvCxnSpPr>
                  <a:cxnSpLocks/>
                  <a:stCxn id="175" idx="0"/>
                  <a:endCxn id="153" idx="4"/>
                </p:cNvCxnSpPr>
                <p:nvPr/>
              </p:nvCxnSpPr>
              <p:spPr>
                <a:xfrm flipV="1">
                  <a:off x="2826668" y="2067115"/>
                  <a:ext cx="867573"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DCDC4D9-B5C0-684D-9F5D-13A41019614F}"/>
                    </a:ext>
                  </a:extLst>
                </p:cNvPr>
                <p:cNvCxnSpPr>
                  <a:cxnSpLocks/>
                  <a:stCxn id="175" idx="0"/>
                  <a:endCxn id="154" idx="4"/>
                </p:cNvCxnSpPr>
                <p:nvPr/>
              </p:nvCxnSpPr>
              <p:spPr>
                <a:xfrm flipV="1">
                  <a:off x="2826668" y="2063112"/>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5D3A660-7826-0645-89A8-BEDCC1D58537}"/>
                    </a:ext>
                  </a:extLst>
                </p:cNvPr>
                <p:cNvCxnSpPr>
                  <a:cxnSpLocks/>
                  <a:stCxn id="175" idx="0"/>
                  <a:endCxn id="161" idx="4"/>
                </p:cNvCxnSpPr>
                <p:nvPr/>
              </p:nvCxnSpPr>
              <p:spPr>
                <a:xfrm flipV="1">
                  <a:off x="2826668" y="2062031"/>
                  <a:ext cx="1749313"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5FF810C-0E95-564F-A7A6-B3A647ED56E4}"/>
                    </a:ext>
                  </a:extLst>
                </p:cNvPr>
                <p:cNvCxnSpPr>
                  <a:cxnSpLocks/>
                  <a:stCxn id="175" idx="0"/>
                  <a:endCxn id="162" idx="4"/>
                </p:cNvCxnSpPr>
                <p:nvPr/>
              </p:nvCxnSpPr>
              <p:spPr>
                <a:xfrm flipV="1">
                  <a:off x="2826668" y="2058028"/>
                  <a:ext cx="2186068"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A7943038-E6AF-8B49-BFD1-C3D50D5C68D4}"/>
                    </a:ext>
                  </a:extLst>
                </p:cNvPr>
                <p:cNvCxnSpPr>
                  <a:cxnSpLocks/>
                  <a:stCxn id="176" idx="0"/>
                  <a:endCxn id="153" idx="4"/>
                </p:cNvCxnSpPr>
                <p:nvPr/>
              </p:nvCxnSpPr>
              <p:spPr>
                <a:xfrm flipV="1">
                  <a:off x="3253559" y="2067115"/>
                  <a:ext cx="440682"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E573FF6-14B5-294B-84BF-0D62CF9617F0}"/>
                    </a:ext>
                  </a:extLst>
                </p:cNvPr>
                <p:cNvCxnSpPr>
                  <a:cxnSpLocks/>
                  <a:stCxn id="176" idx="0"/>
                  <a:endCxn id="154" idx="4"/>
                </p:cNvCxnSpPr>
                <p:nvPr/>
              </p:nvCxnSpPr>
              <p:spPr>
                <a:xfrm flipV="1">
                  <a:off x="3253559" y="2063112"/>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FCE8CA9-23E1-9F49-B55D-FD2AE11062A1}"/>
                    </a:ext>
                  </a:extLst>
                </p:cNvPr>
                <p:cNvCxnSpPr>
                  <a:cxnSpLocks/>
                  <a:stCxn id="176" idx="0"/>
                  <a:endCxn id="161" idx="4"/>
                </p:cNvCxnSpPr>
                <p:nvPr/>
              </p:nvCxnSpPr>
              <p:spPr>
                <a:xfrm flipV="1">
                  <a:off x="3253559" y="2062031"/>
                  <a:ext cx="1322422"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7CE3C88-4FFC-1B4E-8264-BD7EF8979D29}"/>
                    </a:ext>
                  </a:extLst>
                </p:cNvPr>
                <p:cNvCxnSpPr>
                  <a:cxnSpLocks/>
                  <a:stCxn id="178" idx="0"/>
                  <a:endCxn id="161" idx="4"/>
                </p:cNvCxnSpPr>
                <p:nvPr/>
              </p:nvCxnSpPr>
              <p:spPr>
                <a:xfrm flipV="1">
                  <a:off x="4131667" y="2062031"/>
                  <a:ext cx="444314"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F6797AA-312F-0D42-A6C9-49036C58FA02}"/>
                    </a:ext>
                  </a:extLst>
                </p:cNvPr>
                <p:cNvCxnSpPr>
                  <a:cxnSpLocks/>
                  <a:stCxn id="178" idx="0"/>
                  <a:endCxn id="162" idx="4"/>
                </p:cNvCxnSpPr>
                <p:nvPr/>
              </p:nvCxnSpPr>
              <p:spPr>
                <a:xfrm flipV="1">
                  <a:off x="4131667" y="2058028"/>
                  <a:ext cx="8810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B2AC3700-415D-5F40-A101-A8E0951271A8}"/>
                    </a:ext>
                  </a:extLst>
                </p:cNvPr>
                <p:cNvSpPr/>
                <p:nvPr/>
              </p:nvSpPr>
              <p:spPr>
                <a:xfrm>
                  <a:off x="2697331"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F80B0A67-55C1-8D49-9ED1-16A0483AA9F4}"/>
                    </a:ext>
                  </a:extLst>
                </p:cNvPr>
                <p:cNvSpPr/>
                <p:nvPr/>
              </p:nvSpPr>
              <p:spPr>
                <a:xfrm>
                  <a:off x="3124222"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5299168-63F6-D34E-8672-A0FA9FD1C15D}"/>
                    </a:ext>
                  </a:extLst>
                </p:cNvPr>
                <p:cNvSpPr/>
                <p:nvPr/>
              </p:nvSpPr>
              <p:spPr>
                <a:xfrm>
                  <a:off x="3564904" y="231427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540D2D12-54E8-3A46-BB9A-F700D01BCEB5}"/>
                    </a:ext>
                  </a:extLst>
                </p:cNvPr>
                <p:cNvSpPr/>
                <p:nvPr/>
              </p:nvSpPr>
              <p:spPr>
                <a:xfrm>
                  <a:off x="4002330"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6888D0F-5BCD-6745-9619-4B72A9EE8734}"/>
                    </a:ext>
                  </a:extLst>
                </p:cNvPr>
                <p:cNvSpPr/>
                <p:nvPr/>
              </p:nvSpPr>
              <p:spPr>
                <a:xfrm>
                  <a:off x="4446644" y="2309189"/>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45F7797-9D7C-B14E-9402-3C301EF0E367}"/>
                    </a:ext>
                  </a:extLst>
                </p:cNvPr>
                <p:cNvSpPr/>
                <p:nvPr/>
              </p:nvSpPr>
              <p:spPr>
                <a:xfrm>
                  <a:off x="4883399" y="230518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C5E632A8-5231-F349-8A1A-131BF44E6208}"/>
                  </a:ext>
                </a:extLst>
              </p:cNvPr>
              <p:cNvGrpSpPr/>
              <p:nvPr/>
            </p:nvGrpSpPr>
            <p:grpSpPr>
              <a:xfrm>
                <a:off x="2691275" y="2909797"/>
                <a:ext cx="2450797" cy="668742"/>
                <a:chOff x="2691275" y="2801263"/>
                <a:chExt cx="2450797" cy="668742"/>
              </a:xfrm>
            </p:grpSpPr>
            <p:sp>
              <p:nvSpPr>
                <p:cNvPr id="121" name="Oval 120">
                  <a:extLst>
                    <a:ext uri="{FF2B5EF4-FFF2-40B4-BE49-F238E27FC236}">
                      <a16:creationId xmlns:a16="http://schemas.microsoft.com/office/drawing/2014/main" id="{B3108310-AE20-CD4F-8E0D-6D76652C2AFE}"/>
                    </a:ext>
                  </a:extLst>
                </p:cNvPr>
                <p:cNvSpPr/>
                <p:nvPr/>
              </p:nvSpPr>
              <p:spPr>
                <a:xfrm>
                  <a:off x="2697331"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7951A016-3F72-794E-BBFC-7A135BE3F02E}"/>
                    </a:ext>
                  </a:extLst>
                </p:cNvPr>
                <p:cNvSpPr/>
                <p:nvPr/>
              </p:nvSpPr>
              <p:spPr>
                <a:xfrm>
                  <a:off x="3124222"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170273-98D3-154C-9530-F6D5FF499646}"/>
                    </a:ext>
                  </a:extLst>
                </p:cNvPr>
                <p:cNvSpPr/>
                <p:nvPr/>
              </p:nvSpPr>
              <p:spPr>
                <a:xfrm>
                  <a:off x="3564904" y="326830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D84CEC5-3C6D-424D-8800-B334E85EF9D3}"/>
                    </a:ext>
                  </a:extLst>
                </p:cNvPr>
                <p:cNvSpPr/>
                <p:nvPr/>
              </p:nvSpPr>
              <p:spPr>
                <a:xfrm>
                  <a:off x="4002330"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4E84E43-4EF0-0943-96CD-8F2B886E03C2}"/>
                    </a:ext>
                  </a:extLst>
                </p:cNvPr>
                <p:cNvSpPr/>
                <p:nvPr/>
              </p:nvSpPr>
              <p:spPr>
                <a:xfrm>
                  <a:off x="4446644" y="326321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7811348-DEBD-F047-A47A-585C19C30EC1}"/>
                    </a:ext>
                  </a:extLst>
                </p:cNvPr>
                <p:cNvSpPr/>
                <p:nvPr/>
              </p:nvSpPr>
              <p:spPr>
                <a:xfrm>
                  <a:off x="4883399" y="325921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Arrow Connector 126">
                  <a:extLst>
                    <a:ext uri="{FF2B5EF4-FFF2-40B4-BE49-F238E27FC236}">
                      <a16:creationId xmlns:a16="http://schemas.microsoft.com/office/drawing/2014/main" id="{10169C46-03B3-E64C-A307-B72A9EA8C1B0}"/>
                    </a:ext>
                  </a:extLst>
                </p:cNvPr>
                <p:cNvCxnSpPr>
                  <a:cxnSpLocks/>
                </p:cNvCxnSpPr>
                <p:nvPr/>
              </p:nvCxnSpPr>
              <p:spPr>
                <a:xfrm flipV="1">
                  <a:off x="2856064" y="3017139"/>
                  <a:ext cx="36611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8B485CD0-3E0C-F849-8372-C173DDF1D0DC}"/>
                    </a:ext>
                  </a:extLst>
                </p:cNvPr>
                <p:cNvCxnSpPr>
                  <a:cxnSpLocks/>
                </p:cNvCxnSpPr>
                <p:nvPr/>
              </p:nvCxnSpPr>
              <p:spPr>
                <a:xfrm flipV="1">
                  <a:off x="2856064"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1D7C939-A737-3A4A-BB11-4C4FC2126180}"/>
                    </a:ext>
                  </a:extLst>
                </p:cNvPr>
                <p:cNvCxnSpPr>
                  <a:cxnSpLocks/>
                </p:cNvCxnSpPr>
                <p:nvPr/>
              </p:nvCxnSpPr>
              <p:spPr>
                <a:xfrm flipV="1">
                  <a:off x="3240563"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8EB6F10D-2294-FD43-9F7E-B0B76202F829}"/>
                    </a:ext>
                  </a:extLst>
                </p:cNvPr>
                <p:cNvCxnSpPr>
                  <a:cxnSpLocks/>
                </p:cNvCxnSpPr>
                <p:nvPr/>
              </p:nvCxnSpPr>
              <p:spPr>
                <a:xfrm flipV="1">
                  <a:off x="3665498" y="3017139"/>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07FB056-DAB9-9845-B72A-F43894482458}"/>
                    </a:ext>
                  </a:extLst>
                </p:cNvPr>
                <p:cNvCxnSpPr>
                  <a:cxnSpLocks/>
                </p:cNvCxnSpPr>
                <p:nvPr/>
              </p:nvCxnSpPr>
              <p:spPr>
                <a:xfrm flipV="1">
                  <a:off x="4118671"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B22717D-E6AB-D645-A7E2-61B04CB31CAE}"/>
                    </a:ext>
                  </a:extLst>
                </p:cNvPr>
                <p:cNvCxnSpPr>
                  <a:cxnSpLocks/>
                </p:cNvCxnSpPr>
                <p:nvPr/>
              </p:nvCxnSpPr>
              <p:spPr>
                <a:xfrm flipV="1">
                  <a:off x="3681245" y="302114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CC49AA8-49FF-EA44-B5E1-94C5D58C8D48}"/>
                    </a:ext>
                  </a:extLst>
                </p:cNvPr>
                <p:cNvCxnSpPr>
                  <a:cxnSpLocks/>
                </p:cNvCxnSpPr>
                <p:nvPr/>
              </p:nvCxnSpPr>
              <p:spPr>
                <a:xfrm flipV="1">
                  <a:off x="4562985" y="3012055"/>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D1942BE-EDE8-5E40-B43C-425DDB4FB51D}"/>
                    </a:ext>
                  </a:extLst>
                </p:cNvPr>
                <p:cNvCxnSpPr>
                  <a:cxnSpLocks/>
                </p:cNvCxnSpPr>
                <p:nvPr/>
              </p:nvCxnSpPr>
              <p:spPr>
                <a:xfrm flipV="1">
                  <a:off x="4999740" y="3012055"/>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75526E-9E0F-2447-A875-4F0D07E94AEA}"/>
                    </a:ext>
                  </a:extLst>
                </p:cNvPr>
                <p:cNvCxnSpPr>
                  <a:cxnSpLocks/>
                </p:cNvCxnSpPr>
                <p:nvPr/>
              </p:nvCxnSpPr>
              <p:spPr>
                <a:xfrm flipV="1">
                  <a:off x="4562985" y="301605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E02ECF0-8AC0-884C-9AEF-FF202C0840C7}"/>
                    </a:ext>
                  </a:extLst>
                </p:cNvPr>
                <p:cNvCxnSpPr>
                  <a:cxnSpLocks/>
                </p:cNvCxnSpPr>
                <p:nvPr/>
              </p:nvCxnSpPr>
              <p:spPr>
                <a:xfrm flipV="1">
                  <a:off x="2856064" y="3021142"/>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D2319058-0496-2F44-826E-E3CE813B3A16}"/>
                    </a:ext>
                  </a:extLst>
                </p:cNvPr>
                <p:cNvCxnSpPr>
                  <a:cxnSpLocks/>
                </p:cNvCxnSpPr>
                <p:nvPr/>
              </p:nvCxnSpPr>
              <p:spPr>
                <a:xfrm flipV="1">
                  <a:off x="2856064" y="3017139"/>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AEB0A17-7099-A342-A87A-DE70418DDA2E}"/>
                    </a:ext>
                  </a:extLst>
                </p:cNvPr>
                <p:cNvCxnSpPr>
                  <a:cxnSpLocks/>
                </p:cNvCxnSpPr>
                <p:nvPr/>
              </p:nvCxnSpPr>
              <p:spPr>
                <a:xfrm flipV="1">
                  <a:off x="2856064" y="3016058"/>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252EEDAF-9B5F-C74C-8755-093AB8E76A78}"/>
                    </a:ext>
                  </a:extLst>
                </p:cNvPr>
                <p:cNvCxnSpPr>
                  <a:cxnSpLocks/>
                </p:cNvCxnSpPr>
                <p:nvPr/>
              </p:nvCxnSpPr>
              <p:spPr>
                <a:xfrm flipV="1">
                  <a:off x="2856064" y="3012055"/>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280F173-D12F-514D-B29A-464B1C49950F}"/>
                    </a:ext>
                  </a:extLst>
                </p:cNvPr>
                <p:cNvCxnSpPr>
                  <a:cxnSpLocks/>
                </p:cNvCxnSpPr>
                <p:nvPr/>
              </p:nvCxnSpPr>
              <p:spPr>
                <a:xfrm flipV="1">
                  <a:off x="3222183" y="3021142"/>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440A7E41-A6ED-3C4D-9AA9-9EB6BFA14B73}"/>
                    </a:ext>
                  </a:extLst>
                </p:cNvPr>
                <p:cNvCxnSpPr>
                  <a:cxnSpLocks/>
                </p:cNvCxnSpPr>
                <p:nvPr/>
              </p:nvCxnSpPr>
              <p:spPr>
                <a:xfrm flipV="1">
                  <a:off x="3222183" y="3017139"/>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C57CAB7-8CD1-F648-BEF4-F2140E975A02}"/>
                    </a:ext>
                  </a:extLst>
                </p:cNvPr>
                <p:cNvCxnSpPr>
                  <a:cxnSpLocks/>
                </p:cNvCxnSpPr>
                <p:nvPr/>
              </p:nvCxnSpPr>
              <p:spPr>
                <a:xfrm flipV="1">
                  <a:off x="3222183" y="3016058"/>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CBE13A33-78BD-2A48-8152-DB8EC346E61C}"/>
                    </a:ext>
                  </a:extLst>
                </p:cNvPr>
                <p:cNvCxnSpPr>
                  <a:cxnSpLocks/>
                  <a:stCxn id="124" idx="0"/>
                </p:cNvCxnSpPr>
                <p:nvPr/>
              </p:nvCxnSpPr>
              <p:spPr>
                <a:xfrm flipV="1">
                  <a:off x="4131667" y="3016059"/>
                  <a:ext cx="425742" cy="248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E5AC4F-1D2B-FA4F-A51D-527029F902ED}"/>
                    </a:ext>
                  </a:extLst>
                </p:cNvPr>
                <p:cNvCxnSpPr>
                  <a:cxnSpLocks/>
                  <a:stCxn id="124" idx="0"/>
                </p:cNvCxnSpPr>
                <p:nvPr/>
              </p:nvCxnSpPr>
              <p:spPr>
                <a:xfrm flipV="1">
                  <a:off x="4131667" y="3012055"/>
                  <a:ext cx="8457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371BC73A-866D-9440-B8C5-A0BAAF5ABF24}"/>
                    </a:ext>
                  </a:extLst>
                </p:cNvPr>
                <p:cNvSpPr/>
                <p:nvPr/>
              </p:nvSpPr>
              <p:spPr>
                <a:xfrm>
                  <a:off x="2691275"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4B734ECA-B859-6D4A-8EB5-0BEC77FDE787}"/>
                    </a:ext>
                  </a:extLst>
                </p:cNvPr>
                <p:cNvSpPr/>
                <p:nvPr/>
              </p:nvSpPr>
              <p:spPr>
                <a:xfrm>
                  <a:off x="3118166"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9055EDD-5278-EF4A-8B1E-E2BCE1F26FE3}"/>
                    </a:ext>
                  </a:extLst>
                </p:cNvPr>
                <p:cNvSpPr/>
                <p:nvPr/>
              </p:nvSpPr>
              <p:spPr>
                <a:xfrm>
                  <a:off x="3558848" y="281035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FB9EDAC6-625B-B548-AC72-0A38EA4EF396}"/>
                    </a:ext>
                  </a:extLst>
                </p:cNvPr>
                <p:cNvSpPr/>
                <p:nvPr/>
              </p:nvSpPr>
              <p:spPr>
                <a:xfrm>
                  <a:off x="3996274"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5340C260-D843-7241-95B6-79E02F2725EF}"/>
                    </a:ext>
                  </a:extLst>
                </p:cNvPr>
                <p:cNvSpPr/>
                <p:nvPr/>
              </p:nvSpPr>
              <p:spPr>
                <a:xfrm>
                  <a:off x="4440588" y="280526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32254F29-82FE-9B46-99D9-D5FEA00E8484}"/>
                    </a:ext>
                  </a:extLst>
                </p:cNvPr>
                <p:cNvSpPr/>
                <p:nvPr/>
              </p:nvSpPr>
              <p:spPr>
                <a:xfrm>
                  <a:off x="4877343" y="280126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B337E8E2-18B1-7C42-8227-585C5BBFB053}"/>
                      </a:ext>
                    </a:extLst>
                  </p:cNvPr>
                  <p:cNvSpPr/>
                  <p:nvPr/>
                </p:nvSpPr>
                <p:spPr>
                  <a:xfrm>
                    <a:off x="2639521" y="2590137"/>
                    <a:ext cx="2559559" cy="36933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KGPT</a:t>
                    </a:r>
                  </a:p>
                </p:txBody>
              </p:sp>
            </mc:Choice>
            <mc:Fallback xmlns="">
              <p:sp>
                <p:nvSpPr>
                  <p:cNvPr id="120" name="Rectangle 119">
                    <a:extLst>
                      <a:ext uri="{FF2B5EF4-FFF2-40B4-BE49-F238E27FC236}">
                        <a16:creationId xmlns:a16="http://schemas.microsoft.com/office/drawing/2014/main" id="{B337E8E2-18B1-7C42-8227-585C5BBFB053}"/>
                      </a:ext>
                    </a:extLst>
                  </p:cNvPr>
                  <p:cNvSpPr>
                    <a:spLocks noRot="1" noChangeAspect="1" noMove="1" noResize="1" noEditPoints="1" noAdjustHandles="1" noChangeArrowheads="1" noChangeShapeType="1" noTextEdit="1"/>
                  </p:cNvSpPr>
                  <p:nvPr/>
                </p:nvSpPr>
                <p:spPr>
                  <a:xfrm>
                    <a:off x="2639521" y="2590137"/>
                    <a:ext cx="2559559" cy="369332"/>
                  </a:xfrm>
                  <a:prstGeom prst="rect">
                    <a:avLst/>
                  </a:prstGeom>
                  <a:blipFill>
                    <a:blip r:embed="rId5"/>
                    <a:stretch>
                      <a:fillRect t="-6452" b="-22581"/>
                    </a:stretch>
                  </a:blipFill>
                  <a:ln>
                    <a:solidFill>
                      <a:schemeClr val="tx1"/>
                    </a:solidFill>
                  </a:ln>
                </p:spPr>
                <p:txBody>
                  <a:bodyPr/>
                  <a:lstStyle/>
                  <a:p>
                    <a:r>
                      <a:rPr lang="en-US">
                        <a:noFill/>
                      </a:rPr>
                      <a:t> </a:t>
                    </a:r>
                  </a:p>
                </p:txBody>
              </p:sp>
            </mc:Fallback>
          </mc:AlternateContent>
        </p:grpSp>
        <p:cxnSp>
          <p:nvCxnSpPr>
            <p:cNvPr id="114" name="Straight Arrow Connector 113">
              <a:extLst>
                <a:ext uri="{FF2B5EF4-FFF2-40B4-BE49-F238E27FC236}">
                  <a16:creationId xmlns:a16="http://schemas.microsoft.com/office/drawing/2014/main" id="{57097E76-0683-0D47-920B-999368492384}"/>
                </a:ext>
              </a:extLst>
            </p:cNvPr>
            <p:cNvCxnSpPr>
              <a:cxnSpLocks/>
              <a:stCxn id="123" idx="0"/>
              <a:endCxn id="149" idx="4"/>
            </p:cNvCxnSpPr>
            <p:nvPr/>
          </p:nvCxnSpPr>
          <p:spPr>
            <a:xfrm flipV="1">
              <a:off x="3211164" y="3667823"/>
              <a:ext cx="875684" cy="261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BCC7509-9E5F-8E49-B081-DC15099DD2E4}"/>
                </a:ext>
              </a:extLst>
            </p:cNvPr>
            <p:cNvCxnSpPr>
              <a:cxnSpLocks/>
              <a:stCxn id="122" idx="0"/>
            </p:cNvCxnSpPr>
            <p:nvPr/>
          </p:nvCxnSpPr>
          <p:spPr>
            <a:xfrm flipV="1">
              <a:off x="2770482" y="3681994"/>
              <a:ext cx="172387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6F2512C-664F-D94E-9E6D-D82E839C0D45}"/>
                </a:ext>
              </a:extLst>
            </p:cNvPr>
            <p:cNvCxnSpPr>
              <a:cxnSpLocks/>
              <a:stCxn id="177" idx="0"/>
              <a:endCxn id="162" idx="4"/>
            </p:cNvCxnSpPr>
            <p:nvPr/>
          </p:nvCxnSpPr>
          <p:spPr>
            <a:xfrm flipV="1">
              <a:off x="3211164" y="2742866"/>
              <a:ext cx="1318495"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6799282-205B-F74B-8845-491F1FAA4FE3}"/>
                </a:ext>
              </a:extLst>
            </p:cNvPr>
            <p:cNvCxnSpPr>
              <a:cxnSpLocks/>
              <a:stCxn id="176" idx="0"/>
              <a:endCxn id="162" idx="4"/>
            </p:cNvCxnSpPr>
            <p:nvPr/>
          </p:nvCxnSpPr>
          <p:spPr>
            <a:xfrm flipV="1">
              <a:off x="2770482" y="2742866"/>
              <a:ext cx="1759177"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86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blinds(horizontal)">
                                      <p:cBhvr>
                                        <p:cTn id="7" dur="500"/>
                                        <p:tgtEl>
                                          <p:spTgt spid="9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linds(horizontal)">
                                      <p:cBhvr>
                                        <p:cTn id="10" dur="500"/>
                                        <p:tgtEl>
                                          <p:spTgt spid="10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blinds(horizontal)">
                                      <p:cBhvr>
                                        <p:cTn id="13" dur="500"/>
                                        <p:tgtEl>
                                          <p:spTgt spid="10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blinds(horizontal)">
                                      <p:cBhvr>
                                        <p:cTn id="16" dur="500"/>
                                        <p:tgtEl>
                                          <p:spTgt spid="1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blinds(horizontal)">
                                      <p:cBhvr>
                                        <p:cTn id="19" dur="500"/>
                                        <p:tgtEl>
                                          <p:spTgt spid="111"/>
                                        </p:tgtEl>
                                      </p:cBhvr>
                                    </p:animEffect>
                                  </p:childTnLst>
                                </p:cTn>
                              </p:par>
                              <p:par>
                                <p:cTn id="20" presetID="3" presetClass="entr" presetSubtype="10" fill="hold" nodeType="with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blinds(horizontal)">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blinds(horizontal)">
                                      <p:cBhvr>
                                        <p:cTn id="27" dur="500"/>
                                        <p:tgtEl>
                                          <p:spTgt spid="11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blinds(horizontal)">
                                      <p:cBhvr>
                                        <p:cTn id="30" dur="500"/>
                                        <p:tgtEl>
                                          <p:spTgt spid="11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blinds(horizontal)">
                                      <p:cBhvr>
                                        <p:cTn id="33" dur="500"/>
                                        <p:tgtEl>
                                          <p:spTgt spid="9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500"/>
                                        <p:tgtEl>
                                          <p:spTgt spid="3"/>
                                        </p:tgtEl>
                                      </p:cBhvr>
                                    </p:animEffect>
                                  </p:childTnLst>
                                </p:cTn>
                              </p:par>
                              <p:par>
                                <p:cTn id="39" presetID="3" presetClass="entr" presetSubtype="1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94"/>
                                        </p:tgtEl>
                                        <p:attrNameLst>
                                          <p:attrName>style.visibility</p:attrName>
                                        </p:attrNameLst>
                                      </p:cBhvr>
                                      <p:to>
                                        <p:strVal val="visible"/>
                                      </p:to>
                                    </p:set>
                                    <p:animEffect transition="in" filter="blinds(horizontal)">
                                      <p:cBhvr>
                                        <p:cTn id="46" dur="500"/>
                                        <p:tgtEl>
                                          <p:spTgt spid="19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95"/>
                                        </p:tgtEl>
                                        <p:attrNameLst>
                                          <p:attrName>style.visibility</p:attrName>
                                        </p:attrNameLst>
                                      </p:cBhvr>
                                      <p:to>
                                        <p:strVal val="visible"/>
                                      </p:to>
                                    </p:set>
                                    <p:animEffect transition="in" filter="blinds(horizontal)">
                                      <p:cBhvr>
                                        <p:cTn id="49"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p:bldP spid="97" grpId="0"/>
      <p:bldP spid="98" grpId="0"/>
      <p:bldP spid="100" grpId="0" animBg="1"/>
      <p:bldP spid="103" grpId="0"/>
      <p:bldP spid="110" grpId="0" animBg="1"/>
      <p:bldP spid="111" grpId="0"/>
      <p:bldP spid="112" grpId="0" animBg="1"/>
      <p:bldP spid="1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19BD-0FF1-5A4F-A31A-724B36C47A04}"/>
              </a:ext>
            </a:extLst>
          </p:cNvPr>
          <p:cNvSpPr>
            <a:spLocks noGrp="1"/>
          </p:cNvSpPr>
          <p:nvPr>
            <p:ph type="title"/>
          </p:nvPr>
        </p:nvSpPr>
        <p:spPr/>
        <p:txBody>
          <a:bodyPr>
            <a:noAutofit/>
          </a:bodyPr>
          <a:lstStyle/>
          <a:p>
            <a:r>
              <a:rPr lang="en-US" dirty="0"/>
              <a:t>Pre-training Corpus Construction</a:t>
            </a:r>
          </a:p>
        </p:txBody>
      </p:sp>
      <p:sp>
        <p:nvSpPr>
          <p:cNvPr id="4" name="Slide Number Placeholder 3">
            <a:extLst>
              <a:ext uri="{FF2B5EF4-FFF2-40B4-BE49-F238E27FC236}">
                <a16:creationId xmlns:a16="http://schemas.microsoft.com/office/drawing/2014/main" id="{AD93024B-5DA1-4840-969E-44846136F372}"/>
              </a:ext>
            </a:extLst>
          </p:cNvPr>
          <p:cNvSpPr>
            <a:spLocks noGrp="1"/>
          </p:cNvSpPr>
          <p:nvPr>
            <p:ph type="sldNum" sz="quarter" idx="12"/>
          </p:nvPr>
        </p:nvSpPr>
        <p:spPr/>
        <p:txBody>
          <a:bodyPr/>
          <a:lstStyle/>
          <a:p>
            <a:fld id="{E8B62189-C438-DF4C-99F6-3D6C6F99A5B9}" type="slidenum">
              <a:rPr lang="en-US" smtClean="0"/>
              <a:t>45</a:t>
            </a:fld>
            <a:endParaRPr lang="en-US"/>
          </a:p>
        </p:txBody>
      </p:sp>
      <p:sp>
        <p:nvSpPr>
          <p:cNvPr id="3" name="Rectangle 2">
            <a:extLst>
              <a:ext uri="{FF2B5EF4-FFF2-40B4-BE49-F238E27FC236}">
                <a16:creationId xmlns:a16="http://schemas.microsoft.com/office/drawing/2014/main" id="{301EFC85-C7A9-C543-83E0-5714A3BC94F7}"/>
              </a:ext>
            </a:extLst>
          </p:cNvPr>
          <p:cNvSpPr/>
          <p:nvPr/>
        </p:nvSpPr>
        <p:spPr>
          <a:xfrm>
            <a:off x="2034930" y="2272080"/>
            <a:ext cx="1327608" cy="307777"/>
          </a:xfrm>
          <a:prstGeom prst="rect">
            <a:avLst/>
          </a:prstGeom>
        </p:spPr>
        <p:txBody>
          <a:bodyPr wrap="none">
            <a:spAutoFit/>
          </a:bodyPr>
          <a:lstStyle/>
          <a:p>
            <a:r>
              <a:rPr lang="en-US" sz="1400" dirty="0">
                <a:solidFill>
                  <a:schemeClr val="accent1"/>
                </a:solidFill>
                <a:hlinkClick r:id="rId3" tooltip="Moses Malone">
                  <a:extLst>
                    <a:ext uri="{A12FA001-AC4F-418D-AE19-62706E023703}">
                      <ahyp:hlinkClr xmlns:ahyp="http://schemas.microsoft.com/office/drawing/2018/hyperlinkcolor" val="tx"/>
                    </a:ext>
                  </a:extLst>
                </a:hlinkClick>
              </a:rPr>
              <a:t>Moses Malone</a:t>
            </a:r>
            <a:endParaRPr lang="en-US" sz="1400" dirty="0">
              <a:solidFill>
                <a:schemeClr val="accent1"/>
              </a:solidFill>
            </a:endParaRPr>
          </a:p>
        </p:txBody>
      </p:sp>
      <p:sp>
        <p:nvSpPr>
          <p:cNvPr id="5" name="Rectangle 4">
            <a:extLst>
              <a:ext uri="{FF2B5EF4-FFF2-40B4-BE49-F238E27FC236}">
                <a16:creationId xmlns:a16="http://schemas.microsoft.com/office/drawing/2014/main" id="{D9E3601D-3C63-5B40-95B7-A8B97ADB5748}"/>
              </a:ext>
            </a:extLst>
          </p:cNvPr>
          <p:cNvSpPr/>
          <p:nvPr/>
        </p:nvSpPr>
        <p:spPr>
          <a:xfrm>
            <a:off x="2034930" y="2642134"/>
            <a:ext cx="1656223" cy="307777"/>
          </a:xfrm>
          <a:prstGeom prst="rect">
            <a:avLst/>
          </a:prstGeom>
        </p:spPr>
        <p:txBody>
          <a:bodyPr wrap="none">
            <a:spAutoFit/>
          </a:bodyPr>
          <a:lstStyle/>
          <a:p>
            <a:r>
              <a:rPr lang="en-US" sz="1400" dirty="0">
                <a:solidFill>
                  <a:schemeClr val="accent1"/>
                </a:solidFill>
                <a:hlinkClick r:id="rId4" tooltip="Hakeem Olajuwon">
                  <a:extLst>
                    <a:ext uri="{A12FA001-AC4F-418D-AE19-62706E023703}">
                      <ahyp:hlinkClr xmlns:ahyp="http://schemas.microsoft.com/office/drawing/2018/hyperlinkcolor" val="tx"/>
                    </a:ext>
                  </a:extLst>
                </a:hlinkClick>
              </a:rPr>
              <a:t>Hakeem Olajuwon</a:t>
            </a:r>
            <a:endParaRPr lang="en-US" sz="1400" dirty="0">
              <a:solidFill>
                <a:schemeClr val="accent1"/>
              </a:solidFill>
            </a:endParaRPr>
          </a:p>
        </p:txBody>
      </p:sp>
      <p:sp>
        <p:nvSpPr>
          <p:cNvPr id="6" name="Rectangle 5">
            <a:extLst>
              <a:ext uri="{FF2B5EF4-FFF2-40B4-BE49-F238E27FC236}">
                <a16:creationId xmlns:a16="http://schemas.microsoft.com/office/drawing/2014/main" id="{F3AA62A2-0F19-344A-A98F-64952FDFBC4F}"/>
              </a:ext>
            </a:extLst>
          </p:cNvPr>
          <p:cNvSpPr/>
          <p:nvPr/>
        </p:nvSpPr>
        <p:spPr>
          <a:xfrm>
            <a:off x="2034930" y="3043598"/>
            <a:ext cx="1380506" cy="307777"/>
          </a:xfrm>
          <a:prstGeom prst="rect">
            <a:avLst/>
          </a:prstGeom>
        </p:spPr>
        <p:txBody>
          <a:bodyPr wrap="none">
            <a:spAutoFit/>
          </a:bodyPr>
          <a:lstStyle/>
          <a:p>
            <a:r>
              <a:rPr lang="en-US" sz="1400" dirty="0">
                <a:solidFill>
                  <a:schemeClr val="accent1"/>
                </a:solidFill>
                <a:hlinkClick r:id="rId5" tooltip="James Harden">
                  <a:extLst>
                    <a:ext uri="{A12FA001-AC4F-418D-AE19-62706E023703}">
                      <ahyp:hlinkClr xmlns:ahyp="http://schemas.microsoft.com/office/drawing/2018/hyperlinkcolor" val="tx"/>
                    </a:ext>
                  </a:extLst>
                </a:hlinkClick>
              </a:rPr>
              <a:t>James Harden</a:t>
            </a:r>
            <a:r>
              <a:rPr lang="en-US" sz="1400" dirty="0">
                <a:solidFill>
                  <a:schemeClr val="accent1"/>
                </a:solidFill>
              </a:rPr>
              <a:t> </a:t>
            </a:r>
          </a:p>
        </p:txBody>
      </p:sp>
      <p:sp>
        <p:nvSpPr>
          <p:cNvPr id="7" name="Rectangle 6">
            <a:extLst>
              <a:ext uri="{FF2B5EF4-FFF2-40B4-BE49-F238E27FC236}">
                <a16:creationId xmlns:a16="http://schemas.microsoft.com/office/drawing/2014/main" id="{7F83A018-1F60-8546-9904-29EBC6C888A5}"/>
              </a:ext>
            </a:extLst>
          </p:cNvPr>
          <p:cNvSpPr/>
          <p:nvPr/>
        </p:nvSpPr>
        <p:spPr>
          <a:xfrm>
            <a:off x="2034930" y="3445062"/>
            <a:ext cx="1907895" cy="307777"/>
          </a:xfrm>
          <a:prstGeom prst="rect">
            <a:avLst/>
          </a:prstGeom>
        </p:spPr>
        <p:txBody>
          <a:bodyPr wrap="none">
            <a:spAutoFit/>
          </a:bodyPr>
          <a:lstStyle/>
          <a:p>
            <a:r>
              <a:rPr lang="en-US" sz="1400" dirty="0">
                <a:solidFill>
                  <a:schemeClr val="accent1"/>
                </a:solidFill>
                <a:hlinkClick r:id="rId6" tooltip="NBA Most Valuable Player Award">
                  <a:extLst>
                    <a:ext uri="{A12FA001-AC4F-418D-AE19-62706E023703}">
                      <ahyp:hlinkClr xmlns:ahyp="http://schemas.microsoft.com/office/drawing/2018/hyperlinkcolor" val="tx"/>
                    </a:ext>
                  </a:extLst>
                </a:hlinkClick>
              </a:rPr>
              <a:t>Most Valuable Player</a:t>
            </a:r>
            <a:r>
              <a:rPr lang="en-US" sz="1400" dirty="0">
                <a:solidFill>
                  <a:schemeClr val="accent1"/>
                </a:solidFill>
              </a:rPr>
              <a:t> </a:t>
            </a:r>
          </a:p>
        </p:txBody>
      </p:sp>
      <p:sp>
        <p:nvSpPr>
          <p:cNvPr id="15" name="TextBox 14">
            <a:extLst>
              <a:ext uri="{FF2B5EF4-FFF2-40B4-BE49-F238E27FC236}">
                <a16:creationId xmlns:a16="http://schemas.microsoft.com/office/drawing/2014/main" id="{6741176D-9E18-8043-ABCC-60E98E3714C0}"/>
              </a:ext>
            </a:extLst>
          </p:cNvPr>
          <p:cNvSpPr txBox="1"/>
          <p:nvPr/>
        </p:nvSpPr>
        <p:spPr>
          <a:xfrm>
            <a:off x="4196616" y="2642134"/>
            <a:ext cx="636713" cy="307777"/>
          </a:xfrm>
          <a:prstGeom prst="rect">
            <a:avLst/>
          </a:prstGeom>
          <a:noFill/>
        </p:spPr>
        <p:txBody>
          <a:bodyPr wrap="none" rtlCol="0">
            <a:spAutoFit/>
          </a:bodyPr>
          <a:lstStyle/>
          <a:p>
            <a:r>
              <a:rPr lang="en-US" sz="1400" dirty="0"/>
              <a:t>query</a:t>
            </a:r>
          </a:p>
        </p:txBody>
      </p:sp>
      <p:sp>
        <p:nvSpPr>
          <p:cNvPr id="18" name="Right Arrow 17">
            <a:extLst>
              <a:ext uri="{FF2B5EF4-FFF2-40B4-BE49-F238E27FC236}">
                <a16:creationId xmlns:a16="http://schemas.microsoft.com/office/drawing/2014/main" id="{326E76DF-D03A-D44E-9B28-FBF4CFD2A16F}"/>
              </a:ext>
            </a:extLst>
          </p:cNvPr>
          <p:cNvSpPr/>
          <p:nvPr/>
        </p:nvSpPr>
        <p:spPr>
          <a:xfrm>
            <a:off x="4299045" y="3026290"/>
            <a:ext cx="534284"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9FB409-3EC4-E34D-B4FC-95C6B5E2B348}"/>
              </a:ext>
            </a:extLst>
          </p:cNvPr>
          <p:cNvSpPr/>
          <p:nvPr/>
        </p:nvSpPr>
        <p:spPr>
          <a:xfrm>
            <a:off x="2034930" y="3866851"/>
            <a:ext cx="1540806" cy="307777"/>
          </a:xfrm>
          <a:prstGeom prst="rect">
            <a:avLst/>
          </a:prstGeom>
        </p:spPr>
        <p:txBody>
          <a:bodyPr wrap="none">
            <a:spAutoFit/>
          </a:bodyPr>
          <a:lstStyle/>
          <a:p>
            <a:r>
              <a:rPr lang="en-US" sz="1400" u="sng" dirty="0">
                <a:solidFill>
                  <a:schemeClr val="accent1"/>
                </a:solidFill>
              </a:rPr>
              <a:t>Houston Rockets</a:t>
            </a:r>
          </a:p>
        </p:txBody>
      </p:sp>
      <p:grpSp>
        <p:nvGrpSpPr>
          <p:cNvPr id="8" name="Group 7">
            <a:extLst>
              <a:ext uri="{FF2B5EF4-FFF2-40B4-BE49-F238E27FC236}">
                <a16:creationId xmlns:a16="http://schemas.microsoft.com/office/drawing/2014/main" id="{CC67089E-C673-D249-899E-246FF7614E69}"/>
              </a:ext>
            </a:extLst>
          </p:cNvPr>
          <p:cNvGrpSpPr/>
          <p:nvPr/>
        </p:nvGrpSpPr>
        <p:grpSpPr>
          <a:xfrm>
            <a:off x="1416316" y="924006"/>
            <a:ext cx="6326401" cy="1021953"/>
            <a:chOff x="1416316" y="924006"/>
            <a:chExt cx="6326401" cy="1021953"/>
          </a:xfrm>
        </p:grpSpPr>
        <p:grpSp>
          <p:nvGrpSpPr>
            <p:cNvPr id="39" name="Group 38">
              <a:extLst>
                <a:ext uri="{FF2B5EF4-FFF2-40B4-BE49-F238E27FC236}">
                  <a16:creationId xmlns:a16="http://schemas.microsoft.com/office/drawing/2014/main" id="{26AB9429-1C95-C945-B8D9-19F13D0B2EBD}"/>
                </a:ext>
              </a:extLst>
            </p:cNvPr>
            <p:cNvGrpSpPr/>
            <p:nvPr/>
          </p:nvGrpSpPr>
          <p:grpSpPr>
            <a:xfrm>
              <a:off x="1416316" y="924006"/>
              <a:ext cx="6326401" cy="1021953"/>
              <a:chOff x="1970931" y="766696"/>
              <a:chExt cx="6326401" cy="1021953"/>
            </a:xfrm>
          </p:grpSpPr>
          <p:sp>
            <p:nvSpPr>
              <p:cNvPr id="40" name="Rectangle 39">
                <a:extLst>
                  <a:ext uri="{FF2B5EF4-FFF2-40B4-BE49-F238E27FC236}">
                    <a16:creationId xmlns:a16="http://schemas.microsoft.com/office/drawing/2014/main" id="{87D2C04B-3D42-A84B-99BF-AFE0F624AE9A}"/>
                  </a:ext>
                </a:extLst>
              </p:cNvPr>
              <p:cNvSpPr/>
              <p:nvPr/>
            </p:nvSpPr>
            <p:spPr>
              <a:xfrm>
                <a:off x="2688020" y="1049985"/>
                <a:ext cx="5609312" cy="738664"/>
              </a:xfrm>
              <a:prstGeom prst="rect">
                <a:avLst/>
              </a:prstGeom>
              <a:noFill/>
              <a:ln>
                <a:noFill/>
                <a:prstDash val="sysDash"/>
              </a:ln>
            </p:spPr>
            <p:txBody>
              <a:bodyPr wrap="square">
                <a:spAutoFit/>
              </a:bodyPr>
              <a:lstStyle/>
              <a:p>
                <a:r>
                  <a:rPr lang="en-US" sz="1400" b="0" i="0" u="none" strike="noStrike" dirty="0">
                    <a:solidFill>
                      <a:schemeClr val="accent1"/>
                    </a:solidFill>
                    <a:effectLst/>
                    <a:latin typeface="Arial" panose="020B0604020202020204" pitchFamily="34" charset="0"/>
                    <a:hlinkClick r:id="rId3" tooltip="Moses Malone">
                      <a:extLst>
                        <a:ext uri="{A12FA001-AC4F-418D-AE19-62706E023703}">
                          <ahyp:hlinkClr xmlns:ahyp="http://schemas.microsoft.com/office/drawing/2018/hyperlinkcolor" val="tx"/>
                        </a:ext>
                      </a:extLst>
                    </a:hlinkClick>
                  </a:rPr>
                  <a:t>Moses Malone</a:t>
                </a:r>
                <a:r>
                  <a:rPr lang="en-US" sz="1400" b="0" i="0" dirty="0">
                    <a:solidFill>
                      <a:srgbClr val="202122"/>
                    </a:solidFill>
                    <a:effectLst/>
                    <a:latin typeface="Arial" panose="020B0604020202020204" pitchFamily="34" charset="0"/>
                  </a:rPr>
                  <a:t>, </a:t>
                </a:r>
                <a:r>
                  <a:rPr lang="en-US" sz="1400" b="0" i="0" u="none" strike="noStrike" dirty="0">
                    <a:solidFill>
                      <a:srgbClr val="0B0080"/>
                    </a:solidFill>
                    <a:effectLst/>
                    <a:latin typeface="Arial" panose="020B0604020202020204" pitchFamily="34" charset="0"/>
                    <a:hlinkClick r:id="rId4" tooltip="Hakeem Olajuwon"/>
                  </a:rPr>
                  <a:t>Hakeem Olajuwon</a:t>
                </a:r>
                <a:r>
                  <a:rPr lang="en-US" sz="1400" b="0" i="0" dirty="0">
                    <a:solidFill>
                      <a:srgbClr val="202122"/>
                    </a:solidFill>
                    <a:effectLst/>
                    <a:latin typeface="Arial" panose="020B0604020202020204" pitchFamily="34" charset="0"/>
                  </a:rPr>
                  <a:t>, and </a:t>
                </a:r>
                <a:r>
                  <a:rPr lang="en-US" sz="1400" b="0" i="0" u="none" strike="noStrike" dirty="0">
                    <a:solidFill>
                      <a:schemeClr val="accent1"/>
                    </a:solidFill>
                    <a:effectLst/>
                    <a:latin typeface="Arial" panose="020B0604020202020204" pitchFamily="34" charset="0"/>
                    <a:hlinkClick r:id="rId5" tooltip="James Harden">
                      <a:extLst>
                        <a:ext uri="{A12FA001-AC4F-418D-AE19-62706E023703}">
                          <ahyp:hlinkClr xmlns:ahyp="http://schemas.microsoft.com/office/drawing/2018/hyperlinkcolor" val="tx"/>
                        </a:ext>
                      </a:extLst>
                    </a:hlinkClick>
                  </a:rPr>
                  <a:t>James Harden</a:t>
                </a:r>
                <a:r>
                  <a:rPr lang="en-US" sz="1400" b="0" i="0" dirty="0">
                    <a:solidFill>
                      <a:schemeClr val="accent1"/>
                    </a:solidFill>
                    <a:effectLst/>
                    <a:latin typeface="Arial" panose="020B0604020202020204" pitchFamily="34" charset="0"/>
                  </a:rPr>
                  <a:t> </a:t>
                </a:r>
                <a:r>
                  <a:rPr lang="en-US" sz="1400" b="0" i="0" dirty="0">
                    <a:solidFill>
                      <a:srgbClr val="202122"/>
                    </a:solidFill>
                    <a:effectLst/>
                    <a:latin typeface="Arial" panose="020B0604020202020204" pitchFamily="34" charset="0"/>
                  </a:rPr>
                  <a:t>have been named the </a:t>
                </a:r>
                <a:r>
                  <a:rPr lang="en-US" sz="1400" b="0" i="0" dirty="0">
                    <a:effectLst/>
                    <a:latin typeface="Arial" panose="020B0604020202020204" pitchFamily="34" charset="0"/>
                  </a:rPr>
                  <a:t>NBA's</a:t>
                </a:r>
                <a:r>
                  <a:rPr lang="en-US" sz="1400" b="0" i="0" dirty="0">
                    <a:solidFill>
                      <a:srgbClr val="202122"/>
                    </a:solidFill>
                    <a:effectLst/>
                    <a:latin typeface="Arial" panose="020B0604020202020204" pitchFamily="34" charset="0"/>
                  </a:rPr>
                  <a:t> </a:t>
                </a:r>
                <a:r>
                  <a:rPr lang="en-US" sz="1400" b="0" i="0" u="none" strike="noStrike" dirty="0">
                    <a:solidFill>
                      <a:schemeClr val="accent1"/>
                    </a:solidFill>
                    <a:effectLst/>
                    <a:latin typeface="Arial" panose="020B0604020202020204" pitchFamily="34" charset="0"/>
                    <a:hlinkClick r:id="rId6" tooltip="NBA Most Valuable Player Award">
                      <a:extLst>
                        <a:ext uri="{A12FA001-AC4F-418D-AE19-62706E023703}">
                          <ahyp:hlinkClr xmlns:ahyp="http://schemas.microsoft.com/office/drawing/2018/hyperlinkcolor" val="tx"/>
                        </a:ext>
                      </a:extLst>
                    </a:hlinkClick>
                  </a:rPr>
                  <a:t>Most Valuable Player</a:t>
                </a:r>
                <a:r>
                  <a:rPr lang="en-US" sz="1400" b="0" i="0" dirty="0">
                    <a:solidFill>
                      <a:schemeClr val="accent1"/>
                    </a:solidFill>
                    <a:effectLst/>
                    <a:latin typeface="Arial" panose="020B0604020202020204" pitchFamily="34" charset="0"/>
                  </a:rPr>
                  <a:t> </a:t>
                </a:r>
                <a:r>
                  <a:rPr lang="en-US" sz="1400" b="0" i="0" dirty="0">
                    <a:solidFill>
                      <a:srgbClr val="202122"/>
                    </a:solidFill>
                    <a:effectLst/>
                    <a:latin typeface="Arial" panose="020B0604020202020204" pitchFamily="34" charset="0"/>
                  </a:rPr>
                  <a:t>while playing for the Rockets, for a total of </a:t>
                </a:r>
                <a:r>
                  <a:rPr lang="en-US" sz="1400" b="0" i="0" dirty="0">
                    <a:effectLst/>
                    <a:latin typeface="Arial" panose="020B0604020202020204" pitchFamily="34" charset="0"/>
                  </a:rPr>
                  <a:t>four MVP awards.</a:t>
                </a:r>
                <a:endParaRPr lang="en-US" sz="1400" dirty="0"/>
              </a:p>
            </p:txBody>
          </p:sp>
          <p:sp>
            <p:nvSpPr>
              <p:cNvPr id="41" name="TextBox 40">
                <a:extLst>
                  <a:ext uri="{FF2B5EF4-FFF2-40B4-BE49-F238E27FC236}">
                    <a16:creationId xmlns:a16="http://schemas.microsoft.com/office/drawing/2014/main" id="{FD8CD7F7-4A68-D245-9BE6-125F9316959A}"/>
                  </a:ext>
                </a:extLst>
              </p:cNvPr>
              <p:cNvSpPr txBox="1"/>
              <p:nvPr/>
            </p:nvSpPr>
            <p:spPr>
              <a:xfrm>
                <a:off x="3982532" y="766696"/>
                <a:ext cx="1606017" cy="338554"/>
              </a:xfrm>
              <a:prstGeom prst="rect">
                <a:avLst/>
              </a:prstGeom>
              <a:noFill/>
            </p:spPr>
            <p:txBody>
              <a:bodyPr wrap="none" rtlCol="0">
                <a:spAutoFit/>
              </a:bodyPr>
              <a:lstStyle/>
              <a:p>
                <a:r>
                  <a:rPr lang="en-US" sz="1600" b="1" u="sng" dirty="0">
                    <a:solidFill>
                      <a:srgbClr val="C00000"/>
                    </a:solidFill>
                  </a:rPr>
                  <a:t>Houston Rockets</a:t>
                </a:r>
              </a:p>
            </p:txBody>
          </p:sp>
          <p:sp>
            <p:nvSpPr>
              <p:cNvPr id="42" name="Rectangle 41">
                <a:extLst>
                  <a:ext uri="{FF2B5EF4-FFF2-40B4-BE49-F238E27FC236}">
                    <a16:creationId xmlns:a16="http://schemas.microsoft.com/office/drawing/2014/main" id="{4136A8ED-E24F-A942-8FF5-B6CA0B9BD649}"/>
                  </a:ext>
                </a:extLst>
              </p:cNvPr>
              <p:cNvSpPr/>
              <p:nvPr/>
            </p:nvSpPr>
            <p:spPr>
              <a:xfrm>
                <a:off x="1970931" y="796395"/>
                <a:ext cx="6038537" cy="986451"/>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8EA44AA8-05C9-8F46-9459-566A8A690012}"/>
                </a:ext>
              </a:extLst>
            </p:cNvPr>
            <p:cNvPicPr>
              <a:picLocks noChangeAspect="1"/>
            </p:cNvPicPr>
            <p:nvPr/>
          </p:nvPicPr>
          <p:blipFill>
            <a:blip r:embed="rId7"/>
            <a:stretch>
              <a:fillRect/>
            </a:stretch>
          </p:blipFill>
          <p:spPr>
            <a:xfrm>
              <a:off x="1512581" y="1093283"/>
              <a:ext cx="524560" cy="478224"/>
            </a:xfrm>
            <a:prstGeom prst="rect">
              <a:avLst/>
            </a:prstGeom>
          </p:spPr>
        </p:pic>
      </p:grpSp>
      <p:pic>
        <p:nvPicPr>
          <p:cNvPr id="3076" name="Picture 4">
            <a:extLst>
              <a:ext uri="{FF2B5EF4-FFF2-40B4-BE49-F238E27FC236}">
                <a16:creationId xmlns:a16="http://schemas.microsoft.com/office/drawing/2014/main" id="{5D54E24C-6B56-3747-865D-7D99710F2D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6624" y="2280327"/>
            <a:ext cx="1907896" cy="2001484"/>
          </a:xfrm>
          <a:prstGeom prst="rect">
            <a:avLst/>
          </a:prstGeom>
          <a:noFill/>
          <a:extLst>
            <a:ext uri="{909E8E84-426E-40DD-AFC4-6F175D3DCCD1}">
              <a14:hiddenFill xmlns:a14="http://schemas.microsoft.com/office/drawing/2010/main">
                <a:solidFill>
                  <a:srgbClr val="FFFFFF"/>
                </a:solidFill>
              </a14:hiddenFill>
            </a:ext>
          </a:extLst>
        </p:spPr>
      </p:pic>
      <p:sp>
        <p:nvSpPr>
          <p:cNvPr id="19" name="Footer Placeholder 8">
            <a:extLst>
              <a:ext uri="{FF2B5EF4-FFF2-40B4-BE49-F238E27FC236}">
                <a16:creationId xmlns:a16="http://schemas.microsoft.com/office/drawing/2014/main" id="{611166F5-4CF3-8244-8723-94A5F5318399}"/>
              </a:ext>
            </a:extLst>
          </p:cNvPr>
          <p:cNvSpPr>
            <a:spLocks noGrp="1"/>
          </p:cNvSpPr>
          <p:nvPr>
            <p:ph type="ftr" sz="quarter" idx="11"/>
          </p:nvPr>
        </p:nvSpPr>
        <p:spPr>
          <a:xfrm>
            <a:off x="628650" y="6356351"/>
            <a:ext cx="7067550" cy="365125"/>
          </a:xfrm>
        </p:spPr>
        <p:txBody>
          <a:bodyPr/>
          <a:lstStyle/>
          <a:p>
            <a:r>
              <a:rPr lang="en-US"/>
              <a:t>Vrandečić et al. 2014</a:t>
            </a:r>
            <a:endParaRPr lang="en-US" dirty="0"/>
          </a:p>
        </p:txBody>
      </p:sp>
    </p:spTree>
    <p:extLst>
      <p:ext uri="{BB962C8B-B14F-4D97-AF65-F5344CB8AC3E}">
        <p14:creationId xmlns:p14="http://schemas.microsoft.com/office/powerpoint/2010/main" val="76786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076"/>
                                        </p:tgtEl>
                                        <p:attrNameLst>
                                          <p:attrName>style.visibility</p:attrName>
                                        </p:attrNameLst>
                                      </p:cBhvr>
                                      <p:to>
                                        <p:strVal val="visible"/>
                                      </p:to>
                                    </p:set>
                                    <p:animEffect transition="in" filter="blinds(horizontal)">
                                      <p:cBhvr>
                                        <p:cTn id="30"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15" grpId="0"/>
      <p:bldP spid="18" grpId="0" animBg="1"/>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19BD-0FF1-5A4F-A31A-724B36C47A04}"/>
              </a:ext>
            </a:extLst>
          </p:cNvPr>
          <p:cNvSpPr>
            <a:spLocks noGrp="1"/>
          </p:cNvSpPr>
          <p:nvPr>
            <p:ph type="title"/>
          </p:nvPr>
        </p:nvSpPr>
        <p:spPr/>
        <p:txBody>
          <a:bodyPr>
            <a:noAutofit/>
          </a:bodyPr>
          <a:lstStyle/>
          <a:p>
            <a:r>
              <a:rPr lang="en-US" dirty="0"/>
              <a:t>Pre-training Corpus Construction</a:t>
            </a:r>
          </a:p>
        </p:txBody>
      </p:sp>
      <p:sp>
        <p:nvSpPr>
          <p:cNvPr id="4" name="Slide Number Placeholder 3">
            <a:extLst>
              <a:ext uri="{FF2B5EF4-FFF2-40B4-BE49-F238E27FC236}">
                <a16:creationId xmlns:a16="http://schemas.microsoft.com/office/drawing/2014/main" id="{AD93024B-5DA1-4840-969E-44846136F372}"/>
              </a:ext>
            </a:extLst>
          </p:cNvPr>
          <p:cNvSpPr>
            <a:spLocks noGrp="1"/>
          </p:cNvSpPr>
          <p:nvPr>
            <p:ph type="sldNum" sz="quarter" idx="12"/>
          </p:nvPr>
        </p:nvSpPr>
        <p:spPr/>
        <p:txBody>
          <a:bodyPr/>
          <a:lstStyle/>
          <a:p>
            <a:fld id="{E8B62189-C438-DF4C-99F6-3D6C6F99A5B9}" type="slidenum">
              <a:rPr lang="en-US" smtClean="0"/>
              <a:t>46</a:t>
            </a:fld>
            <a:endParaRPr lang="en-US"/>
          </a:p>
        </p:txBody>
      </p:sp>
      <p:grpSp>
        <p:nvGrpSpPr>
          <p:cNvPr id="59" name="Group 58">
            <a:extLst>
              <a:ext uri="{FF2B5EF4-FFF2-40B4-BE49-F238E27FC236}">
                <a16:creationId xmlns:a16="http://schemas.microsoft.com/office/drawing/2014/main" id="{B7E1A617-2D85-4548-BCA3-742A2C6DB6C9}"/>
              </a:ext>
            </a:extLst>
          </p:cNvPr>
          <p:cNvGrpSpPr/>
          <p:nvPr/>
        </p:nvGrpSpPr>
        <p:grpSpPr>
          <a:xfrm>
            <a:off x="1416317" y="2045505"/>
            <a:ext cx="6038536" cy="2807157"/>
            <a:chOff x="1970932" y="1839802"/>
            <a:chExt cx="6038536" cy="3402261"/>
          </a:xfrm>
        </p:grpSpPr>
        <p:sp>
          <p:nvSpPr>
            <p:cNvPr id="60" name="Rounded Rectangle 59">
              <a:extLst>
                <a:ext uri="{FF2B5EF4-FFF2-40B4-BE49-F238E27FC236}">
                  <a16:creationId xmlns:a16="http://schemas.microsoft.com/office/drawing/2014/main" id="{526E7336-C6CC-2648-92D1-3B61DF2DAD84}"/>
                </a:ext>
              </a:extLst>
            </p:cNvPr>
            <p:cNvSpPr/>
            <p:nvPr/>
          </p:nvSpPr>
          <p:spPr>
            <a:xfrm>
              <a:off x="4583824" y="4427509"/>
              <a:ext cx="908852" cy="2569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accent1"/>
                  </a:solidFill>
                </a:rPr>
                <a:t>Moses</a:t>
              </a:r>
            </a:p>
          </p:txBody>
        </p:sp>
        <p:sp>
          <p:nvSpPr>
            <p:cNvPr id="61" name="Rounded Rectangle 60">
              <a:extLst>
                <a:ext uri="{FF2B5EF4-FFF2-40B4-BE49-F238E27FC236}">
                  <a16:creationId xmlns:a16="http://schemas.microsoft.com/office/drawing/2014/main" id="{440EB4B1-1718-6146-97BB-153EC7CB9BA9}"/>
                </a:ext>
              </a:extLst>
            </p:cNvPr>
            <p:cNvSpPr/>
            <p:nvPr/>
          </p:nvSpPr>
          <p:spPr>
            <a:xfrm>
              <a:off x="4579072" y="3593171"/>
              <a:ext cx="915078" cy="3419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accent1"/>
                  </a:solidFill>
                </a:rPr>
                <a:t>MVP</a:t>
              </a:r>
            </a:p>
          </p:txBody>
        </p:sp>
        <p:sp>
          <p:nvSpPr>
            <p:cNvPr id="64" name="Rounded Rectangle 63">
              <a:extLst>
                <a:ext uri="{FF2B5EF4-FFF2-40B4-BE49-F238E27FC236}">
                  <a16:creationId xmlns:a16="http://schemas.microsoft.com/office/drawing/2014/main" id="{F7F276EE-EE9A-FF43-A19F-D20C25DBC3D3}"/>
                </a:ext>
              </a:extLst>
            </p:cNvPr>
            <p:cNvSpPr/>
            <p:nvPr/>
          </p:nvSpPr>
          <p:spPr>
            <a:xfrm>
              <a:off x="2379753" y="3824869"/>
              <a:ext cx="802656" cy="2925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NBA</a:t>
              </a:r>
            </a:p>
          </p:txBody>
        </p:sp>
        <p:cxnSp>
          <p:nvCxnSpPr>
            <p:cNvPr id="65" name="Straight Arrow Connector 64">
              <a:extLst>
                <a:ext uri="{FF2B5EF4-FFF2-40B4-BE49-F238E27FC236}">
                  <a16:creationId xmlns:a16="http://schemas.microsoft.com/office/drawing/2014/main" id="{513445BF-4787-1940-B265-599B64CC694D}"/>
                </a:ext>
              </a:extLst>
            </p:cNvPr>
            <p:cNvCxnSpPr>
              <a:cxnSpLocks/>
              <a:stCxn id="60" idx="1"/>
              <a:endCxn id="64" idx="3"/>
            </p:cNvCxnSpPr>
            <p:nvPr/>
          </p:nvCxnSpPr>
          <p:spPr>
            <a:xfrm flipH="1" flipV="1">
              <a:off x="3182409" y="3971154"/>
              <a:ext cx="1401415" cy="5848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29726AA-24E3-3D44-88F6-292608869766}"/>
                </a:ext>
              </a:extLst>
            </p:cNvPr>
            <p:cNvSpPr/>
            <p:nvPr/>
          </p:nvSpPr>
          <p:spPr>
            <a:xfrm rot="1309368">
              <a:off x="3631439" y="3894953"/>
              <a:ext cx="802656" cy="307777"/>
            </a:xfrm>
            <a:prstGeom prst="rect">
              <a:avLst/>
            </a:prstGeom>
          </p:spPr>
          <p:txBody>
            <a:bodyPr wrap="none">
              <a:spAutoFit/>
            </a:bodyPr>
            <a:lstStyle/>
            <a:p>
              <a:r>
                <a:rPr lang="en-US" sz="1400" dirty="0"/>
                <a:t>plays for</a:t>
              </a:r>
            </a:p>
          </p:txBody>
        </p:sp>
        <p:cxnSp>
          <p:nvCxnSpPr>
            <p:cNvPr id="67" name="Straight Arrow Connector 66">
              <a:extLst>
                <a:ext uri="{FF2B5EF4-FFF2-40B4-BE49-F238E27FC236}">
                  <a16:creationId xmlns:a16="http://schemas.microsoft.com/office/drawing/2014/main" id="{C2445420-F3A1-7743-8ED3-17FD1C5F17C1}"/>
                </a:ext>
              </a:extLst>
            </p:cNvPr>
            <p:cNvCxnSpPr>
              <a:cxnSpLocks/>
              <a:stCxn id="60" idx="0"/>
              <a:endCxn id="61" idx="2"/>
            </p:cNvCxnSpPr>
            <p:nvPr/>
          </p:nvCxnSpPr>
          <p:spPr>
            <a:xfrm flipH="1" flipV="1">
              <a:off x="5036611" y="3935103"/>
              <a:ext cx="1639" cy="492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F3D07F6-06A7-1645-9DE6-9B4DAD78B446}"/>
                </a:ext>
              </a:extLst>
            </p:cNvPr>
            <p:cNvSpPr/>
            <p:nvPr/>
          </p:nvSpPr>
          <p:spPr>
            <a:xfrm>
              <a:off x="5023127" y="3996258"/>
              <a:ext cx="821828" cy="307777"/>
            </a:xfrm>
            <a:prstGeom prst="rect">
              <a:avLst/>
            </a:prstGeom>
          </p:spPr>
          <p:txBody>
            <a:bodyPr wrap="none">
              <a:spAutoFit/>
            </a:bodyPr>
            <a:lstStyle/>
            <a:p>
              <a:r>
                <a:rPr lang="en-US" sz="1400" dirty="0"/>
                <a:t>awarded</a:t>
              </a:r>
            </a:p>
          </p:txBody>
        </p:sp>
        <p:cxnSp>
          <p:nvCxnSpPr>
            <p:cNvPr id="72" name="Straight Arrow Connector 71">
              <a:extLst>
                <a:ext uri="{FF2B5EF4-FFF2-40B4-BE49-F238E27FC236}">
                  <a16:creationId xmlns:a16="http://schemas.microsoft.com/office/drawing/2014/main" id="{E396F090-879B-734C-A807-BF6A694F13E9}"/>
                </a:ext>
              </a:extLst>
            </p:cNvPr>
            <p:cNvCxnSpPr>
              <a:cxnSpLocks/>
              <a:stCxn id="60" idx="1"/>
              <a:endCxn id="74" idx="3"/>
            </p:cNvCxnSpPr>
            <p:nvPr/>
          </p:nvCxnSpPr>
          <p:spPr>
            <a:xfrm flipH="1">
              <a:off x="3481708" y="4555965"/>
              <a:ext cx="1102116" cy="17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1515158B-B76B-A74A-A54F-9706217BBFD4}"/>
                </a:ext>
              </a:extLst>
            </p:cNvPr>
            <p:cNvSpPr/>
            <p:nvPr/>
          </p:nvSpPr>
          <p:spPr>
            <a:xfrm>
              <a:off x="2062074" y="4586245"/>
              <a:ext cx="1419634" cy="2925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Power Forward</a:t>
              </a:r>
            </a:p>
          </p:txBody>
        </p:sp>
        <p:sp>
          <p:nvSpPr>
            <p:cNvPr id="75" name="Rectangle 74">
              <a:extLst>
                <a:ext uri="{FF2B5EF4-FFF2-40B4-BE49-F238E27FC236}">
                  <a16:creationId xmlns:a16="http://schemas.microsoft.com/office/drawing/2014/main" id="{C354AABC-D7F5-974A-B841-106CDE87C5F2}"/>
                </a:ext>
              </a:extLst>
            </p:cNvPr>
            <p:cNvSpPr/>
            <p:nvPr/>
          </p:nvSpPr>
          <p:spPr>
            <a:xfrm rot="21061085">
              <a:off x="3623988" y="4658991"/>
              <a:ext cx="777777" cy="307777"/>
            </a:xfrm>
            <a:prstGeom prst="rect">
              <a:avLst/>
            </a:prstGeom>
          </p:spPr>
          <p:txBody>
            <a:bodyPr wrap="none">
              <a:spAutoFit/>
            </a:bodyPr>
            <a:lstStyle/>
            <a:p>
              <a:r>
                <a:rPr lang="en-US" sz="1400" dirty="0"/>
                <a:t>position</a:t>
              </a:r>
            </a:p>
          </p:txBody>
        </p:sp>
        <p:sp>
          <p:nvSpPr>
            <p:cNvPr id="77" name="Rounded Rectangle 76">
              <a:extLst>
                <a:ext uri="{FF2B5EF4-FFF2-40B4-BE49-F238E27FC236}">
                  <a16:creationId xmlns:a16="http://schemas.microsoft.com/office/drawing/2014/main" id="{06E0FDD6-7C52-F749-870C-9604D1D7C25D}"/>
                </a:ext>
              </a:extLst>
            </p:cNvPr>
            <p:cNvSpPr/>
            <p:nvPr/>
          </p:nvSpPr>
          <p:spPr>
            <a:xfrm>
              <a:off x="6437857" y="4408792"/>
              <a:ext cx="792782" cy="29257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male</a:t>
              </a:r>
            </a:p>
          </p:txBody>
        </p:sp>
        <p:cxnSp>
          <p:nvCxnSpPr>
            <p:cNvPr id="78" name="Straight Arrow Connector 77">
              <a:extLst>
                <a:ext uri="{FF2B5EF4-FFF2-40B4-BE49-F238E27FC236}">
                  <a16:creationId xmlns:a16="http://schemas.microsoft.com/office/drawing/2014/main" id="{3B830615-9895-FA44-9692-3013C1F86678}"/>
                </a:ext>
              </a:extLst>
            </p:cNvPr>
            <p:cNvCxnSpPr>
              <a:cxnSpLocks/>
              <a:stCxn id="60" idx="3"/>
              <a:endCxn id="77" idx="1"/>
            </p:cNvCxnSpPr>
            <p:nvPr/>
          </p:nvCxnSpPr>
          <p:spPr>
            <a:xfrm flipV="1">
              <a:off x="5492676" y="4555078"/>
              <a:ext cx="945181" cy="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CCAE7DE-327F-834C-AE79-F22D56097B8F}"/>
                </a:ext>
              </a:extLst>
            </p:cNvPr>
            <p:cNvSpPr/>
            <p:nvPr/>
          </p:nvSpPr>
          <p:spPr>
            <a:xfrm>
              <a:off x="5571494" y="4530532"/>
              <a:ext cx="699359" cy="307777"/>
            </a:xfrm>
            <a:prstGeom prst="rect">
              <a:avLst/>
            </a:prstGeom>
          </p:spPr>
          <p:txBody>
            <a:bodyPr wrap="none">
              <a:spAutoFit/>
            </a:bodyPr>
            <a:lstStyle/>
            <a:p>
              <a:r>
                <a:rPr lang="en-US" sz="1400" dirty="0"/>
                <a:t>gender</a:t>
              </a:r>
            </a:p>
          </p:txBody>
        </p:sp>
        <p:sp>
          <p:nvSpPr>
            <p:cNvPr id="80" name="Rounded Rectangle 79">
              <a:extLst>
                <a:ext uri="{FF2B5EF4-FFF2-40B4-BE49-F238E27FC236}">
                  <a16:creationId xmlns:a16="http://schemas.microsoft.com/office/drawing/2014/main" id="{6888ED36-CE79-FC4C-9327-EC0BFD636087}"/>
                </a:ext>
              </a:extLst>
            </p:cNvPr>
            <p:cNvSpPr/>
            <p:nvPr/>
          </p:nvSpPr>
          <p:spPr>
            <a:xfrm>
              <a:off x="2403857" y="3025506"/>
              <a:ext cx="802656" cy="2925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award</a:t>
              </a:r>
            </a:p>
          </p:txBody>
        </p:sp>
        <p:cxnSp>
          <p:nvCxnSpPr>
            <p:cNvPr id="81" name="Straight Arrow Connector 80">
              <a:extLst>
                <a:ext uri="{FF2B5EF4-FFF2-40B4-BE49-F238E27FC236}">
                  <a16:creationId xmlns:a16="http://schemas.microsoft.com/office/drawing/2014/main" id="{2634D3EE-C554-1F43-91A1-B68B2742553E}"/>
                </a:ext>
              </a:extLst>
            </p:cNvPr>
            <p:cNvCxnSpPr>
              <a:cxnSpLocks/>
              <a:stCxn id="61" idx="0"/>
              <a:endCxn id="80" idx="3"/>
            </p:cNvCxnSpPr>
            <p:nvPr/>
          </p:nvCxnSpPr>
          <p:spPr>
            <a:xfrm flipH="1" flipV="1">
              <a:off x="3206513" y="3171791"/>
              <a:ext cx="1830098" cy="421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97FEC89A-C702-5F49-A95D-6FE70F6357F0}"/>
                </a:ext>
              </a:extLst>
            </p:cNvPr>
            <p:cNvSpPr/>
            <p:nvPr/>
          </p:nvSpPr>
          <p:spPr>
            <a:xfrm rot="888630">
              <a:off x="3391896" y="3015395"/>
              <a:ext cx="983603" cy="307777"/>
            </a:xfrm>
            <a:prstGeom prst="rect">
              <a:avLst/>
            </a:prstGeom>
          </p:spPr>
          <p:txBody>
            <a:bodyPr wrap="none">
              <a:spAutoFit/>
            </a:bodyPr>
            <a:lstStyle/>
            <a:p>
              <a:r>
                <a:rPr lang="en-US" sz="1400" dirty="0"/>
                <a:t>instance of</a:t>
              </a:r>
            </a:p>
          </p:txBody>
        </p:sp>
        <p:sp>
          <p:nvSpPr>
            <p:cNvPr id="83" name="Rounded Rectangle 82">
              <a:extLst>
                <a:ext uri="{FF2B5EF4-FFF2-40B4-BE49-F238E27FC236}">
                  <a16:creationId xmlns:a16="http://schemas.microsoft.com/office/drawing/2014/main" id="{5F4CE4CF-C3E6-6E48-AA99-D47DDC1F459B}"/>
                </a:ext>
              </a:extLst>
            </p:cNvPr>
            <p:cNvSpPr/>
            <p:nvPr/>
          </p:nvSpPr>
          <p:spPr>
            <a:xfrm>
              <a:off x="3373214" y="2462311"/>
              <a:ext cx="1075496" cy="2925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Basketball</a:t>
              </a:r>
            </a:p>
          </p:txBody>
        </p:sp>
        <p:cxnSp>
          <p:nvCxnSpPr>
            <p:cNvPr id="84" name="Straight Arrow Connector 83">
              <a:extLst>
                <a:ext uri="{FF2B5EF4-FFF2-40B4-BE49-F238E27FC236}">
                  <a16:creationId xmlns:a16="http://schemas.microsoft.com/office/drawing/2014/main" id="{1195345D-F2BF-4E49-A61E-E7AD46DD81D6}"/>
                </a:ext>
              </a:extLst>
            </p:cNvPr>
            <p:cNvCxnSpPr>
              <a:cxnSpLocks/>
              <a:stCxn id="61" idx="0"/>
              <a:endCxn id="83" idx="2"/>
            </p:cNvCxnSpPr>
            <p:nvPr/>
          </p:nvCxnSpPr>
          <p:spPr>
            <a:xfrm flipH="1" flipV="1">
              <a:off x="3910962" y="2754880"/>
              <a:ext cx="1125649" cy="838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A149377F-5E48-B14C-AC02-0D6F5AE01A7C}"/>
                </a:ext>
              </a:extLst>
            </p:cNvPr>
            <p:cNvSpPr/>
            <p:nvPr/>
          </p:nvSpPr>
          <p:spPr>
            <a:xfrm rot="2090227">
              <a:off x="4310466" y="2924954"/>
              <a:ext cx="822695" cy="373024"/>
            </a:xfrm>
            <a:prstGeom prst="rect">
              <a:avLst/>
            </a:prstGeom>
          </p:spPr>
          <p:txBody>
            <a:bodyPr wrap="square">
              <a:spAutoFit/>
            </a:bodyPr>
            <a:lstStyle/>
            <a:p>
              <a:r>
                <a:rPr lang="en-US" sz="1400" dirty="0"/>
                <a:t>sports</a:t>
              </a:r>
            </a:p>
          </p:txBody>
        </p:sp>
        <p:sp>
          <p:nvSpPr>
            <p:cNvPr id="86" name="Rounded Rectangle 85">
              <a:extLst>
                <a:ext uri="{FF2B5EF4-FFF2-40B4-BE49-F238E27FC236}">
                  <a16:creationId xmlns:a16="http://schemas.microsoft.com/office/drawing/2014/main" id="{5434EDC1-BA72-D348-9762-DACE365CE14E}"/>
                </a:ext>
              </a:extLst>
            </p:cNvPr>
            <p:cNvSpPr/>
            <p:nvPr/>
          </p:nvSpPr>
          <p:spPr>
            <a:xfrm>
              <a:off x="5781818" y="2441480"/>
              <a:ext cx="673788" cy="2925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1956</a:t>
              </a:r>
            </a:p>
          </p:txBody>
        </p:sp>
        <p:cxnSp>
          <p:nvCxnSpPr>
            <p:cNvPr id="87" name="Straight Arrow Connector 86">
              <a:extLst>
                <a:ext uri="{FF2B5EF4-FFF2-40B4-BE49-F238E27FC236}">
                  <a16:creationId xmlns:a16="http://schemas.microsoft.com/office/drawing/2014/main" id="{39090E3C-C804-9E43-8D2B-C5B728456E00}"/>
                </a:ext>
              </a:extLst>
            </p:cNvPr>
            <p:cNvCxnSpPr>
              <a:cxnSpLocks/>
              <a:stCxn id="61" idx="0"/>
              <a:endCxn id="86" idx="2"/>
            </p:cNvCxnSpPr>
            <p:nvPr/>
          </p:nvCxnSpPr>
          <p:spPr>
            <a:xfrm flipV="1">
              <a:off x="5036611" y="2734050"/>
              <a:ext cx="1082101" cy="859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C17DEF93-9314-8549-B508-392951BA5FEC}"/>
                </a:ext>
              </a:extLst>
            </p:cNvPr>
            <p:cNvSpPr/>
            <p:nvPr/>
          </p:nvSpPr>
          <p:spPr>
            <a:xfrm rot="19614520">
              <a:off x="4967104" y="2876542"/>
              <a:ext cx="871585" cy="307777"/>
            </a:xfrm>
            <a:prstGeom prst="rect">
              <a:avLst/>
            </a:prstGeom>
          </p:spPr>
          <p:txBody>
            <a:bodyPr wrap="none">
              <a:spAutoFit/>
            </a:bodyPr>
            <a:lstStyle/>
            <a:p>
              <a:r>
                <a:rPr lang="en-US" sz="1400" dirty="0"/>
                <a:t>inception</a:t>
              </a:r>
            </a:p>
          </p:txBody>
        </p:sp>
        <p:sp>
          <p:nvSpPr>
            <p:cNvPr id="89" name="Rectangle 88">
              <a:extLst>
                <a:ext uri="{FF2B5EF4-FFF2-40B4-BE49-F238E27FC236}">
                  <a16:creationId xmlns:a16="http://schemas.microsoft.com/office/drawing/2014/main" id="{8F26D724-601D-1E48-A9FE-CE7A9EC3448F}"/>
                </a:ext>
              </a:extLst>
            </p:cNvPr>
            <p:cNvSpPr/>
            <p:nvPr/>
          </p:nvSpPr>
          <p:spPr>
            <a:xfrm>
              <a:off x="3938594" y="1887008"/>
              <a:ext cx="2011192" cy="307777"/>
            </a:xfrm>
            <a:prstGeom prst="rect">
              <a:avLst/>
            </a:prstGeom>
          </p:spPr>
          <p:txBody>
            <a:bodyPr wrap="none">
              <a:spAutoFit/>
            </a:bodyPr>
            <a:lstStyle/>
            <a:p>
              <a:r>
                <a:rPr lang="en-US" sz="1400" b="0" i="0" dirty="0" err="1">
                  <a:solidFill>
                    <a:srgbClr val="000000"/>
                  </a:solidFill>
                  <a:effectLst/>
                  <a:latin typeface="Linux Libertine"/>
                </a:rPr>
                <a:t>Moses;Harden;Hakeem</a:t>
              </a:r>
              <a:endParaRPr lang="en-US" sz="1400" b="0" i="0" dirty="0">
                <a:solidFill>
                  <a:srgbClr val="000000"/>
                </a:solidFill>
                <a:effectLst/>
                <a:latin typeface="Linux Libertine"/>
              </a:endParaRPr>
            </a:p>
          </p:txBody>
        </p:sp>
        <p:sp>
          <p:nvSpPr>
            <p:cNvPr id="90" name="Rectangle 89">
              <a:extLst>
                <a:ext uri="{FF2B5EF4-FFF2-40B4-BE49-F238E27FC236}">
                  <a16:creationId xmlns:a16="http://schemas.microsoft.com/office/drawing/2014/main" id="{F95F5FBF-8D3A-DF46-82C8-56436D1ED6CC}"/>
                </a:ext>
              </a:extLst>
            </p:cNvPr>
            <p:cNvSpPr/>
            <p:nvPr/>
          </p:nvSpPr>
          <p:spPr>
            <a:xfrm>
              <a:off x="3662447" y="2139144"/>
              <a:ext cx="2608406" cy="261610"/>
            </a:xfrm>
            <a:prstGeom prst="rect">
              <a:avLst/>
            </a:prstGeom>
          </p:spPr>
          <p:txBody>
            <a:bodyPr wrap="none">
              <a:spAutoFit/>
            </a:bodyPr>
            <a:lstStyle/>
            <a:p>
              <a:r>
                <a:rPr lang="en-US" sz="1100" b="0" i="0" dirty="0">
                  <a:solidFill>
                    <a:schemeClr val="bg2">
                      <a:lumMod val="50000"/>
                    </a:schemeClr>
                  </a:solidFill>
                  <a:effectLst/>
                  <a:latin typeface="Linux Libertine"/>
                </a:rPr>
                <a:t>Description: American Basketball Player</a:t>
              </a:r>
            </a:p>
          </p:txBody>
        </p:sp>
        <p:sp>
          <p:nvSpPr>
            <p:cNvPr id="91" name="Rectangle 90">
              <a:extLst>
                <a:ext uri="{FF2B5EF4-FFF2-40B4-BE49-F238E27FC236}">
                  <a16:creationId xmlns:a16="http://schemas.microsoft.com/office/drawing/2014/main" id="{3AF4082D-3136-674E-A9AB-4E4154017E7D}"/>
                </a:ext>
              </a:extLst>
            </p:cNvPr>
            <p:cNvSpPr/>
            <p:nvPr/>
          </p:nvSpPr>
          <p:spPr>
            <a:xfrm>
              <a:off x="1970932" y="1839802"/>
              <a:ext cx="6038536" cy="340226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a16="http://schemas.microsoft.com/office/drawing/2014/main" id="{07B9023C-99F6-0B4B-877D-0D7BC383B50D}"/>
                </a:ext>
              </a:extLst>
            </p:cNvPr>
            <p:cNvSpPr/>
            <p:nvPr/>
          </p:nvSpPr>
          <p:spPr>
            <a:xfrm>
              <a:off x="6747429" y="3570329"/>
              <a:ext cx="1027910" cy="34193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accent1"/>
                  </a:solidFill>
                </a:rPr>
                <a:t>Hakeem</a:t>
              </a:r>
            </a:p>
          </p:txBody>
        </p:sp>
        <p:sp>
          <p:nvSpPr>
            <p:cNvPr id="93" name="Rounded Rectangle 92">
              <a:extLst>
                <a:ext uri="{FF2B5EF4-FFF2-40B4-BE49-F238E27FC236}">
                  <a16:creationId xmlns:a16="http://schemas.microsoft.com/office/drawing/2014/main" id="{6AFCAEA2-FB28-8A4B-9F79-7E0F9CF21BF4}"/>
                </a:ext>
              </a:extLst>
            </p:cNvPr>
            <p:cNvSpPr/>
            <p:nvPr/>
          </p:nvSpPr>
          <p:spPr>
            <a:xfrm>
              <a:off x="6693047" y="2642989"/>
              <a:ext cx="1027910" cy="34193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accent1"/>
                  </a:solidFill>
                </a:rPr>
                <a:t>Harden</a:t>
              </a:r>
            </a:p>
          </p:txBody>
        </p:sp>
        <p:cxnSp>
          <p:nvCxnSpPr>
            <p:cNvPr id="94" name="Straight Arrow Connector 93">
              <a:extLst>
                <a:ext uri="{FF2B5EF4-FFF2-40B4-BE49-F238E27FC236}">
                  <a16:creationId xmlns:a16="http://schemas.microsoft.com/office/drawing/2014/main" id="{A58913BC-1BBB-E440-8F7A-940850ED5F58}"/>
                </a:ext>
              </a:extLst>
            </p:cNvPr>
            <p:cNvCxnSpPr>
              <a:cxnSpLocks/>
              <a:stCxn id="93" idx="0"/>
            </p:cNvCxnSpPr>
            <p:nvPr/>
          </p:nvCxnSpPr>
          <p:spPr>
            <a:xfrm flipV="1">
              <a:off x="7207002" y="2343647"/>
              <a:ext cx="416889" cy="299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E8A16ED-4710-DF45-9C87-BB8DAECEF674}"/>
                </a:ext>
              </a:extLst>
            </p:cNvPr>
            <p:cNvCxnSpPr>
              <a:cxnSpLocks/>
              <a:stCxn id="93" idx="2"/>
            </p:cNvCxnSpPr>
            <p:nvPr/>
          </p:nvCxnSpPr>
          <p:spPr>
            <a:xfrm>
              <a:off x="7207002" y="2984920"/>
              <a:ext cx="527300" cy="1739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3939882-A374-014E-B84E-0FC8B2A77AF3}"/>
                </a:ext>
              </a:extLst>
            </p:cNvPr>
            <p:cNvCxnSpPr>
              <a:cxnSpLocks/>
              <a:stCxn id="92" idx="0"/>
            </p:cNvCxnSpPr>
            <p:nvPr/>
          </p:nvCxnSpPr>
          <p:spPr>
            <a:xfrm flipV="1">
              <a:off x="7261384" y="3377015"/>
              <a:ext cx="482428" cy="19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5135B96-191A-A848-A29E-4891CC84745E}"/>
                </a:ext>
              </a:extLst>
            </p:cNvPr>
            <p:cNvCxnSpPr>
              <a:cxnSpLocks/>
              <a:stCxn id="92" idx="2"/>
            </p:cNvCxnSpPr>
            <p:nvPr/>
          </p:nvCxnSpPr>
          <p:spPr>
            <a:xfrm>
              <a:off x="7261384" y="3912261"/>
              <a:ext cx="418186" cy="293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0C55719-EDFA-D843-9924-E7A32B2B2EB3}"/>
                </a:ext>
              </a:extLst>
            </p:cNvPr>
            <p:cNvCxnSpPr>
              <a:cxnSpLocks/>
              <a:stCxn id="92" idx="1"/>
              <a:endCxn id="61" idx="3"/>
            </p:cNvCxnSpPr>
            <p:nvPr/>
          </p:nvCxnSpPr>
          <p:spPr>
            <a:xfrm flipH="1">
              <a:off x="5494150" y="3741294"/>
              <a:ext cx="1253279" cy="22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F072127-9F73-E24C-942D-FFA107A27A73}"/>
                </a:ext>
              </a:extLst>
            </p:cNvPr>
            <p:cNvCxnSpPr>
              <a:cxnSpLocks/>
              <a:stCxn id="93" idx="1"/>
              <a:endCxn id="61" idx="3"/>
            </p:cNvCxnSpPr>
            <p:nvPr/>
          </p:nvCxnSpPr>
          <p:spPr>
            <a:xfrm flipH="1">
              <a:off x="5494150" y="2813954"/>
              <a:ext cx="1198897" cy="950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7CBDD0E-22F4-D546-8352-C835C838BC60}"/>
                </a:ext>
              </a:extLst>
            </p:cNvPr>
            <p:cNvSpPr/>
            <p:nvPr/>
          </p:nvSpPr>
          <p:spPr>
            <a:xfrm rot="19680756">
              <a:off x="5839158" y="3183083"/>
              <a:ext cx="821828" cy="307777"/>
            </a:xfrm>
            <a:prstGeom prst="rect">
              <a:avLst/>
            </a:prstGeom>
          </p:spPr>
          <p:txBody>
            <a:bodyPr wrap="none">
              <a:spAutoFit/>
            </a:bodyPr>
            <a:lstStyle/>
            <a:p>
              <a:r>
                <a:rPr lang="en-US" sz="1400" dirty="0"/>
                <a:t>awarded</a:t>
              </a:r>
            </a:p>
          </p:txBody>
        </p:sp>
        <p:cxnSp>
          <p:nvCxnSpPr>
            <p:cNvPr id="101" name="Straight Arrow Connector 100">
              <a:extLst>
                <a:ext uri="{FF2B5EF4-FFF2-40B4-BE49-F238E27FC236}">
                  <a16:creationId xmlns:a16="http://schemas.microsoft.com/office/drawing/2014/main" id="{67DF731C-FF8F-D24A-BCA1-8F504A6EE779}"/>
                </a:ext>
              </a:extLst>
            </p:cNvPr>
            <p:cNvCxnSpPr>
              <a:cxnSpLocks/>
              <a:stCxn id="92" idx="2"/>
              <a:endCxn id="77" idx="0"/>
            </p:cNvCxnSpPr>
            <p:nvPr/>
          </p:nvCxnSpPr>
          <p:spPr>
            <a:xfrm flipH="1">
              <a:off x="6834248" y="3912259"/>
              <a:ext cx="427136" cy="496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6787FF61-9155-8F49-8B05-026A81553045}"/>
                </a:ext>
              </a:extLst>
            </p:cNvPr>
            <p:cNvSpPr/>
            <p:nvPr/>
          </p:nvSpPr>
          <p:spPr>
            <a:xfrm>
              <a:off x="5829832" y="3753653"/>
              <a:ext cx="821828" cy="307777"/>
            </a:xfrm>
            <a:prstGeom prst="rect">
              <a:avLst/>
            </a:prstGeom>
          </p:spPr>
          <p:txBody>
            <a:bodyPr wrap="none">
              <a:spAutoFit/>
            </a:bodyPr>
            <a:lstStyle/>
            <a:p>
              <a:r>
                <a:rPr lang="en-US" sz="1400" dirty="0"/>
                <a:t>awarded</a:t>
              </a:r>
            </a:p>
          </p:txBody>
        </p:sp>
      </p:grpSp>
      <p:graphicFrame>
        <p:nvGraphicFramePr>
          <p:cNvPr id="53" name="Table 26">
            <a:extLst>
              <a:ext uri="{FF2B5EF4-FFF2-40B4-BE49-F238E27FC236}">
                <a16:creationId xmlns:a16="http://schemas.microsoft.com/office/drawing/2014/main" id="{82E1E8D6-521E-E943-B9D7-62326DD6BAE9}"/>
              </a:ext>
            </a:extLst>
          </p:cNvPr>
          <p:cNvGraphicFramePr>
            <a:graphicFrameLocks noGrp="1"/>
          </p:cNvGraphicFramePr>
          <p:nvPr>
            <p:extLst>
              <p:ext uri="{D42A27DB-BD31-4B8C-83A1-F6EECF244321}">
                <p14:modId xmlns:p14="http://schemas.microsoft.com/office/powerpoint/2010/main" val="3704793383"/>
              </p:ext>
            </p:extLst>
          </p:nvPr>
        </p:nvGraphicFramePr>
        <p:xfrm>
          <a:off x="1416315" y="5485003"/>
          <a:ext cx="6038535" cy="609600"/>
        </p:xfrm>
        <a:graphic>
          <a:graphicData uri="http://schemas.openxmlformats.org/drawingml/2006/table">
            <a:tbl>
              <a:tblPr firstRow="1" bandRow="1">
                <a:tableStyleId>{9D7B26C5-4107-4FEC-AEDC-1716B250A1EF}</a:tableStyleId>
              </a:tblPr>
              <a:tblGrid>
                <a:gridCol w="1165534">
                  <a:extLst>
                    <a:ext uri="{9D8B030D-6E8A-4147-A177-3AD203B41FA5}">
                      <a16:colId xmlns:a16="http://schemas.microsoft.com/office/drawing/2014/main" val="3353759270"/>
                    </a:ext>
                  </a:extLst>
                </a:gridCol>
                <a:gridCol w="717098">
                  <a:extLst>
                    <a:ext uri="{9D8B030D-6E8A-4147-A177-3AD203B41FA5}">
                      <a16:colId xmlns:a16="http://schemas.microsoft.com/office/drawing/2014/main" val="2803425977"/>
                    </a:ext>
                  </a:extLst>
                </a:gridCol>
                <a:gridCol w="1136636">
                  <a:extLst>
                    <a:ext uri="{9D8B030D-6E8A-4147-A177-3AD203B41FA5}">
                      <a16:colId xmlns:a16="http://schemas.microsoft.com/office/drawing/2014/main" val="2389699997"/>
                    </a:ext>
                  </a:extLst>
                </a:gridCol>
                <a:gridCol w="957051">
                  <a:extLst>
                    <a:ext uri="{9D8B030D-6E8A-4147-A177-3AD203B41FA5}">
                      <a16:colId xmlns:a16="http://schemas.microsoft.com/office/drawing/2014/main" val="1520297062"/>
                    </a:ext>
                  </a:extLst>
                </a:gridCol>
                <a:gridCol w="853470">
                  <a:extLst>
                    <a:ext uri="{9D8B030D-6E8A-4147-A177-3AD203B41FA5}">
                      <a16:colId xmlns:a16="http://schemas.microsoft.com/office/drawing/2014/main" val="2167344041"/>
                    </a:ext>
                  </a:extLst>
                </a:gridCol>
                <a:gridCol w="1208746">
                  <a:extLst>
                    <a:ext uri="{9D8B030D-6E8A-4147-A177-3AD203B41FA5}">
                      <a16:colId xmlns:a16="http://schemas.microsoft.com/office/drawing/2014/main" val="3879706818"/>
                    </a:ext>
                  </a:extLst>
                </a:gridCol>
              </a:tblGrid>
              <a:tr h="125134">
                <a:tc>
                  <a:txBody>
                    <a:bodyPr/>
                    <a:lstStyle/>
                    <a:p>
                      <a:pPr algn="ctr"/>
                      <a:r>
                        <a:rPr lang="en-US" sz="1400" b="0" i="1" dirty="0">
                          <a:solidFill>
                            <a:schemeClr val="tx1"/>
                          </a:solidFill>
                        </a:rPr>
                        <a:t>KG-&gt;Text</a:t>
                      </a:r>
                    </a:p>
                  </a:txBody>
                  <a:tcPr>
                    <a:solidFill>
                      <a:schemeClr val="accent3">
                        <a:lumMod val="20000"/>
                        <a:lumOff val="80000"/>
                      </a:schemeClr>
                    </a:solidFill>
                  </a:tcPr>
                </a:tc>
                <a:tc>
                  <a:txBody>
                    <a:bodyPr/>
                    <a:lstStyle/>
                    <a:p>
                      <a:pPr algn="ctr"/>
                      <a:r>
                        <a:rPr lang="en-US" sz="1400" b="0" i="1" dirty="0">
                          <a:solidFill>
                            <a:schemeClr val="tx1"/>
                          </a:solidFill>
                        </a:rPr>
                        <a:t>#Ent</a:t>
                      </a:r>
                    </a:p>
                  </a:txBody>
                  <a:tcPr>
                    <a:solidFill>
                      <a:schemeClr val="accent3">
                        <a:lumMod val="20000"/>
                        <a:lumOff val="80000"/>
                      </a:schemeClr>
                    </a:solidFill>
                  </a:tcPr>
                </a:tc>
                <a:tc>
                  <a:txBody>
                    <a:bodyPr/>
                    <a:lstStyle/>
                    <a:p>
                      <a:pPr algn="ctr"/>
                      <a:r>
                        <a:rPr lang="en-US" sz="1400" b="0" i="1" dirty="0">
                          <a:solidFill>
                            <a:schemeClr val="tx1"/>
                          </a:solidFill>
                        </a:rPr>
                        <a:t>#Relation</a:t>
                      </a:r>
                    </a:p>
                  </a:txBody>
                  <a:tcPr>
                    <a:solidFill>
                      <a:schemeClr val="accent3">
                        <a:lumMod val="20000"/>
                        <a:lumOff val="80000"/>
                      </a:schemeClr>
                    </a:solidFill>
                  </a:tcPr>
                </a:tc>
                <a:tc>
                  <a:txBody>
                    <a:bodyPr/>
                    <a:lstStyle/>
                    <a:p>
                      <a:pPr algn="ctr"/>
                      <a:r>
                        <a:rPr lang="en-US" sz="1400" b="0" i="1" dirty="0">
                          <a:solidFill>
                            <a:schemeClr val="tx1"/>
                          </a:solidFill>
                        </a:rPr>
                        <a:t>#Triple</a:t>
                      </a: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rPr>
                        <a:t>Length</a:t>
                      </a:r>
                    </a:p>
                  </a:txBody>
                  <a:tcPr>
                    <a:solidFill>
                      <a:schemeClr val="accent3">
                        <a:lumMod val="20000"/>
                        <a:lumOff val="80000"/>
                      </a:schemeClr>
                    </a:solidFill>
                  </a:tcPr>
                </a:tc>
                <a:tc>
                  <a:txBody>
                    <a:bodyPr/>
                    <a:lstStyle/>
                    <a:p>
                      <a:pPr algn="ctr"/>
                      <a:r>
                        <a:rPr lang="en-US" sz="1400" b="0" i="1" dirty="0">
                          <a:solidFill>
                            <a:schemeClr val="tx1"/>
                          </a:solidFill>
                        </a:rPr>
                        <a:t>#Ent/Sent</a:t>
                      </a:r>
                    </a:p>
                  </a:txBody>
                  <a:tcPr>
                    <a:solidFill>
                      <a:schemeClr val="accent3">
                        <a:lumMod val="20000"/>
                        <a:lumOff val="80000"/>
                      </a:schemeClr>
                    </a:solidFill>
                  </a:tcPr>
                </a:tc>
                <a:extLst>
                  <a:ext uri="{0D108BD9-81ED-4DB2-BD59-A6C34878D82A}">
                    <a16:rowId xmlns:a16="http://schemas.microsoft.com/office/drawing/2014/main" val="104460314"/>
                  </a:ext>
                </a:extLst>
              </a:tr>
              <a:tr h="125134">
                <a:tc>
                  <a:txBody>
                    <a:bodyPr/>
                    <a:lstStyle/>
                    <a:p>
                      <a:pPr algn="ctr"/>
                      <a:r>
                        <a:rPr lang="en-US" sz="1400" b="0" dirty="0">
                          <a:solidFill>
                            <a:schemeClr val="tx1"/>
                          </a:solidFill>
                        </a:rPr>
                        <a:t>7M</a:t>
                      </a:r>
                    </a:p>
                  </a:txBody>
                  <a:tcPr>
                    <a:noFill/>
                  </a:tcPr>
                </a:tc>
                <a:tc>
                  <a:txBody>
                    <a:bodyPr/>
                    <a:lstStyle/>
                    <a:p>
                      <a:pPr algn="ctr"/>
                      <a:r>
                        <a:rPr lang="en-US" sz="1400" b="0" dirty="0">
                          <a:solidFill>
                            <a:schemeClr val="tx1"/>
                          </a:solidFill>
                        </a:rPr>
                        <a:t>1.8M</a:t>
                      </a:r>
                    </a:p>
                  </a:txBody>
                  <a:tcPr>
                    <a:noFill/>
                  </a:tcPr>
                </a:tc>
                <a:tc>
                  <a:txBody>
                    <a:bodyPr/>
                    <a:lstStyle/>
                    <a:p>
                      <a:pPr algn="ctr"/>
                      <a:r>
                        <a:rPr lang="en-US" sz="1400" b="0" dirty="0">
                          <a:solidFill>
                            <a:schemeClr val="tx1"/>
                          </a:solidFill>
                        </a:rPr>
                        <a:t>1210</a:t>
                      </a:r>
                    </a:p>
                  </a:txBody>
                  <a:tcPr>
                    <a:noFill/>
                  </a:tcPr>
                </a:tc>
                <a:tc>
                  <a:txBody>
                    <a:bodyPr/>
                    <a:lstStyle/>
                    <a:p>
                      <a:pPr algn="ctr"/>
                      <a:r>
                        <a:rPr lang="en-US" sz="1400" b="0" dirty="0">
                          <a:solidFill>
                            <a:schemeClr val="tx1"/>
                          </a:solidFill>
                        </a:rPr>
                        <a:t>16M</a:t>
                      </a:r>
                    </a:p>
                  </a:txBody>
                  <a:tcPr>
                    <a:noFill/>
                  </a:tcPr>
                </a:tc>
                <a:tc>
                  <a:txBody>
                    <a:bodyPr/>
                    <a:lstStyle/>
                    <a:p>
                      <a:pPr algn="ctr"/>
                      <a:r>
                        <a:rPr lang="en-US" sz="1400" b="0" dirty="0">
                          <a:solidFill>
                            <a:schemeClr val="tx1"/>
                          </a:solidFill>
                        </a:rPr>
                        <a:t>20</a:t>
                      </a:r>
                    </a:p>
                  </a:txBody>
                  <a:tcPr>
                    <a:noFill/>
                  </a:tcPr>
                </a:tc>
                <a:tc>
                  <a:txBody>
                    <a:bodyPr/>
                    <a:lstStyle/>
                    <a:p>
                      <a:pPr algn="ctr"/>
                      <a:r>
                        <a:rPr lang="en-US" sz="1400" b="0" dirty="0">
                          <a:solidFill>
                            <a:schemeClr val="tx1"/>
                          </a:solidFill>
                        </a:rPr>
                        <a:t>3.0</a:t>
                      </a:r>
                    </a:p>
                  </a:txBody>
                  <a:tcPr>
                    <a:noFill/>
                  </a:tcPr>
                </a:tc>
                <a:extLst>
                  <a:ext uri="{0D108BD9-81ED-4DB2-BD59-A6C34878D82A}">
                    <a16:rowId xmlns:a16="http://schemas.microsoft.com/office/drawing/2014/main" val="3829243854"/>
                  </a:ext>
                </a:extLst>
              </a:tr>
            </a:tbl>
          </a:graphicData>
        </a:graphic>
      </p:graphicFrame>
      <p:sp>
        <p:nvSpPr>
          <p:cNvPr id="54" name="Right Arrow 53">
            <a:extLst>
              <a:ext uri="{FF2B5EF4-FFF2-40B4-BE49-F238E27FC236}">
                <a16:creationId xmlns:a16="http://schemas.microsoft.com/office/drawing/2014/main" id="{9B6D0FF1-2686-4840-957A-FFA3BCD78703}"/>
              </a:ext>
            </a:extLst>
          </p:cNvPr>
          <p:cNvSpPr/>
          <p:nvPr/>
        </p:nvSpPr>
        <p:spPr>
          <a:xfrm rot="5400000">
            <a:off x="3994675" y="4983122"/>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02E6075-423D-6649-8EB1-9C3ACE40A89E}"/>
              </a:ext>
            </a:extLst>
          </p:cNvPr>
          <p:cNvSpPr txBox="1"/>
          <p:nvPr/>
        </p:nvSpPr>
        <p:spPr>
          <a:xfrm>
            <a:off x="4405851" y="4993723"/>
            <a:ext cx="2270173" cy="307777"/>
          </a:xfrm>
          <a:prstGeom prst="rect">
            <a:avLst/>
          </a:prstGeom>
          <a:noFill/>
        </p:spPr>
        <p:txBody>
          <a:bodyPr wrap="none" rtlCol="0">
            <a:spAutoFit/>
          </a:bodyPr>
          <a:lstStyle/>
          <a:p>
            <a:r>
              <a:rPr lang="en-US" sz="1400" dirty="0"/>
              <a:t>Filter + De-contamination</a:t>
            </a:r>
          </a:p>
        </p:txBody>
      </p:sp>
      <p:grpSp>
        <p:nvGrpSpPr>
          <p:cNvPr id="129" name="Group 128">
            <a:extLst>
              <a:ext uri="{FF2B5EF4-FFF2-40B4-BE49-F238E27FC236}">
                <a16:creationId xmlns:a16="http://schemas.microsoft.com/office/drawing/2014/main" id="{2A1146A7-036E-334F-B4E7-943CA07120C0}"/>
              </a:ext>
            </a:extLst>
          </p:cNvPr>
          <p:cNvGrpSpPr/>
          <p:nvPr/>
        </p:nvGrpSpPr>
        <p:grpSpPr>
          <a:xfrm>
            <a:off x="1416316" y="924006"/>
            <a:ext cx="6326401" cy="1021953"/>
            <a:chOff x="1416316" y="924006"/>
            <a:chExt cx="6326401" cy="1021953"/>
          </a:xfrm>
        </p:grpSpPr>
        <p:grpSp>
          <p:nvGrpSpPr>
            <p:cNvPr id="56" name="Group 55">
              <a:extLst>
                <a:ext uri="{FF2B5EF4-FFF2-40B4-BE49-F238E27FC236}">
                  <a16:creationId xmlns:a16="http://schemas.microsoft.com/office/drawing/2014/main" id="{F446F4CA-196D-E140-8912-8C9A22C95273}"/>
                </a:ext>
              </a:extLst>
            </p:cNvPr>
            <p:cNvGrpSpPr/>
            <p:nvPr/>
          </p:nvGrpSpPr>
          <p:grpSpPr>
            <a:xfrm>
              <a:off x="1416316" y="924006"/>
              <a:ext cx="6326401" cy="1021953"/>
              <a:chOff x="1970931" y="766696"/>
              <a:chExt cx="6326401" cy="1021953"/>
            </a:xfrm>
          </p:grpSpPr>
          <p:sp>
            <p:nvSpPr>
              <p:cNvPr id="57" name="Rectangle 56">
                <a:extLst>
                  <a:ext uri="{FF2B5EF4-FFF2-40B4-BE49-F238E27FC236}">
                    <a16:creationId xmlns:a16="http://schemas.microsoft.com/office/drawing/2014/main" id="{D3CE0540-8FAD-A84A-BCEA-5513A318D875}"/>
                  </a:ext>
                </a:extLst>
              </p:cNvPr>
              <p:cNvSpPr/>
              <p:nvPr/>
            </p:nvSpPr>
            <p:spPr>
              <a:xfrm>
                <a:off x="2688020" y="1049985"/>
                <a:ext cx="5609312" cy="738664"/>
              </a:xfrm>
              <a:prstGeom prst="rect">
                <a:avLst/>
              </a:prstGeom>
              <a:noFill/>
              <a:ln>
                <a:noFill/>
                <a:prstDash val="sysDash"/>
              </a:ln>
            </p:spPr>
            <p:txBody>
              <a:bodyPr wrap="square">
                <a:spAutoFit/>
              </a:bodyPr>
              <a:lstStyle/>
              <a:p>
                <a:r>
                  <a:rPr lang="en-US" sz="1400" b="0" i="0" u="none" strike="noStrike" dirty="0">
                    <a:solidFill>
                      <a:schemeClr val="accent1"/>
                    </a:solidFill>
                    <a:effectLst/>
                    <a:latin typeface="Arial" panose="020B0604020202020204" pitchFamily="34" charset="0"/>
                    <a:hlinkClick r:id="rId3" tooltip="Moses Malone">
                      <a:extLst>
                        <a:ext uri="{A12FA001-AC4F-418D-AE19-62706E023703}">
                          <ahyp:hlinkClr xmlns:ahyp="http://schemas.microsoft.com/office/drawing/2018/hyperlinkcolor" val="tx"/>
                        </a:ext>
                      </a:extLst>
                    </a:hlinkClick>
                  </a:rPr>
                  <a:t>Moses Malone</a:t>
                </a:r>
                <a:r>
                  <a:rPr lang="en-US" sz="1400" b="0" i="0" dirty="0">
                    <a:solidFill>
                      <a:srgbClr val="202122"/>
                    </a:solidFill>
                    <a:effectLst/>
                    <a:latin typeface="Arial" panose="020B0604020202020204" pitchFamily="34" charset="0"/>
                  </a:rPr>
                  <a:t>, </a:t>
                </a:r>
                <a:r>
                  <a:rPr lang="en-US" sz="1400" b="0" i="0" u="none" strike="noStrike" dirty="0">
                    <a:solidFill>
                      <a:srgbClr val="0B0080"/>
                    </a:solidFill>
                    <a:effectLst/>
                    <a:latin typeface="Arial" panose="020B0604020202020204" pitchFamily="34" charset="0"/>
                    <a:hlinkClick r:id="rId4" tooltip="Hakeem Olajuwon"/>
                  </a:rPr>
                  <a:t>Hakeem Olajuwon</a:t>
                </a:r>
                <a:r>
                  <a:rPr lang="en-US" sz="1400" b="0" i="0" dirty="0">
                    <a:solidFill>
                      <a:srgbClr val="202122"/>
                    </a:solidFill>
                    <a:effectLst/>
                    <a:latin typeface="Arial" panose="020B0604020202020204" pitchFamily="34" charset="0"/>
                  </a:rPr>
                  <a:t>, and </a:t>
                </a:r>
                <a:r>
                  <a:rPr lang="en-US" sz="1400" b="0" i="0" u="none" strike="noStrike" dirty="0">
                    <a:solidFill>
                      <a:schemeClr val="accent1"/>
                    </a:solidFill>
                    <a:effectLst/>
                    <a:latin typeface="Arial" panose="020B0604020202020204" pitchFamily="34" charset="0"/>
                    <a:hlinkClick r:id="rId5" tooltip="James Harden">
                      <a:extLst>
                        <a:ext uri="{A12FA001-AC4F-418D-AE19-62706E023703}">
                          <ahyp:hlinkClr xmlns:ahyp="http://schemas.microsoft.com/office/drawing/2018/hyperlinkcolor" val="tx"/>
                        </a:ext>
                      </a:extLst>
                    </a:hlinkClick>
                  </a:rPr>
                  <a:t>James Harden</a:t>
                </a:r>
                <a:r>
                  <a:rPr lang="en-US" sz="1400" b="0" i="0" dirty="0">
                    <a:solidFill>
                      <a:schemeClr val="accent1"/>
                    </a:solidFill>
                    <a:effectLst/>
                    <a:latin typeface="Arial" panose="020B0604020202020204" pitchFamily="34" charset="0"/>
                  </a:rPr>
                  <a:t> </a:t>
                </a:r>
                <a:r>
                  <a:rPr lang="en-US" sz="1400" b="0" i="0" dirty="0">
                    <a:solidFill>
                      <a:srgbClr val="202122"/>
                    </a:solidFill>
                    <a:effectLst/>
                    <a:latin typeface="Arial" panose="020B0604020202020204" pitchFamily="34" charset="0"/>
                  </a:rPr>
                  <a:t>have been named the </a:t>
                </a:r>
                <a:r>
                  <a:rPr lang="en-US" sz="1400" b="0" i="0" dirty="0">
                    <a:effectLst/>
                    <a:latin typeface="Arial" panose="020B0604020202020204" pitchFamily="34" charset="0"/>
                  </a:rPr>
                  <a:t>NBA's</a:t>
                </a:r>
                <a:r>
                  <a:rPr lang="en-US" sz="1400" b="0" i="0" dirty="0">
                    <a:solidFill>
                      <a:srgbClr val="202122"/>
                    </a:solidFill>
                    <a:effectLst/>
                    <a:latin typeface="Arial" panose="020B0604020202020204" pitchFamily="34" charset="0"/>
                  </a:rPr>
                  <a:t> </a:t>
                </a:r>
                <a:r>
                  <a:rPr lang="en-US" sz="1400" b="0" i="0" u="none" strike="noStrike" dirty="0">
                    <a:solidFill>
                      <a:schemeClr val="accent1"/>
                    </a:solidFill>
                    <a:effectLst/>
                    <a:latin typeface="Arial" panose="020B0604020202020204" pitchFamily="34" charset="0"/>
                    <a:hlinkClick r:id="rId6" tooltip="NBA Most Valuable Player Award">
                      <a:extLst>
                        <a:ext uri="{A12FA001-AC4F-418D-AE19-62706E023703}">
                          <ahyp:hlinkClr xmlns:ahyp="http://schemas.microsoft.com/office/drawing/2018/hyperlinkcolor" val="tx"/>
                        </a:ext>
                      </a:extLst>
                    </a:hlinkClick>
                  </a:rPr>
                  <a:t>Most Valuable Player</a:t>
                </a:r>
                <a:r>
                  <a:rPr lang="en-US" sz="1400" b="0" i="0" dirty="0">
                    <a:solidFill>
                      <a:schemeClr val="accent1"/>
                    </a:solidFill>
                    <a:effectLst/>
                    <a:latin typeface="Arial" panose="020B0604020202020204" pitchFamily="34" charset="0"/>
                  </a:rPr>
                  <a:t> </a:t>
                </a:r>
                <a:r>
                  <a:rPr lang="en-US" sz="1400" b="0" i="0" dirty="0">
                    <a:solidFill>
                      <a:srgbClr val="202122"/>
                    </a:solidFill>
                    <a:effectLst/>
                    <a:latin typeface="Arial" panose="020B0604020202020204" pitchFamily="34" charset="0"/>
                  </a:rPr>
                  <a:t>while playing for the Rockets, for a total of </a:t>
                </a:r>
                <a:r>
                  <a:rPr lang="en-US" sz="1400" b="0" i="0" dirty="0">
                    <a:effectLst/>
                    <a:latin typeface="Arial" panose="020B0604020202020204" pitchFamily="34" charset="0"/>
                  </a:rPr>
                  <a:t>four MVP awards.</a:t>
                </a:r>
                <a:endParaRPr lang="en-US" sz="1400" dirty="0"/>
              </a:p>
            </p:txBody>
          </p:sp>
          <p:sp>
            <p:nvSpPr>
              <p:cNvPr id="103" name="TextBox 102">
                <a:extLst>
                  <a:ext uri="{FF2B5EF4-FFF2-40B4-BE49-F238E27FC236}">
                    <a16:creationId xmlns:a16="http://schemas.microsoft.com/office/drawing/2014/main" id="{1746FF56-C2AA-0B42-870A-52F001864408}"/>
                  </a:ext>
                </a:extLst>
              </p:cNvPr>
              <p:cNvSpPr txBox="1"/>
              <p:nvPr/>
            </p:nvSpPr>
            <p:spPr>
              <a:xfrm>
                <a:off x="3982532" y="766696"/>
                <a:ext cx="1606017" cy="338554"/>
              </a:xfrm>
              <a:prstGeom prst="rect">
                <a:avLst/>
              </a:prstGeom>
              <a:noFill/>
            </p:spPr>
            <p:txBody>
              <a:bodyPr wrap="none" rtlCol="0">
                <a:spAutoFit/>
              </a:bodyPr>
              <a:lstStyle/>
              <a:p>
                <a:r>
                  <a:rPr lang="en-US" sz="1600" b="1" u="sng" dirty="0">
                    <a:solidFill>
                      <a:srgbClr val="C00000"/>
                    </a:solidFill>
                  </a:rPr>
                  <a:t>Houston Rockets</a:t>
                </a:r>
              </a:p>
            </p:txBody>
          </p:sp>
          <p:sp>
            <p:nvSpPr>
              <p:cNvPr id="104" name="Rectangle 103">
                <a:extLst>
                  <a:ext uri="{FF2B5EF4-FFF2-40B4-BE49-F238E27FC236}">
                    <a16:creationId xmlns:a16="http://schemas.microsoft.com/office/drawing/2014/main" id="{26B0B0D2-06A1-3544-B822-78C8A633D403}"/>
                  </a:ext>
                </a:extLst>
              </p:cNvPr>
              <p:cNvSpPr/>
              <p:nvPr/>
            </p:nvSpPr>
            <p:spPr>
              <a:xfrm>
                <a:off x="1970931" y="796395"/>
                <a:ext cx="6038537" cy="986451"/>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8" name="Picture 127">
              <a:extLst>
                <a:ext uri="{FF2B5EF4-FFF2-40B4-BE49-F238E27FC236}">
                  <a16:creationId xmlns:a16="http://schemas.microsoft.com/office/drawing/2014/main" id="{BA7C1294-E33A-9B4F-993A-532E8823FD1B}"/>
                </a:ext>
              </a:extLst>
            </p:cNvPr>
            <p:cNvPicPr>
              <a:picLocks noChangeAspect="1"/>
            </p:cNvPicPr>
            <p:nvPr/>
          </p:nvPicPr>
          <p:blipFill>
            <a:blip r:embed="rId7"/>
            <a:stretch>
              <a:fillRect/>
            </a:stretch>
          </p:blipFill>
          <p:spPr>
            <a:xfrm>
              <a:off x="1512581" y="1093283"/>
              <a:ext cx="524560" cy="478224"/>
            </a:xfrm>
            <a:prstGeom prst="rect">
              <a:avLst/>
            </a:prstGeom>
          </p:spPr>
        </p:pic>
      </p:grpSp>
      <p:pic>
        <p:nvPicPr>
          <p:cNvPr id="51" name="Picture 4">
            <a:extLst>
              <a:ext uri="{FF2B5EF4-FFF2-40B4-BE49-F238E27FC236}">
                <a16:creationId xmlns:a16="http://schemas.microsoft.com/office/drawing/2014/main" id="{0C8A1295-5C5F-2143-A959-B1147F1D1B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2203" y="2119864"/>
            <a:ext cx="645315" cy="67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56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linds(horizontal)">
                                      <p:cBhvr>
                                        <p:cTn id="7" dur="500"/>
                                        <p:tgtEl>
                                          <p:spTgt spid="5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linds(horizontal)">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F885-7406-FC44-9E48-9A4746DD6528}"/>
              </a:ext>
            </a:extLst>
          </p:cNvPr>
          <p:cNvSpPr>
            <a:spLocks noGrp="1"/>
          </p:cNvSpPr>
          <p:nvPr>
            <p:ph type="title"/>
          </p:nvPr>
        </p:nvSpPr>
        <p:spPr/>
        <p:txBody>
          <a:bodyPr/>
          <a:lstStyle/>
          <a:p>
            <a:r>
              <a:rPr lang="en-US" dirty="0"/>
              <a:t>KGPT Pre-Training</a:t>
            </a:r>
          </a:p>
        </p:txBody>
      </p:sp>
      <p:sp>
        <p:nvSpPr>
          <p:cNvPr id="5" name="Slide Number Placeholder 4">
            <a:extLst>
              <a:ext uri="{FF2B5EF4-FFF2-40B4-BE49-F238E27FC236}">
                <a16:creationId xmlns:a16="http://schemas.microsoft.com/office/drawing/2014/main" id="{096BA012-E1CF-574E-8BE3-2E0E7D6131EB}"/>
              </a:ext>
            </a:extLst>
          </p:cNvPr>
          <p:cNvSpPr>
            <a:spLocks noGrp="1"/>
          </p:cNvSpPr>
          <p:nvPr>
            <p:ph type="sldNum" sz="quarter" idx="12"/>
          </p:nvPr>
        </p:nvSpPr>
        <p:spPr/>
        <p:txBody>
          <a:bodyPr/>
          <a:lstStyle/>
          <a:p>
            <a:fld id="{4FAB73BC-B049-4115-A692-8D63A059BFB8}" type="slidenum">
              <a:rPr lang="en-US" smtClean="0"/>
              <a:t>47</a:t>
            </a:fld>
            <a:endParaRPr lang="en-US"/>
          </a:p>
        </p:txBody>
      </p:sp>
      <p:sp>
        <p:nvSpPr>
          <p:cNvPr id="7" name="Rectangle 6">
            <a:extLst>
              <a:ext uri="{FF2B5EF4-FFF2-40B4-BE49-F238E27FC236}">
                <a16:creationId xmlns:a16="http://schemas.microsoft.com/office/drawing/2014/main" id="{8BE87E81-C480-9D48-88CD-13423EAAB7C6}"/>
              </a:ext>
            </a:extLst>
          </p:cNvPr>
          <p:cNvSpPr/>
          <p:nvPr/>
        </p:nvSpPr>
        <p:spPr>
          <a:xfrm>
            <a:off x="4268236" y="1666064"/>
            <a:ext cx="2466107" cy="856244"/>
          </a:xfrm>
          <a:prstGeom prst="rect">
            <a:avLst/>
          </a:prstGeom>
          <a:solidFill>
            <a:schemeClr val="tx2">
              <a:lumMod val="20000"/>
              <a:lumOff val="8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Conditional</a:t>
            </a:r>
          </a:p>
          <a:p>
            <a:pPr algn="ctr"/>
            <a:r>
              <a:rPr lang="en-US" dirty="0">
                <a:solidFill>
                  <a:schemeClr val="tx1"/>
                </a:solidFill>
              </a:rPr>
              <a:t>Pre-Training</a:t>
            </a:r>
          </a:p>
          <a:p>
            <a:pPr algn="ctr"/>
            <a:endParaRPr lang="en-US" dirty="0">
              <a:solidFill>
                <a:schemeClr val="tx1"/>
              </a:solidFill>
            </a:endParaRPr>
          </a:p>
        </p:txBody>
      </p:sp>
      <p:sp>
        <p:nvSpPr>
          <p:cNvPr id="10" name="Can 9">
            <a:extLst>
              <a:ext uri="{FF2B5EF4-FFF2-40B4-BE49-F238E27FC236}">
                <a16:creationId xmlns:a16="http://schemas.microsoft.com/office/drawing/2014/main" id="{186473B8-3363-1449-A5F9-5A4A05E64861}"/>
              </a:ext>
            </a:extLst>
          </p:cNvPr>
          <p:cNvSpPr/>
          <p:nvPr/>
        </p:nvSpPr>
        <p:spPr>
          <a:xfrm>
            <a:off x="4268237" y="3313031"/>
            <a:ext cx="2466106" cy="607801"/>
          </a:xfrm>
          <a:prstGeom prst="ca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Pre-trained Model</a:t>
            </a:r>
          </a:p>
        </p:txBody>
      </p:sp>
      <p:cxnSp>
        <p:nvCxnSpPr>
          <p:cNvPr id="36" name="Straight Arrow Connector 35">
            <a:extLst>
              <a:ext uri="{FF2B5EF4-FFF2-40B4-BE49-F238E27FC236}">
                <a16:creationId xmlns:a16="http://schemas.microsoft.com/office/drawing/2014/main" id="{BA0851DD-8DFE-F942-A167-BAE6209D9356}"/>
              </a:ext>
            </a:extLst>
          </p:cNvPr>
          <p:cNvCxnSpPr>
            <a:cxnSpLocks/>
            <a:stCxn id="7" idx="2"/>
            <a:endCxn id="10" idx="1"/>
          </p:cNvCxnSpPr>
          <p:nvPr/>
        </p:nvCxnSpPr>
        <p:spPr>
          <a:xfrm>
            <a:off x="5501290" y="2522308"/>
            <a:ext cx="0" cy="790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ight Arrow 68">
            <a:extLst>
              <a:ext uri="{FF2B5EF4-FFF2-40B4-BE49-F238E27FC236}">
                <a16:creationId xmlns:a16="http://schemas.microsoft.com/office/drawing/2014/main" id="{65B9B162-7392-A747-908C-5581BD334A1B}"/>
              </a:ext>
            </a:extLst>
          </p:cNvPr>
          <p:cNvSpPr/>
          <p:nvPr/>
        </p:nvSpPr>
        <p:spPr>
          <a:xfrm>
            <a:off x="3610039" y="1988270"/>
            <a:ext cx="253173" cy="31234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C9F0F3-629D-4549-949F-F04E04843644}"/>
              </a:ext>
            </a:extLst>
          </p:cNvPr>
          <p:cNvGrpSpPr/>
          <p:nvPr/>
        </p:nvGrpSpPr>
        <p:grpSpPr>
          <a:xfrm>
            <a:off x="1060938" y="1655860"/>
            <a:ext cx="2190272" cy="1137510"/>
            <a:chOff x="628650" y="1736114"/>
            <a:chExt cx="2190272" cy="1137510"/>
          </a:xfrm>
        </p:grpSpPr>
        <p:pic>
          <p:nvPicPr>
            <p:cNvPr id="31" name="Picture 30" descr="A picture containing text, scissors, gauge&#10;&#10;Description automatically generated">
              <a:extLst>
                <a:ext uri="{FF2B5EF4-FFF2-40B4-BE49-F238E27FC236}">
                  <a16:creationId xmlns:a16="http://schemas.microsoft.com/office/drawing/2014/main" id="{BB9D2B78-3108-6C49-B033-EA66876F0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751346"/>
              <a:ext cx="936302" cy="755729"/>
            </a:xfrm>
            <a:prstGeom prst="rect">
              <a:avLst/>
            </a:prstGeom>
          </p:spPr>
        </p:pic>
        <p:pic>
          <p:nvPicPr>
            <p:cNvPr id="7178" name="Picture 10" descr="Found in translation — going multilingual with serverless | by James  Beswick | Medium">
              <a:extLst>
                <a:ext uri="{FF2B5EF4-FFF2-40B4-BE49-F238E27FC236}">
                  <a16:creationId xmlns:a16="http://schemas.microsoft.com/office/drawing/2014/main" id="{36CD8B98-CB03-024C-8615-E5F888792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0544" y="1736114"/>
              <a:ext cx="788378" cy="7861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9D9541C-1279-EE4C-99F5-835DC87F076D}"/>
                </a:ext>
              </a:extLst>
            </p:cNvPr>
            <p:cNvSpPr txBox="1"/>
            <p:nvPr/>
          </p:nvSpPr>
          <p:spPr>
            <a:xfrm>
              <a:off x="745017" y="2504292"/>
              <a:ext cx="2055371" cy="369332"/>
            </a:xfrm>
            <a:prstGeom prst="rect">
              <a:avLst/>
            </a:prstGeom>
            <a:noFill/>
          </p:spPr>
          <p:txBody>
            <a:bodyPr wrap="none" rtlCol="0">
              <a:spAutoFit/>
            </a:bodyPr>
            <a:lstStyle/>
            <a:p>
              <a:r>
                <a:rPr lang="en-US" dirty="0"/>
                <a:t>(KG → Text) Pairs</a:t>
              </a:r>
            </a:p>
          </p:txBody>
        </p:sp>
        <p:cxnSp>
          <p:nvCxnSpPr>
            <p:cNvPr id="25" name="Straight Arrow Connector 24">
              <a:extLst>
                <a:ext uri="{FF2B5EF4-FFF2-40B4-BE49-F238E27FC236}">
                  <a16:creationId xmlns:a16="http://schemas.microsoft.com/office/drawing/2014/main" id="{72C8AD65-E38A-DE44-A9CA-FE35B140CA2A}"/>
                </a:ext>
              </a:extLst>
            </p:cNvPr>
            <p:cNvCxnSpPr>
              <a:stCxn id="31" idx="3"/>
              <a:endCxn id="7178" idx="1"/>
            </p:cNvCxnSpPr>
            <p:nvPr/>
          </p:nvCxnSpPr>
          <p:spPr>
            <a:xfrm>
              <a:off x="1564952" y="2129211"/>
              <a:ext cx="465592"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516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linds(horizontal)">
                                      <p:cBhvr>
                                        <p:cTn id="7" dur="500"/>
                                        <p:tgtEl>
                                          <p:spTgt spid="6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linds(horizontal)">
                                      <p:cBhvr>
                                        <p:cTn id="15" dur="500"/>
                                        <p:tgtEl>
                                          <p:spTgt spid="3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6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239AA-00F8-CA4F-9185-C38E02B23207}"/>
              </a:ext>
            </a:extLst>
          </p:cNvPr>
          <p:cNvSpPr>
            <a:spLocks noGrp="1"/>
          </p:cNvSpPr>
          <p:nvPr>
            <p:ph type="title"/>
          </p:nvPr>
        </p:nvSpPr>
        <p:spPr/>
        <p:txBody>
          <a:bodyPr/>
          <a:lstStyle/>
          <a:p>
            <a:r>
              <a:rPr lang="en-US" dirty="0"/>
              <a:t>Controlled Generation</a:t>
            </a:r>
          </a:p>
        </p:txBody>
      </p:sp>
      <p:sp>
        <p:nvSpPr>
          <p:cNvPr id="5" name="Slide Number Placeholder 4">
            <a:extLst>
              <a:ext uri="{FF2B5EF4-FFF2-40B4-BE49-F238E27FC236}">
                <a16:creationId xmlns:a16="http://schemas.microsoft.com/office/drawing/2014/main" id="{FACBA2B1-97A6-E644-9CD0-00A2400C96EF}"/>
              </a:ext>
            </a:extLst>
          </p:cNvPr>
          <p:cNvSpPr>
            <a:spLocks noGrp="1"/>
          </p:cNvSpPr>
          <p:nvPr>
            <p:ph type="sldNum" sz="quarter" idx="12"/>
          </p:nvPr>
        </p:nvSpPr>
        <p:spPr/>
        <p:txBody>
          <a:bodyPr/>
          <a:lstStyle/>
          <a:p>
            <a:fld id="{4FAB73BC-B049-4115-A692-8D63A059BFB8}" type="slidenum">
              <a:rPr lang="en-US" smtClean="0"/>
              <a:t>48</a:t>
            </a:fld>
            <a:endParaRPr lang="en-US"/>
          </a:p>
        </p:txBody>
      </p:sp>
      <p:sp>
        <p:nvSpPr>
          <p:cNvPr id="9" name="TextBox 8">
            <a:extLst>
              <a:ext uri="{FF2B5EF4-FFF2-40B4-BE49-F238E27FC236}">
                <a16:creationId xmlns:a16="http://schemas.microsoft.com/office/drawing/2014/main" id="{0D66B627-B840-9340-B9B7-91E3227A9677}"/>
              </a:ext>
            </a:extLst>
          </p:cNvPr>
          <p:cNvSpPr txBox="1"/>
          <p:nvPr/>
        </p:nvSpPr>
        <p:spPr>
          <a:xfrm>
            <a:off x="1303246" y="1171882"/>
            <a:ext cx="6362639" cy="1200329"/>
          </a:xfrm>
          <a:prstGeom prst="rect">
            <a:avLst/>
          </a:prstGeom>
          <a:noFill/>
        </p:spPr>
        <p:txBody>
          <a:bodyPr wrap="none" rtlCol="0">
            <a:spAutoFit/>
          </a:bodyPr>
          <a:lstStyle/>
          <a:p>
            <a:r>
              <a:rPr lang="en-US" dirty="0"/>
              <a:t>Taylor Swift is a female singer born in 1989.</a:t>
            </a:r>
          </a:p>
          <a:p>
            <a:r>
              <a:rPr lang="en-US" dirty="0"/>
              <a:t>Taylor Swift was born in Pennsylvania, United States. </a:t>
            </a:r>
          </a:p>
          <a:p>
            <a:r>
              <a:rPr lang="en-US" dirty="0"/>
              <a:t>Taylor Swift published top songs on Billboard Hot.</a:t>
            </a:r>
          </a:p>
          <a:p>
            <a:r>
              <a:rPr lang="en-US" dirty="0"/>
              <a:t>Both Keith Urban and Taylor Swift are country music singer.</a:t>
            </a:r>
          </a:p>
        </p:txBody>
      </p:sp>
      <p:pic>
        <p:nvPicPr>
          <p:cNvPr id="28" name="Picture 4">
            <a:extLst>
              <a:ext uri="{FF2B5EF4-FFF2-40B4-BE49-F238E27FC236}">
                <a16:creationId xmlns:a16="http://schemas.microsoft.com/office/drawing/2014/main" id="{165FE272-4ED0-FC4C-AE56-696B9E9F9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4313640"/>
            <a:ext cx="946084" cy="99249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F4D9A26-8045-1E4B-A0A2-E8F3D76F9F1E}"/>
              </a:ext>
            </a:extLst>
          </p:cNvPr>
          <p:cNvGrpSpPr/>
          <p:nvPr/>
        </p:nvGrpSpPr>
        <p:grpSpPr>
          <a:xfrm>
            <a:off x="4298311" y="2558838"/>
            <a:ext cx="2174972" cy="369332"/>
            <a:chOff x="4385744" y="2705309"/>
            <a:chExt cx="2174972" cy="369332"/>
          </a:xfrm>
        </p:grpSpPr>
        <p:sp>
          <p:nvSpPr>
            <p:cNvPr id="11" name="Rectangle 10">
              <a:extLst>
                <a:ext uri="{FF2B5EF4-FFF2-40B4-BE49-F238E27FC236}">
                  <a16:creationId xmlns:a16="http://schemas.microsoft.com/office/drawing/2014/main" id="{038B9E20-6C2C-8848-BFD0-E9E7D586367E}"/>
                </a:ext>
              </a:extLst>
            </p:cNvPr>
            <p:cNvSpPr/>
            <p:nvPr/>
          </p:nvSpPr>
          <p:spPr>
            <a:xfrm>
              <a:off x="4949377" y="2705309"/>
              <a:ext cx="1611339" cy="369332"/>
            </a:xfrm>
            <a:prstGeom prst="rect">
              <a:avLst/>
            </a:prstGeom>
          </p:spPr>
          <p:txBody>
            <a:bodyPr wrap="none">
              <a:spAutoFit/>
            </a:bodyPr>
            <a:lstStyle/>
            <a:p>
              <a:r>
                <a:rPr lang="en-US" dirty="0"/>
                <a:t>KGPT Sample</a:t>
              </a:r>
            </a:p>
          </p:txBody>
        </p:sp>
        <p:sp>
          <p:nvSpPr>
            <p:cNvPr id="27" name="Right Arrow 26">
              <a:extLst>
                <a:ext uri="{FF2B5EF4-FFF2-40B4-BE49-F238E27FC236}">
                  <a16:creationId xmlns:a16="http://schemas.microsoft.com/office/drawing/2014/main" id="{B425D28E-2993-3646-917D-3ADD540472BF}"/>
                </a:ext>
              </a:extLst>
            </p:cNvPr>
            <p:cNvSpPr/>
            <p:nvPr/>
          </p:nvSpPr>
          <p:spPr>
            <a:xfrm rot="16200000">
              <a:off x="4408954" y="2703718"/>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ight Arrow 13">
            <a:extLst>
              <a:ext uri="{FF2B5EF4-FFF2-40B4-BE49-F238E27FC236}">
                <a16:creationId xmlns:a16="http://schemas.microsoft.com/office/drawing/2014/main" id="{9FD156C8-1017-4B4F-9586-DA9FBDC1DE39}"/>
              </a:ext>
            </a:extLst>
          </p:cNvPr>
          <p:cNvSpPr/>
          <p:nvPr/>
        </p:nvSpPr>
        <p:spPr>
          <a:xfrm>
            <a:off x="1998359" y="4623630"/>
            <a:ext cx="326091" cy="37251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AC8D007-133D-A146-9F64-200EBB418C02}"/>
              </a:ext>
            </a:extLst>
          </p:cNvPr>
          <p:cNvSpPr/>
          <p:nvPr/>
        </p:nvSpPr>
        <p:spPr>
          <a:xfrm>
            <a:off x="1689159" y="4161552"/>
            <a:ext cx="944489" cy="369332"/>
          </a:xfrm>
          <a:prstGeom prst="rect">
            <a:avLst/>
          </a:prstGeom>
        </p:spPr>
        <p:txBody>
          <a:bodyPr wrap="none">
            <a:spAutoFit/>
          </a:bodyPr>
          <a:lstStyle/>
          <a:p>
            <a:r>
              <a:rPr lang="en-US" dirty="0"/>
              <a:t>Sample</a:t>
            </a:r>
          </a:p>
        </p:txBody>
      </p:sp>
      <p:pic>
        <p:nvPicPr>
          <p:cNvPr id="6" name="Picture 5" descr="Diagram&#10;&#10;Description automatically generated">
            <a:extLst>
              <a:ext uri="{FF2B5EF4-FFF2-40B4-BE49-F238E27FC236}">
                <a16:creationId xmlns:a16="http://schemas.microsoft.com/office/drawing/2014/main" id="{D3D94D02-17CC-F444-B0D8-BFB452F5C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6710" y="3429000"/>
            <a:ext cx="4845690" cy="2938509"/>
          </a:xfrm>
          <a:prstGeom prst="rect">
            <a:avLst/>
          </a:prstGeom>
        </p:spPr>
      </p:pic>
    </p:spTree>
    <p:extLst>
      <p:ext uri="{BB962C8B-B14F-4D97-AF65-F5344CB8AC3E}">
        <p14:creationId xmlns:p14="http://schemas.microsoft.com/office/powerpoint/2010/main" val="318696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77297E-1D8A-1D4F-AAF4-0BE9F08F464F}"/>
              </a:ext>
            </a:extLst>
          </p:cNvPr>
          <p:cNvSpPr>
            <a:spLocks noGrp="1"/>
          </p:cNvSpPr>
          <p:nvPr>
            <p:ph type="sldNum" sz="quarter" idx="12"/>
          </p:nvPr>
        </p:nvSpPr>
        <p:spPr/>
        <p:txBody>
          <a:bodyPr/>
          <a:lstStyle/>
          <a:p>
            <a:fld id="{4FAB73BC-B049-4115-A692-8D63A059BFB8}" type="slidenum">
              <a:rPr lang="en-US" smtClean="0"/>
              <a:t>4</a:t>
            </a:fld>
            <a:endParaRPr lang="en-US"/>
          </a:p>
        </p:txBody>
      </p:sp>
      <p:sp>
        <p:nvSpPr>
          <p:cNvPr id="3" name="Title 2">
            <a:extLst>
              <a:ext uri="{FF2B5EF4-FFF2-40B4-BE49-F238E27FC236}">
                <a16:creationId xmlns:a16="http://schemas.microsoft.com/office/drawing/2014/main" id="{DB00DCBA-37A5-D441-8A5F-A7A80B5BFA16}"/>
              </a:ext>
            </a:extLst>
          </p:cNvPr>
          <p:cNvSpPr>
            <a:spLocks noGrp="1"/>
          </p:cNvSpPr>
          <p:nvPr>
            <p:ph type="title"/>
          </p:nvPr>
        </p:nvSpPr>
        <p:spPr>
          <a:xfrm>
            <a:off x="628650" y="365126"/>
            <a:ext cx="7886700" cy="510245"/>
          </a:xfrm>
        </p:spPr>
        <p:txBody>
          <a:bodyPr/>
          <a:lstStyle/>
          <a:p>
            <a:r>
              <a:rPr lang="en-US" dirty="0"/>
              <a:t>Natural Language Understanding</a:t>
            </a:r>
          </a:p>
        </p:txBody>
      </p:sp>
      <p:sp>
        <p:nvSpPr>
          <p:cNvPr id="10" name="Rectangle 9">
            <a:extLst>
              <a:ext uri="{FF2B5EF4-FFF2-40B4-BE49-F238E27FC236}">
                <a16:creationId xmlns:a16="http://schemas.microsoft.com/office/drawing/2014/main" id="{23C2AC2F-78E1-3044-9D5A-00FBB5E8037E}"/>
              </a:ext>
            </a:extLst>
          </p:cNvPr>
          <p:cNvSpPr/>
          <p:nvPr/>
        </p:nvSpPr>
        <p:spPr>
          <a:xfrm>
            <a:off x="583678" y="2993596"/>
            <a:ext cx="3497305" cy="202611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2E0D4EBF-96B1-734D-ADC7-C6B60B43BC44}"/>
              </a:ext>
            </a:extLst>
          </p:cNvPr>
          <p:cNvGraphicFramePr>
            <a:graphicFrameLocks noGrp="1"/>
          </p:cNvGraphicFramePr>
          <p:nvPr>
            <p:extLst>
              <p:ext uri="{D42A27DB-BD31-4B8C-83A1-F6EECF244321}">
                <p14:modId xmlns:p14="http://schemas.microsoft.com/office/powerpoint/2010/main" val="783581589"/>
              </p:ext>
            </p:extLst>
          </p:nvPr>
        </p:nvGraphicFramePr>
        <p:xfrm>
          <a:off x="4668340" y="3343308"/>
          <a:ext cx="3497305" cy="1676400"/>
        </p:xfrm>
        <a:graphic>
          <a:graphicData uri="http://schemas.openxmlformats.org/drawingml/2006/table">
            <a:tbl>
              <a:tblPr/>
              <a:tblGrid>
                <a:gridCol w="1286738">
                  <a:extLst>
                    <a:ext uri="{9D8B030D-6E8A-4147-A177-3AD203B41FA5}">
                      <a16:colId xmlns:a16="http://schemas.microsoft.com/office/drawing/2014/main" val="679141934"/>
                    </a:ext>
                  </a:extLst>
                </a:gridCol>
                <a:gridCol w="1464767">
                  <a:extLst>
                    <a:ext uri="{9D8B030D-6E8A-4147-A177-3AD203B41FA5}">
                      <a16:colId xmlns:a16="http://schemas.microsoft.com/office/drawing/2014/main" val="2704958263"/>
                    </a:ext>
                  </a:extLst>
                </a:gridCol>
                <a:gridCol w="745800">
                  <a:extLst>
                    <a:ext uri="{9D8B030D-6E8A-4147-A177-3AD203B41FA5}">
                      <a16:colId xmlns:a16="http://schemas.microsoft.com/office/drawing/2014/main" val="4023703833"/>
                    </a:ext>
                  </a:extLst>
                </a:gridCol>
              </a:tblGrid>
              <a:tr h="217348">
                <a:tc>
                  <a:txBody>
                    <a:bodyPr/>
                    <a:lstStyle/>
                    <a:p>
                      <a:pPr algn="ctr"/>
                      <a:r>
                        <a:rPr lang="en-US" sz="1600" dirty="0">
                          <a:solidFill>
                            <a:schemeClr val="tx1"/>
                          </a:solidFill>
                          <a:effectLst/>
                        </a:rPr>
                        <a:t>Year</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600" dirty="0">
                          <a:solidFill>
                            <a:schemeClr val="tx1"/>
                          </a:solidFill>
                          <a:effectLst/>
                        </a:rPr>
                        <a:t>Team</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600" dirty="0">
                          <a:effectLst/>
                        </a:rPr>
                        <a:t>PPG</a:t>
                      </a:r>
                    </a:p>
                  </a:txBody>
                  <a:tcPr marR="200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99279472"/>
                  </a:ext>
                </a:extLst>
              </a:tr>
              <a:tr h="242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effectLst/>
                        </a:rPr>
                        <a:t>2016-2017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effectLst/>
                        </a:rPr>
                        <a:t>Cleveland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effectLst/>
                        </a:rPr>
                        <a:t>26.4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3831615"/>
                  </a:ext>
                </a:extLst>
              </a:tr>
              <a:tr h="242962">
                <a:tc>
                  <a:txBody>
                    <a:bodyPr/>
                    <a:lstStyle/>
                    <a:p>
                      <a:pPr algn="l"/>
                      <a:r>
                        <a:rPr lang="en-US" sz="1600" dirty="0">
                          <a:solidFill>
                            <a:schemeClr val="tx1"/>
                          </a:solidFill>
                          <a:effectLst/>
                        </a:rPr>
                        <a:t>2017-2018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effectLst/>
                        </a:rPr>
                        <a:t>Cleveland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effectLst/>
                        </a:rPr>
                        <a:t>27.5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8626529"/>
                  </a:ext>
                </a:extLst>
              </a:tr>
              <a:tr h="242962">
                <a:tc>
                  <a:txBody>
                    <a:bodyPr/>
                    <a:lstStyle/>
                    <a:p>
                      <a:pPr algn="l"/>
                      <a:r>
                        <a:rPr lang="en-US" sz="1600" u="none" strike="noStrike" dirty="0">
                          <a:solidFill>
                            <a:schemeClr val="tx1"/>
                          </a:solidFill>
                          <a:effectLst/>
                        </a:rPr>
                        <a:t>2018–2019</a:t>
                      </a:r>
                      <a:endParaRPr lang="en-US" sz="1600"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u="none" strike="noStrike" dirty="0">
                          <a:solidFill>
                            <a:schemeClr val="tx1"/>
                          </a:solidFill>
                          <a:effectLst/>
                        </a:rPr>
                        <a:t>L.A. Lakers</a:t>
                      </a:r>
                      <a:endParaRPr lang="en-US" sz="1600"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effectLst/>
                        </a:rPr>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4661597"/>
                  </a:ext>
                </a:extLst>
              </a:tr>
              <a:tr h="242962">
                <a:tc>
                  <a:txBody>
                    <a:bodyPr/>
                    <a:lstStyle/>
                    <a:p>
                      <a:pPr algn="l"/>
                      <a:r>
                        <a:rPr lang="en-US" sz="1600" u="none" strike="noStrike" dirty="0">
                          <a:solidFill>
                            <a:schemeClr val="accent2"/>
                          </a:solidFill>
                          <a:effectLst/>
                        </a:rPr>
                        <a:t>2019–2020</a:t>
                      </a:r>
                      <a:endParaRPr lang="en-US" sz="1600" dirty="0">
                        <a:solidFill>
                          <a:schemeClr val="accent2"/>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u="none" strike="noStrike" dirty="0">
                          <a:solidFill>
                            <a:schemeClr val="tx1"/>
                          </a:solidFill>
                          <a:effectLst/>
                        </a:rPr>
                        <a:t>L.A. Lakers</a:t>
                      </a:r>
                      <a:endParaRPr lang="en-US" sz="1600"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u="none" dirty="0">
                          <a:solidFill>
                            <a:schemeClr val="tx1"/>
                          </a:solidFill>
                          <a:effectLst/>
                        </a:rPr>
                        <a:t>25.3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5451638"/>
                  </a:ext>
                </a:extLst>
              </a:tr>
            </a:tbl>
          </a:graphicData>
        </a:graphic>
      </p:graphicFrame>
      <p:sp>
        <p:nvSpPr>
          <p:cNvPr id="13" name="Rectangle 12">
            <a:extLst>
              <a:ext uri="{FF2B5EF4-FFF2-40B4-BE49-F238E27FC236}">
                <a16:creationId xmlns:a16="http://schemas.microsoft.com/office/drawing/2014/main" id="{A0A2EE30-2061-5448-8651-B6E983B352E6}"/>
              </a:ext>
            </a:extLst>
          </p:cNvPr>
          <p:cNvSpPr/>
          <p:nvPr/>
        </p:nvSpPr>
        <p:spPr>
          <a:xfrm>
            <a:off x="583678" y="3696268"/>
            <a:ext cx="3364421" cy="1323439"/>
          </a:xfrm>
          <a:prstGeom prst="rect">
            <a:avLst/>
          </a:prstGeom>
        </p:spPr>
        <p:txBody>
          <a:bodyPr wrap="square">
            <a:spAutoFit/>
          </a:bodyPr>
          <a:lstStyle/>
          <a:p>
            <a:r>
              <a:rPr lang="en-US" sz="1600" dirty="0">
                <a:solidFill>
                  <a:schemeClr val="accent2"/>
                </a:solidFill>
              </a:rPr>
              <a:t>LeBron James </a:t>
            </a:r>
            <a:r>
              <a:rPr lang="en-US" sz="1600" dirty="0"/>
              <a:t>is an American professional basketball </a:t>
            </a:r>
          </a:p>
          <a:p>
            <a:r>
              <a:rPr lang="en-US" sz="1600" dirty="0"/>
              <a:t>player for the Los Angeles Lakers of the National Basketball Association (NBA).</a:t>
            </a:r>
            <a:endParaRPr lang="en-US" sz="1400" dirty="0"/>
          </a:p>
        </p:txBody>
      </p:sp>
      <p:pic>
        <p:nvPicPr>
          <p:cNvPr id="23" name="Picture 4" descr="LeBron James | LA Lakers | National Basketball Association | Yahoo! Sports">
            <a:extLst>
              <a:ext uri="{FF2B5EF4-FFF2-40B4-BE49-F238E27FC236}">
                <a16:creationId xmlns:a16="http://schemas.microsoft.com/office/drawing/2014/main" id="{7C41EC3D-E7A7-3844-93EE-F1A6BCF364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68" r="19332"/>
          <a:stretch/>
        </p:blipFill>
        <p:spPr bwMode="auto">
          <a:xfrm>
            <a:off x="751047" y="3091481"/>
            <a:ext cx="580860" cy="606011"/>
          </a:xfrm>
          <a:prstGeom prst="rect">
            <a:avLst/>
          </a:prstGeom>
          <a:solidFill>
            <a:schemeClr val="bg1"/>
          </a:solidFill>
        </p:spPr>
      </p:pic>
      <p:graphicFrame>
        <p:nvGraphicFramePr>
          <p:cNvPr id="20" name="Table 19">
            <a:extLst>
              <a:ext uri="{FF2B5EF4-FFF2-40B4-BE49-F238E27FC236}">
                <a16:creationId xmlns:a16="http://schemas.microsoft.com/office/drawing/2014/main" id="{9906680A-D5F7-B644-989E-F34DBDA4290A}"/>
              </a:ext>
            </a:extLst>
          </p:cNvPr>
          <p:cNvGraphicFramePr>
            <a:graphicFrameLocks noGrp="1"/>
          </p:cNvGraphicFramePr>
          <p:nvPr>
            <p:extLst>
              <p:ext uri="{D42A27DB-BD31-4B8C-83A1-F6EECF244321}">
                <p14:modId xmlns:p14="http://schemas.microsoft.com/office/powerpoint/2010/main" val="78557301"/>
              </p:ext>
            </p:extLst>
          </p:nvPr>
        </p:nvGraphicFramePr>
        <p:xfrm>
          <a:off x="1412127" y="3104003"/>
          <a:ext cx="2518941" cy="670560"/>
        </p:xfrm>
        <a:graphic>
          <a:graphicData uri="http://schemas.openxmlformats.org/drawingml/2006/table">
            <a:tbl>
              <a:tblPr/>
              <a:tblGrid>
                <a:gridCol w="992650">
                  <a:extLst>
                    <a:ext uri="{9D8B030D-6E8A-4147-A177-3AD203B41FA5}">
                      <a16:colId xmlns:a16="http://schemas.microsoft.com/office/drawing/2014/main" val="2520589110"/>
                    </a:ext>
                  </a:extLst>
                </a:gridCol>
                <a:gridCol w="1526291">
                  <a:extLst>
                    <a:ext uri="{9D8B030D-6E8A-4147-A177-3AD203B41FA5}">
                      <a16:colId xmlns:a16="http://schemas.microsoft.com/office/drawing/2014/main" val="1300748427"/>
                    </a:ext>
                  </a:extLst>
                </a:gridCol>
              </a:tblGrid>
              <a:tr h="0">
                <a:tc>
                  <a:txBody>
                    <a:bodyPr/>
                    <a:lstStyle/>
                    <a:p>
                      <a:pPr algn="l" fontAlgn="t"/>
                      <a:r>
                        <a:rPr lang="en-US" sz="1600" dirty="0">
                          <a:solidFill>
                            <a:schemeClr val="tx1"/>
                          </a:solidFill>
                          <a:effectLst/>
                        </a:rPr>
                        <a:t>Position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u="none" strike="noStrike" dirty="0">
                          <a:solidFill>
                            <a:schemeClr val="tx1"/>
                          </a:solidFill>
                          <a:effectLst/>
                        </a:rPr>
                        <a:t>Small forward</a:t>
                      </a:r>
                      <a:r>
                        <a:rPr lang="en-US" sz="1600" dirty="0">
                          <a:solidFill>
                            <a:schemeClr val="tx1"/>
                          </a:solidFill>
                          <a:effectLst/>
                        </a:rPr>
                        <a:t>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239019"/>
                  </a:ext>
                </a:extLst>
              </a:tr>
              <a:tr h="0">
                <a:tc>
                  <a:txBody>
                    <a:bodyPr/>
                    <a:lstStyle/>
                    <a:p>
                      <a:pPr algn="l" fontAlgn="t"/>
                      <a:r>
                        <a:rPr lang="en-US" sz="1600" dirty="0">
                          <a:solidFill>
                            <a:schemeClr val="tx1"/>
                          </a:solidFill>
                          <a:effectLst/>
                        </a:rPr>
                        <a:t>Born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u="none" strike="noStrike" dirty="0">
                          <a:solidFill>
                            <a:schemeClr val="tx1"/>
                          </a:solidFill>
                          <a:effectLst/>
                        </a:rPr>
                        <a:t>1984, Ohio</a:t>
                      </a:r>
                      <a:endParaRPr lang="en-US" sz="1600" dirty="0">
                        <a:solidFill>
                          <a:schemeClr val="tx1"/>
                        </a:solidFill>
                        <a:effectLst/>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963472"/>
                  </a:ext>
                </a:extLst>
              </a:tr>
            </a:tbl>
          </a:graphicData>
        </a:graphic>
      </p:graphicFrame>
      <p:sp>
        <p:nvSpPr>
          <p:cNvPr id="24" name="Rectangle 23">
            <a:extLst>
              <a:ext uri="{FF2B5EF4-FFF2-40B4-BE49-F238E27FC236}">
                <a16:creationId xmlns:a16="http://schemas.microsoft.com/office/drawing/2014/main" id="{F61CC88A-5EC4-3A4D-A1FC-34F1BF86642F}"/>
              </a:ext>
            </a:extLst>
          </p:cNvPr>
          <p:cNvSpPr/>
          <p:nvPr/>
        </p:nvSpPr>
        <p:spPr>
          <a:xfrm>
            <a:off x="4668341" y="3004752"/>
            <a:ext cx="3497304" cy="338554"/>
          </a:xfrm>
          <a:prstGeom prst="rect">
            <a:avLst/>
          </a:prstGeom>
          <a:solidFill>
            <a:schemeClr val="tx2">
              <a:lumMod val="20000"/>
              <a:lumOff val="80000"/>
            </a:schemeClr>
          </a:solidFill>
          <a:ln>
            <a:solidFill>
              <a:schemeClr val="tx1"/>
            </a:solidFill>
          </a:ln>
        </p:spPr>
        <p:txBody>
          <a:bodyPr wrap="square">
            <a:spAutoFit/>
          </a:bodyPr>
          <a:lstStyle/>
          <a:p>
            <a:pPr algn="ctr" fontAlgn="t"/>
            <a:r>
              <a:rPr lang="en-US" sz="1600" dirty="0"/>
              <a:t>Lebron James Career Statistics </a:t>
            </a:r>
          </a:p>
        </p:txBody>
      </p:sp>
      <p:pic>
        <p:nvPicPr>
          <p:cNvPr id="29" name="Picture 28">
            <a:extLst>
              <a:ext uri="{FF2B5EF4-FFF2-40B4-BE49-F238E27FC236}">
                <a16:creationId xmlns:a16="http://schemas.microsoft.com/office/drawing/2014/main" id="{297AD20F-FE12-E341-9E4F-DB3623806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742" y="1505907"/>
            <a:ext cx="853815" cy="853815"/>
          </a:xfrm>
          <a:prstGeom prst="rect">
            <a:avLst/>
          </a:prstGeom>
          <a:noFill/>
          <a:extLst>
            <a:ext uri="{909E8E84-426E-40DD-AFC4-6F175D3DCCD1}">
              <a14:hiddenFill xmlns:a14="http://schemas.microsoft.com/office/drawing/2010/main">
                <a:solidFill>
                  <a:srgbClr val="FFFFFF"/>
                </a:solidFill>
              </a14:hiddenFill>
            </a:ext>
          </a:extLst>
        </p:spPr>
      </p:pic>
      <p:sp>
        <p:nvSpPr>
          <p:cNvPr id="32" name="Freeform 31">
            <a:extLst>
              <a:ext uri="{FF2B5EF4-FFF2-40B4-BE49-F238E27FC236}">
                <a16:creationId xmlns:a16="http://schemas.microsoft.com/office/drawing/2014/main" id="{A9D9E5B0-3F7C-564F-BD28-AAD2A27A642F}"/>
              </a:ext>
            </a:extLst>
          </p:cNvPr>
          <p:cNvSpPr/>
          <p:nvPr/>
        </p:nvSpPr>
        <p:spPr>
          <a:xfrm rot="5400000">
            <a:off x="2611682" y="325560"/>
            <a:ext cx="969027" cy="2536430"/>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What is the average points per game of Lebron in the last NBA season?</a:t>
            </a:r>
          </a:p>
          <a:p>
            <a:pPr algn="ctr"/>
            <a:endParaRPr lang="en-US" sz="1400" dirty="0">
              <a:solidFill>
                <a:schemeClr val="tx1"/>
              </a:solidFill>
            </a:endParaRPr>
          </a:p>
        </p:txBody>
      </p:sp>
      <p:sp>
        <p:nvSpPr>
          <p:cNvPr id="19" name="TextBox 18">
            <a:extLst>
              <a:ext uri="{FF2B5EF4-FFF2-40B4-BE49-F238E27FC236}">
                <a16:creationId xmlns:a16="http://schemas.microsoft.com/office/drawing/2014/main" id="{A53BA57A-00EA-D747-A348-0AB4050A577D}"/>
              </a:ext>
            </a:extLst>
          </p:cNvPr>
          <p:cNvSpPr txBox="1"/>
          <p:nvPr/>
        </p:nvSpPr>
        <p:spPr>
          <a:xfrm>
            <a:off x="549819" y="5156244"/>
            <a:ext cx="7886699" cy="338554"/>
          </a:xfrm>
          <a:prstGeom prst="rect">
            <a:avLst/>
          </a:prstGeom>
          <a:noFill/>
        </p:spPr>
        <p:txBody>
          <a:bodyPr wrap="square" rtlCol="0">
            <a:spAutoFit/>
          </a:bodyPr>
          <a:lstStyle/>
          <a:p>
            <a:r>
              <a:rPr lang="en-US" sz="1600" dirty="0"/>
              <a:t>SELECT(PPG) FROM “Lebron James Career Statistics” WHERE Year=“</a:t>
            </a:r>
            <a:r>
              <a:rPr lang="en-US" sz="1600" dirty="0">
                <a:solidFill>
                  <a:schemeClr val="accent2"/>
                </a:solidFill>
              </a:rPr>
              <a:t>2019–20</a:t>
            </a:r>
            <a:r>
              <a:rPr lang="en-US" sz="1600" dirty="0"/>
              <a:t>”;</a:t>
            </a:r>
          </a:p>
        </p:txBody>
      </p:sp>
      <p:sp>
        <p:nvSpPr>
          <p:cNvPr id="33" name="Down Arrow 32">
            <a:extLst>
              <a:ext uri="{FF2B5EF4-FFF2-40B4-BE49-F238E27FC236}">
                <a16:creationId xmlns:a16="http://schemas.microsoft.com/office/drawing/2014/main" id="{54400199-AE15-FF43-A138-4C2F826D3B1E}"/>
              </a:ext>
            </a:extLst>
          </p:cNvPr>
          <p:cNvSpPr/>
          <p:nvPr/>
        </p:nvSpPr>
        <p:spPr>
          <a:xfrm>
            <a:off x="4085507" y="5630041"/>
            <a:ext cx="557805" cy="255264"/>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E351EAD-E7C2-724D-B683-145F8802AF90}"/>
              </a:ext>
            </a:extLst>
          </p:cNvPr>
          <p:cNvSpPr/>
          <p:nvPr/>
        </p:nvSpPr>
        <p:spPr>
          <a:xfrm>
            <a:off x="463138" y="2514217"/>
            <a:ext cx="8241475" cy="384213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7B08E41-EC2D-7244-B124-A4863264F697}"/>
              </a:ext>
            </a:extLst>
          </p:cNvPr>
          <p:cNvSpPr/>
          <p:nvPr/>
        </p:nvSpPr>
        <p:spPr>
          <a:xfrm>
            <a:off x="467269" y="2512941"/>
            <a:ext cx="3071578" cy="369332"/>
          </a:xfrm>
          <a:prstGeom prst="rect">
            <a:avLst/>
          </a:prstGeom>
        </p:spPr>
        <p:txBody>
          <a:bodyPr wrap="square">
            <a:spAutoFit/>
          </a:bodyPr>
          <a:lstStyle/>
          <a:p>
            <a:r>
              <a:rPr lang="en-US" dirty="0"/>
              <a:t>Natural Language Interface </a:t>
            </a:r>
          </a:p>
        </p:txBody>
      </p:sp>
      <p:sp>
        <p:nvSpPr>
          <p:cNvPr id="38" name="TextBox 37">
            <a:extLst>
              <a:ext uri="{FF2B5EF4-FFF2-40B4-BE49-F238E27FC236}">
                <a16:creationId xmlns:a16="http://schemas.microsoft.com/office/drawing/2014/main" id="{78025106-EB86-FA47-9864-6202A6CF0F04}"/>
              </a:ext>
            </a:extLst>
          </p:cNvPr>
          <p:cNvSpPr txBox="1"/>
          <p:nvPr/>
        </p:nvSpPr>
        <p:spPr>
          <a:xfrm>
            <a:off x="4668340" y="5547436"/>
            <a:ext cx="2318263" cy="369332"/>
          </a:xfrm>
          <a:prstGeom prst="rect">
            <a:avLst/>
          </a:prstGeom>
          <a:noFill/>
        </p:spPr>
        <p:txBody>
          <a:bodyPr wrap="none" rtlCol="0">
            <a:spAutoFit/>
          </a:bodyPr>
          <a:lstStyle/>
          <a:p>
            <a:r>
              <a:rPr lang="en-US" dirty="0"/>
              <a:t>Supporting Evidence</a:t>
            </a:r>
          </a:p>
        </p:txBody>
      </p:sp>
      <p:sp>
        <p:nvSpPr>
          <p:cNvPr id="43" name="TextBox 42">
            <a:extLst>
              <a:ext uri="{FF2B5EF4-FFF2-40B4-BE49-F238E27FC236}">
                <a16:creationId xmlns:a16="http://schemas.microsoft.com/office/drawing/2014/main" id="{E0DC3480-0A9A-054A-A220-BD11B3670096}"/>
              </a:ext>
            </a:extLst>
          </p:cNvPr>
          <p:cNvSpPr txBox="1"/>
          <p:nvPr/>
        </p:nvSpPr>
        <p:spPr>
          <a:xfrm>
            <a:off x="640453" y="5964559"/>
            <a:ext cx="7508787" cy="369332"/>
          </a:xfrm>
          <a:prstGeom prst="rect">
            <a:avLst/>
          </a:prstGeom>
          <a:noFill/>
        </p:spPr>
        <p:txBody>
          <a:bodyPr wrap="none" rtlCol="0">
            <a:spAutoFit/>
          </a:bodyPr>
          <a:lstStyle/>
          <a:p>
            <a:r>
              <a:rPr lang="en-US" dirty="0"/>
              <a:t>Name: Lebron James, Team: LA Lakers, PPG: 25.3, Season: 2019-20 </a:t>
            </a:r>
          </a:p>
        </p:txBody>
      </p:sp>
    </p:spTree>
    <p:extLst>
      <p:ext uri="{BB962C8B-B14F-4D97-AF65-F5344CB8AC3E}">
        <p14:creationId xmlns:p14="http://schemas.microsoft.com/office/powerpoint/2010/main" val="385211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linds(horizontal)">
                                      <p:cBhvr>
                                        <p:cTn id="34" dur="500"/>
                                        <p:tgtEl>
                                          <p:spTgt spid="3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blinds(horizontal)">
                                      <p:cBhvr>
                                        <p:cTn id="37" dur="500"/>
                                        <p:tgtEl>
                                          <p:spTgt spid="4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blinds(horizontal)">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24" grpId="0" animBg="1"/>
      <p:bldP spid="19" grpId="0"/>
      <p:bldP spid="33" grpId="0" animBg="1"/>
      <p:bldP spid="38" grpId="0"/>
      <p:bldP spid="4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F885-7406-FC44-9E48-9A4746DD6528}"/>
              </a:ext>
            </a:extLst>
          </p:cNvPr>
          <p:cNvSpPr>
            <a:spLocks noGrp="1"/>
          </p:cNvSpPr>
          <p:nvPr>
            <p:ph type="title"/>
          </p:nvPr>
        </p:nvSpPr>
        <p:spPr/>
        <p:txBody>
          <a:bodyPr/>
          <a:lstStyle/>
          <a:p>
            <a:r>
              <a:rPr lang="en-US" dirty="0"/>
              <a:t>KGPT Down-Stream Transfer</a:t>
            </a:r>
          </a:p>
        </p:txBody>
      </p:sp>
      <p:sp>
        <p:nvSpPr>
          <p:cNvPr id="5" name="Slide Number Placeholder 4">
            <a:extLst>
              <a:ext uri="{FF2B5EF4-FFF2-40B4-BE49-F238E27FC236}">
                <a16:creationId xmlns:a16="http://schemas.microsoft.com/office/drawing/2014/main" id="{096BA012-E1CF-574E-8BE3-2E0E7D6131EB}"/>
              </a:ext>
            </a:extLst>
          </p:cNvPr>
          <p:cNvSpPr>
            <a:spLocks noGrp="1"/>
          </p:cNvSpPr>
          <p:nvPr>
            <p:ph type="sldNum" sz="quarter" idx="12"/>
          </p:nvPr>
        </p:nvSpPr>
        <p:spPr/>
        <p:txBody>
          <a:bodyPr/>
          <a:lstStyle/>
          <a:p>
            <a:fld id="{4FAB73BC-B049-4115-A692-8D63A059BFB8}" type="slidenum">
              <a:rPr lang="en-US" smtClean="0"/>
              <a:t>49</a:t>
            </a:fld>
            <a:endParaRPr lang="en-US"/>
          </a:p>
        </p:txBody>
      </p:sp>
      <p:sp>
        <p:nvSpPr>
          <p:cNvPr id="7" name="Rectangle 6">
            <a:extLst>
              <a:ext uri="{FF2B5EF4-FFF2-40B4-BE49-F238E27FC236}">
                <a16:creationId xmlns:a16="http://schemas.microsoft.com/office/drawing/2014/main" id="{8BE87E81-C480-9D48-88CD-13423EAAB7C6}"/>
              </a:ext>
            </a:extLst>
          </p:cNvPr>
          <p:cNvSpPr/>
          <p:nvPr/>
        </p:nvSpPr>
        <p:spPr>
          <a:xfrm>
            <a:off x="4268236" y="1666064"/>
            <a:ext cx="2466107" cy="856244"/>
          </a:xfrm>
          <a:prstGeom prst="rect">
            <a:avLst/>
          </a:prstGeom>
          <a:solidFill>
            <a:schemeClr val="tx2">
              <a:lumMod val="20000"/>
              <a:lumOff val="8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Knowledge-Grounded</a:t>
            </a:r>
          </a:p>
          <a:p>
            <a:pPr algn="ctr"/>
            <a:r>
              <a:rPr lang="en-US" dirty="0">
                <a:solidFill>
                  <a:schemeClr val="tx1"/>
                </a:solidFill>
              </a:rPr>
              <a:t>Language Model</a:t>
            </a:r>
          </a:p>
        </p:txBody>
      </p:sp>
      <p:sp>
        <p:nvSpPr>
          <p:cNvPr id="10" name="Can 9">
            <a:extLst>
              <a:ext uri="{FF2B5EF4-FFF2-40B4-BE49-F238E27FC236}">
                <a16:creationId xmlns:a16="http://schemas.microsoft.com/office/drawing/2014/main" id="{186473B8-3363-1449-A5F9-5A4A05E64861}"/>
              </a:ext>
            </a:extLst>
          </p:cNvPr>
          <p:cNvSpPr/>
          <p:nvPr/>
        </p:nvSpPr>
        <p:spPr>
          <a:xfrm>
            <a:off x="4268237" y="3313031"/>
            <a:ext cx="2466106" cy="607801"/>
          </a:xfrm>
          <a:prstGeom prst="ca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Pre-trained Model</a:t>
            </a:r>
          </a:p>
        </p:txBody>
      </p:sp>
      <p:cxnSp>
        <p:nvCxnSpPr>
          <p:cNvPr id="36" name="Straight Arrow Connector 35">
            <a:extLst>
              <a:ext uri="{FF2B5EF4-FFF2-40B4-BE49-F238E27FC236}">
                <a16:creationId xmlns:a16="http://schemas.microsoft.com/office/drawing/2014/main" id="{BA0851DD-8DFE-F942-A167-BAE6209D9356}"/>
              </a:ext>
            </a:extLst>
          </p:cNvPr>
          <p:cNvCxnSpPr>
            <a:cxnSpLocks/>
            <a:stCxn id="7" idx="2"/>
            <a:endCxn id="10" idx="1"/>
          </p:cNvCxnSpPr>
          <p:nvPr/>
        </p:nvCxnSpPr>
        <p:spPr>
          <a:xfrm>
            <a:off x="5501290" y="2522308"/>
            <a:ext cx="0" cy="790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ight Arrow 68">
            <a:extLst>
              <a:ext uri="{FF2B5EF4-FFF2-40B4-BE49-F238E27FC236}">
                <a16:creationId xmlns:a16="http://schemas.microsoft.com/office/drawing/2014/main" id="{65B9B162-7392-A747-908C-5581BD334A1B}"/>
              </a:ext>
            </a:extLst>
          </p:cNvPr>
          <p:cNvSpPr/>
          <p:nvPr/>
        </p:nvSpPr>
        <p:spPr>
          <a:xfrm>
            <a:off x="3610039" y="1988270"/>
            <a:ext cx="253173" cy="31234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4667C41-31BE-304F-BA8E-8DE68CDC984A}"/>
              </a:ext>
            </a:extLst>
          </p:cNvPr>
          <p:cNvGrpSpPr/>
          <p:nvPr/>
        </p:nvGrpSpPr>
        <p:grpSpPr>
          <a:xfrm>
            <a:off x="1060938" y="3920832"/>
            <a:ext cx="7095575" cy="1698587"/>
            <a:chOff x="928858" y="3920832"/>
            <a:chExt cx="7095575" cy="1698587"/>
          </a:xfrm>
        </p:grpSpPr>
        <p:sp>
          <p:nvSpPr>
            <p:cNvPr id="14" name="Right Arrow 13">
              <a:extLst>
                <a:ext uri="{FF2B5EF4-FFF2-40B4-BE49-F238E27FC236}">
                  <a16:creationId xmlns:a16="http://schemas.microsoft.com/office/drawing/2014/main" id="{AE3A8501-BC27-7C44-8757-76333BC9F27F}"/>
                </a:ext>
              </a:extLst>
            </p:cNvPr>
            <p:cNvSpPr/>
            <p:nvPr/>
          </p:nvSpPr>
          <p:spPr>
            <a:xfrm>
              <a:off x="1793137" y="5091732"/>
              <a:ext cx="253173" cy="31234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83971-2043-504E-9CED-F51975E57E22}"/>
                </a:ext>
              </a:extLst>
            </p:cNvPr>
            <p:cNvSpPr/>
            <p:nvPr/>
          </p:nvSpPr>
          <p:spPr>
            <a:xfrm>
              <a:off x="2148050" y="4863303"/>
              <a:ext cx="824274" cy="733099"/>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WikiBio</a:t>
              </a:r>
              <a:endParaRPr lang="en-US" sz="1400" dirty="0">
                <a:solidFill>
                  <a:schemeClr val="tx1"/>
                </a:solidFill>
              </a:endParaRPr>
            </a:p>
          </p:txBody>
        </p:sp>
        <p:sp>
          <p:nvSpPr>
            <p:cNvPr id="17" name="Right Arrow 16">
              <a:extLst>
                <a:ext uri="{FF2B5EF4-FFF2-40B4-BE49-F238E27FC236}">
                  <a16:creationId xmlns:a16="http://schemas.microsoft.com/office/drawing/2014/main" id="{EF302293-82CA-4E48-9EED-49E8C384FEC0}"/>
                </a:ext>
              </a:extLst>
            </p:cNvPr>
            <p:cNvSpPr/>
            <p:nvPr/>
          </p:nvSpPr>
          <p:spPr>
            <a:xfrm>
              <a:off x="4040828" y="5082216"/>
              <a:ext cx="253173" cy="31234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016307A-86B0-2E48-A61E-7DA2EDDB2B2C}"/>
                </a:ext>
              </a:extLst>
            </p:cNvPr>
            <p:cNvSpPr/>
            <p:nvPr/>
          </p:nvSpPr>
          <p:spPr>
            <a:xfrm>
              <a:off x="4432295" y="4842763"/>
              <a:ext cx="962569" cy="733099"/>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WebNLG</a:t>
              </a:r>
              <a:endParaRPr lang="en-US" sz="1400" dirty="0">
                <a:solidFill>
                  <a:schemeClr val="tx1"/>
                </a:solidFill>
              </a:endParaRPr>
            </a:p>
          </p:txBody>
        </p:sp>
        <p:sp>
          <p:nvSpPr>
            <p:cNvPr id="20" name="Right Arrow 19">
              <a:extLst>
                <a:ext uri="{FF2B5EF4-FFF2-40B4-BE49-F238E27FC236}">
                  <a16:creationId xmlns:a16="http://schemas.microsoft.com/office/drawing/2014/main" id="{0E6B7A93-0234-4942-A9B5-28BAE1128E81}"/>
                </a:ext>
              </a:extLst>
            </p:cNvPr>
            <p:cNvSpPr/>
            <p:nvPr/>
          </p:nvSpPr>
          <p:spPr>
            <a:xfrm>
              <a:off x="6684252" y="5075905"/>
              <a:ext cx="253173" cy="312346"/>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55BDE0-D3C0-B84B-A1E0-3ECE9B3F4871}"/>
                </a:ext>
              </a:extLst>
            </p:cNvPr>
            <p:cNvSpPr/>
            <p:nvPr/>
          </p:nvSpPr>
          <p:spPr>
            <a:xfrm>
              <a:off x="7061864" y="4836452"/>
              <a:ext cx="962569" cy="733099"/>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E2ENLG</a:t>
              </a:r>
            </a:p>
          </p:txBody>
        </p:sp>
        <p:cxnSp>
          <p:nvCxnSpPr>
            <p:cNvPr id="12" name="Straight Arrow Connector 11">
              <a:extLst>
                <a:ext uri="{FF2B5EF4-FFF2-40B4-BE49-F238E27FC236}">
                  <a16:creationId xmlns:a16="http://schemas.microsoft.com/office/drawing/2014/main" id="{9B16094D-9F07-A742-8CFA-986459838724}"/>
                </a:ext>
              </a:extLst>
            </p:cNvPr>
            <p:cNvCxnSpPr>
              <a:cxnSpLocks/>
              <a:stCxn id="10" idx="3"/>
              <a:endCxn id="15" idx="0"/>
            </p:cNvCxnSpPr>
            <p:nvPr/>
          </p:nvCxnSpPr>
          <p:spPr>
            <a:xfrm flipH="1">
              <a:off x="2560187" y="3920832"/>
              <a:ext cx="2809023" cy="942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F55C477-1C00-4040-A78C-2E59CDFD2C36}"/>
                </a:ext>
              </a:extLst>
            </p:cNvPr>
            <p:cNvCxnSpPr>
              <a:cxnSpLocks/>
              <a:stCxn id="10" idx="3"/>
              <a:endCxn id="18" idx="0"/>
            </p:cNvCxnSpPr>
            <p:nvPr/>
          </p:nvCxnSpPr>
          <p:spPr>
            <a:xfrm flipH="1">
              <a:off x="4913580" y="3920832"/>
              <a:ext cx="455630" cy="921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94CAFB-27CC-9D4F-A228-DBC43AC2370F}"/>
                </a:ext>
              </a:extLst>
            </p:cNvPr>
            <p:cNvCxnSpPr>
              <a:cxnSpLocks/>
              <a:stCxn id="10" idx="3"/>
              <a:endCxn id="21" idx="0"/>
            </p:cNvCxnSpPr>
            <p:nvPr/>
          </p:nvCxnSpPr>
          <p:spPr>
            <a:xfrm>
              <a:off x="5369210" y="3920832"/>
              <a:ext cx="2173939" cy="915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A picture containing icon&#10;&#10;Description automatically generated">
              <a:extLst>
                <a:ext uri="{FF2B5EF4-FFF2-40B4-BE49-F238E27FC236}">
                  <a16:creationId xmlns:a16="http://schemas.microsoft.com/office/drawing/2014/main" id="{C9B611CC-9538-5B4F-ACAF-0B88B5CA3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124" y="4838453"/>
              <a:ext cx="780966" cy="780966"/>
            </a:xfrm>
            <a:prstGeom prst="rect">
              <a:avLst/>
            </a:prstGeom>
          </p:spPr>
        </p:pic>
        <p:grpSp>
          <p:nvGrpSpPr>
            <p:cNvPr id="51" name="Group 50">
              <a:extLst>
                <a:ext uri="{FF2B5EF4-FFF2-40B4-BE49-F238E27FC236}">
                  <a16:creationId xmlns:a16="http://schemas.microsoft.com/office/drawing/2014/main" id="{CEA939DD-6F38-7744-9935-8FC360937FD5}"/>
                </a:ext>
              </a:extLst>
            </p:cNvPr>
            <p:cNvGrpSpPr/>
            <p:nvPr/>
          </p:nvGrpSpPr>
          <p:grpSpPr>
            <a:xfrm>
              <a:off x="3161449" y="4931822"/>
              <a:ext cx="676000" cy="671951"/>
              <a:chOff x="659979" y="3738288"/>
              <a:chExt cx="676000" cy="671951"/>
            </a:xfrm>
          </p:grpSpPr>
          <p:sp>
            <p:nvSpPr>
              <p:cNvPr id="52" name="Oval 51">
                <a:extLst>
                  <a:ext uri="{FF2B5EF4-FFF2-40B4-BE49-F238E27FC236}">
                    <a16:creationId xmlns:a16="http://schemas.microsoft.com/office/drawing/2014/main" id="{595DEB01-056D-C94B-BBDD-9FB78C9BC8DB}"/>
                  </a:ext>
                </a:extLst>
              </p:cNvPr>
              <p:cNvSpPr/>
              <p:nvPr/>
            </p:nvSpPr>
            <p:spPr>
              <a:xfrm>
                <a:off x="659979" y="3956210"/>
                <a:ext cx="167277" cy="203489"/>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E0560FB4-41E5-C841-91A9-2980ED757C95}"/>
                  </a:ext>
                </a:extLst>
              </p:cNvPr>
              <p:cNvSpPr/>
              <p:nvPr/>
            </p:nvSpPr>
            <p:spPr>
              <a:xfrm>
                <a:off x="1168702" y="3738288"/>
                <a:ext cx="167277" cy="203489"/>
              </a:xfrm>
              <a:prstGeom prst="ellipse">
                <a:avLst/>
              </a:prstGeom>
              <a:solidFill>
                <a:schemeClr val="accent5">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4" name="Straight Arrow Connector 53">
                <a:extLst>
                  <a:ext uri="{FF2B5EF4-FFF2-40B4-BE49-F238E27FC236}">
                    <a16:creationId xmlns:a16="http://schemas.microsoft.com/office/drawing/2014/main" id="{F10EFA1D-E4C7-1841-934F-546FD0DBB3E0}"/>
                  </a:ext>
                </a:extLst>
              </p:cNvPr>
              <p:cNvCxnSpPr>
                <a:cxnSpLocks/>
                <a:stCxn id="52" idx="6"/>
                <a:endCxn id="53" idx="2"/>
              </p:cNvCxnSpPr>
              <p:nvPr/>
            </p:nvCxnSpPr>
            <p:spPr>
              <a:xfrm flipV="1">
                <a:off x="827256" y="3840033"/>
                <a:ext cx="341446" cy="217922"/>
              </a:xfrm>
              <a:prstGeom prst="straightConnector1">
                <a:avLst/>
              </a:prstGeom>
              <a:solidFill>
                <a:srgbClr val="5B8F81"/>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C0A67D-BCC6-DA48-9EBB-F2D4F60D2613}"/>
                  </a:ext>
                </a:extLst>
              </p:cNvPr>
              <p:cNvCxnSpPr>
                <a:cxnSpLocks/>
                <a:stCxn id="52" idx="6"/>
                <a:endCxn id="56" idx="2"/>
              </p:cNvCxnSpPr>
              <p:nvPr/>
            </p:nvCxnSpPr>
            <p:spPr>
              <a:xfrm>
                <a:off x="827256" y="4057955"/>
                <a:ext cx="341446" cy="250540"/>
              </a:xfrm>
              <a:prstGeom prst="straightConnector1">
                <a:avLst/>
              </a:prstGeom>
              <a:solidFill>
                <a:srgbClr val="5B8F81"/>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451181E-FA78-2745-B45C-AE8064B71076}"/>
                  </a:ext>
                </a:extLst>
              </p:cNvPr>
              <p:cNvSpPr/>
              <p:nvPr/>
            </p:nvSpPr>
            <p:spPr>
              <a:xfrm>
                <a:off x="1168702" y="4206750"/>
                <a:ext cx="167277" cy="203489"/>
              </a:xfrm>
              <a:prstGeom prst="ellipse">
                <a:avLst/>
              </a:prstGeom>
              <a:solidFill>
                <a:schemeClr val="accent5">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29" name="Picture 28" descr="Text&#10;&#10;Description automatically generated with low confidence">
              <a:extLst>
                <a:ext uri="{FF2B5EF4-FFF2-40B4-BE49-F238E27FC236}">
                  <a16:creationId xmlns:a16="http://schemas.microsoft.com/office/drawing/2014/main" id="{A38B8CC4-82C2-B740-B826-2E7208E50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858" y="4880609"/>
              <a:ext cx="720001" cy="720001"/>
            </a:xfrm>
            <a:prstGeom prst="rect">
              <a:avLst/>
            </a:prstGeom>
          </p:spPr>
        </p:pic>
      </p:grpSp>
      <p:grpSp>
        <p:nvGrpSpPr>
          <p:cNvPr id="27" name="Group 26">
            <a:extLst>
              <a:ext uri="{FF2B5EF4-FFF2-40B4-BE49-F238E27FC236}">
                <a16:creationId xmlns:a16="http://schemas.microsoft.com/office/drawing/2014/main" id="{1EC9F0F3-629D-4549-949F-F04E04843644}"/>
              </a:ext>
            </a:extLst>
          </p:cNvPr>
          <p:cNvGrpSpPr/>
          <p:nvPr/>
        </p:nvGrpSpPr>
        <p:grpSpPr>
          <a:xfrm>
            <a:off x="1060938" y="1655860"/>
            <a:ext cx="2190272" cy="1137510"/>
            <a:chOff x="628650" y="1736114"/>
            <a:chExt cx="2190272" cy="1137510"/>
          </a:xfrm>
        </p:grpSpPr>
        <p:pic>
          <p:nvPicPr>
            <p:cNvPr id="31" name="Picture 30" descr="A picture containing text, scissors, gauge&#10;&#10;Description automatically generated">
              <a:extLst>
                <a:ext uri="{FF2B5EF4-FFF2-40B4-BE49-F238E27FC236}">
                  <a16:creationId xmlns:a16="http://schemas.microsoft.com/office/drawing/2014/main" id="{BB9D2B78-3108-6C49-B033-EA66876F0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1751346"/>
              <a:ext cx="936302" cy="755729"/>
            </a:xfrm>
            <a:prstGeom prst="rect">
              <a:avLst/>
            </a:prstGeom>
          </p:spPr>
        </p:pic>
        <p:pic>
          <p:nvPicPr>
            <p:cNvPr id="7178" name="Picture 10" descr="Found in translation — going multilingual with serverless | by James  Beswick | Medium">
              <a:extLst>
                <a:ext uri="{FF2B5EF4-FFF2-40B4-BE49-F238E27FC236}">
                  <a16:creationId xmlns:a16="http://schemas.microsoft.com/office/drawing/2014/main" id="{36CD8B98-CB03-024C-8615-E5F8887927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544" y="1736114"/>
              <a:ext cx="788378" cy="7861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9D9541C-1279-EE4C-99F5-835DC87F076D}"/>
                </a:ext>
              </a:extLst>
            </p:cNvPr>
            <p:cNvSpPr txBox="1"/>
            <p:nvPr/>
          </p:nvSpPr>
          <p:spPr>
            <a:xfrm>
              <a:off x="745017" y="2504292"/>
              <a:ext cx="2055371" cy="369332"/>
            </a:xfrm>
            <a:prstGeom prst="rect">
              <a:avLst/>
            </a:prstGeom>
            <a:noFill/>
          </p:spPr>
          <p:txBody>
            <a:bodyPr wrap="none" rtlCol="0">
              <a:spAutoFit/>
            </a:bodyPr>
            <a:lstStyle/>
            <a:p>
              <a:r>
                <a:rPr lang="en-US" dirty="0"/>
                <a:t>(KG → Text) Pairs</a:t>
              </a:r>
            </a:p>
          </p:txBody>
        </p:sp>
        <p:cxnSp>
          <p:nvCxnSpPr>
            <p:cNvPr id="25" name="Straight Arrow Connector 24">
              <a:extLst>
                <a:ext uri="{FF2B5EF4-FFF2-40B4-BE49-F238E27FC236}">
                  <a16:creationId xmlns:a16="http://schemas.microsoft.com/office/drawing/2014/main" id="{72C8AD65-E38A-DE44-A9CA-FE35B140CA2A}"/>
                </a:ext>
              </a:extLst>
            </p:cNvPr>
            <p:cNvCxnSpPr>
              <a:stCxn id="31" idx="3"/>
              <a:endCxn id="7178" idx="1"/>
            </p:cNvCxnSpPr>
            <p:nvPr/>
          </p:nvCxnSpPr>
          <p:spPr>
            <a:xfrm>
              <a:off x="1564952" y="2129211"/>
              <a:ext cx="465592"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382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8BC0-22B0-7146-AFA0-E0E7216D2204}"/>
              </a:ext>
            </a:extLst>
          </p:cNvPr>
          <p:cNvSpPr>
            <a:spLocks noGrp="1"/>
          </p:cNvSpPr>
          <p:nvPr>
            <p:ph type="title"/>
          </p:nvPr>
        </p:nvSpPr>
        <p:spPr/>
        <p:txBody>
          <a:bodyPr>
            <a:noAutofit/>
          </a:bodyPr>
          <a:lstStyle/>
          <a:p>
            <a:r>
              <a:rPr lang="en-US" dirty="0"/>
              <a:t>Down-Stream Experimental Results</a:t>
            </a:r>
          </a:p>
        </p:txBody>
      </p:sp>
      <p:sp>
        <p:nvSpPr>
          <p:cNvPr id="6" name="Slide Number Placeholder 5">
            <a:extLst>
              <a:ext uri="{FF2B5EF4-FFF2-40B4-BE49-F238E27FC236}">
                <a16:creationId xmlns:a16="http://schemas.microsoft.com/office/drawing/2014/main" id="{A8002373-EEB4-D84E-B56B-1A52221F8F35}"/>
              </a:ext>
            </a:extLst>
          </p:cNvPr>
          <p:cNvSpPr>
            <a:spLocks noGrp="1"/>
          </p:cNvSpPr>
          <p:nvPr>
            <p:ph type="sldNum" sz="quarter" idx="12"/>
          </p:nvPr>
        </p:nvSpPr>
        <p:spPr/>
        <p:txBody>
          <a:bodyPr/>
          <a:lstStyle/>
          <a:p>
            <a:fld id="{4FAB73BC-B049-4115-A692-8D63A059BFB8}" type="slidenum">
              <a:rPr lang="en-US" smtClean="0"/>
              <a:t>50</a:t>
            </a:fld>
            <a:endParaRPr lang="en-US"/>
          </a:p>
        </p:txBody>
      </p:sp>
      <p:grpSp>
        <p:nvGrpSpPr>
          <p:cNvPr id="3" name="Group 2">
            <a:extLst>
              <a:ext uri="{FF2B5EF4-FFF2-40B4-BE49-F238E27FC236}">
                <a16:creationId xmlns:a16="http://schemas.microsoft.com/office/drawing/2014/main" id="{663B365B-B204-C348-A713-934C1DAB4543}"/>
              </a:ext>
            </a:extLst>
          </p:cNvPr>
          <p:cNvGrpSpPr/>
          <p:nvPr/>
        </p:nvGrpSpPr>
        <p:grpSpPr>
          <a:xfrm>
            <a:off x="814288" y="1414978"/>
            <a:ext cx="7893079" cy="1808414"/>
            <a:chOff x="1285666" y="1180506"/>
            <a:chExt cx="7893079" cy="1808414"/>
          </a:xfrm>
        </p:grpSpPr>
        <p:cxnSp>
          <p:nvCxnSpPr>
            <p:cNvPr id="105" name="Straight Connector 104">
              <a:extLst>
                <a:ext uri="{FF2B5EF4-FFF2-40B4-BE49-F238E27FC236}">
                  <a16:creationId xmlns:a16="http://schemas.microsoft.com/office/drawing/2014/main" id="{541E368C-A136-D645-A8A7-C8278FF0A531}"/>
                </a:ext>
              </a:extLst>
            </p:cNvPr>
            <p:cNvCxnSpPr>
              <a:cxnSpLocks/>
            </p:cNvCxnSpPr>
            <p:nvPr/>
          </p:nvCxnSpPr>
          <p:spPr>
            <a:xfrm>
              <a:off x="1285666" y="2649017"/>
              <a:ext cx="57738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C111E310-70BB-1E44-8B68-E3BF0C183A3E}"/>
                </a:ext>
              </a:extLst>
            </p:cNvPr>
            <p:cNvSpPr/>
            <p:nvPr/>
          </p:nvSpPr>
          <p:spPr>
            <a:xfrm>
              <a:off x="1447545" y="2199455"/>
              <a:ext cx="271167"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5E2BFC7-67F6-644D-B70F-DE95A88B4F88}"/>
                </a:ext>
              </a:extLst>
            </p:cNvPr>
            <p:cNvSpPr/>
            <p:nvPr/>
          </p:nvSpPr>
          <p:spPr>
            <a:xfrm>
              <a:off x="1840920" y="2161876"/>
              <a:ext cx="271167" cy="4937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9F1D7EE-C99A-CC44-83A6-12353828CE11}"/>
                </a:ext>
              </a:extLst>
            </p:cNvPr>
            <p:cNvSpPr/>
            <p:nvPr/>
          </p:nvSpPr>
          <p:spPr>
            <a:xfrm>
              <a:off x="2251816" y="1939835"/>
              <a:ext cx="271167" cy="7132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a:extLst>
                <a:ext uri="{FF2B5EF4-FFF2-40B4-BE49-F238E27FC236}">
                  <a16:creationId xmlns:a16="http://schemas.microsoft.com/office/drawing/2014/main" id="{44E60C44-D484-2B49-9BAD-1A5A90F74B43}"/>
                </a:ext>
              </a:extLst>
            </p:cNvPr>
            <p:cNvSpPr txBox="1"/>
            <p:nvPr/>
          </p:nvSpPr>
          <p:spPr>
            <a:xfrm>
              <a:off x="1335169" y="1855653"/>
              <a:ext cx="521297" cy="307777"/>
            </a:xfrm>
            <a:prstGeom prst="rect">
              <a:avLst/>
            </a:prstGeom>
            <a:noFill/>
          </p:spPr>
          <p:txBody>
            <a:bodyPr wrap="none" rtlCol="0">
              <a:spAutoFit/>
            </a:bodyPr>
            <a:lstStyle/>
            <a:p>
              <a:r>
                <a:rPr lang="en-US" sz="1400" dirty="0"/>
                <a:t>61.0</a:t>
              </a:r>
            </a:p>
          </p:txBody>
        </p:sp>
        <p:sp>
          <p:nvSpPr>
            <p:cNvPr id="111" name="TextBox 110">
              <a:extLst>
                <a:ext uri="{FF2B5EF4-FFF2-40B4-BE49-F238E27FC236}">
                  <a16:creationId xmlns:a16="http://schemas.microsoft.com/office/drawing/2014/main" id="{24756676-29B4-B44A-B83F-B0242DDCFF26}"/>
                </a:ext>
              </a:extLst>
            </p:cNvPr>
            <p:cNvSpPr txBox="1"/>
            <p:nvPr/>
          </p:nvSpPr>
          <p:spPr>
            <a:xfrm>
              <a:off x="2135567" y="1621761"/>
              <a:ext cx="511679" cy="307777"/>
            </a:xfrm>
            <a:prstGeom prst="rect">
              <a:avLst/>
            </a:prstGeom>
            <a:noFill/>
          </p:spPr>
          <p:txBody>
            <a:bodyPr wrap="none" rtlCol="0">
              <a:spAutoFit/>
            </a:bodyPr>
            <a:lstStyle/>
            <a:p>
              <a:r>
                <a:rPr lang="en-US" sz="1400" dirty="0"/>
                <a:t>64.1</a:t>
              </a:r>
            </a:p>
          </p:txBody>
        </p:sp>
        <p:sp>
          <p:nvSpPr>
            <p:cNvPr id="112" name="TextBox 111">
              <a:extLst>
                <a:ext uri="{FF2B5EF4-FFF2-40B4-BE49-F238E27FC236}">
                  <a16:creationId xmlns:a16="http://schemas.microsoft.com/office/drawing/2014/main" id="{F45E20EC-EDD8-B64D-B19F-DA86880B1C07}"/>
                </a:ext>
              </a:extLst>
            </p:cNvPr>
            <p:cNvSpPr txBox="1"/>
            <p:nvPr/>
          </p:nvSpPr>
          <p:spPr>
            <a:xfrm>
              <a:off x="1285666" y="2650366"/>
              <a:ext cx="1616148" cy="338554"/>
            </a:xfrm>
            <a:prstGeom prst="rect">
              <a:avLst/>
            </a:prstGeom>
            <a:noFill/>
          </p:spPr>
          <p:txBody>
            <a:bodyPr wrap="none" rtlCol="0">
              <a:spAutoFit/>
            </a:bodyPr>
            <a:lstStyle/>
            <a:p>
              <a:r>
                <a:rPr lang="en-US" sz="1600" dirty="0"/>
                <a:t>WebNLG-100%</a:t>
              </a:r>
            </a:p>
          </p:txBody>
        </p:sp>
        <p:sp>
          <p:nvSpPr>
            <p:cNvPr id="113" name="Rectangle 112">
              <a:extLst>
                <a:ext uri="{FF2B5EF4-FFF2-40B4-BE49-F238E27FC236}">
                  <a16:creationId xmlns:a16="http://schemas.microsoft.com/office/drawing/2014/main" id="{310B490A-1867-2D4A-B97F-1D03D3C69D61}"/>
                </a:ext>
              </a:extLst>
            </p:cNvPr>
            <p:cNvSpPr/>
            <p:nvPr/>
          </p:nvSpPr>
          <p:spPr>
            <a:xfrm>
              <a:off x="3517962" y="2191991"/>
              <a:ext cx="271167"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778AB2AD-70D8-2548-8A2C-A6560F0B9844}"/>
                </a:ext>
              </a:extLst>
            </p:cNvPr>
            <p:cNvSpPr/>
            <p:nvPr/>
          </p:nvSpPr>
          <p:spPr>
            <a:xfrm>
              <a:off x="3912677" y="2237711"/>
              <a:ext cx="271167" cy="4114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2C56565A-7AFB-9447-9F01-661DC46DD1BD}"/>
                </a:ext>
              </a:extLst>
            </p:cNvPr>
            <p:cNvSpPr/>
            <p:nvPr/>
          </p:nvSpPr>
          <p:spPr>
            <a:xfrm>
              <a:off x="4308123" y="2127983"/>
              <a:ext cx="271167" cy="52120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0FE6A8B1-8A5F-4341-837C-72265F02C8D5}"/>
                </a:ext>
              </a:extLst>
            </p:cNvPr>
            <p:cNvSpPr txBox="1"/>
            <p:nvPr/>
          </p:nvSpPr>
          <p:spPr>
            <a:xfrm>
              <a:off x="4193063" y="1802815"/>
              <a:ext cx="518091" cy="307777"/>
            </a:xfrm>
            <a:prstGeom prst="rect">
              <a:avLst/>
            </a:prstGeom>
            <a:noFill/>
          </p:spPr>
          <p:txBody>
            <a:bodyPr wrap="none" rtlCol="0">
              <a:spAutoFit/>
            </a:bodyPr>
            <a:lstStyle/>
            <a:p>
              <a:r>
                <a:rPr lang="en-US" sz="1400" dirty="0"/>
                <a:t>68.1</a:t>
              </a:r>
            </a:p>
          </p:txBody>
        </p:sp>
        <p:sp>
          <p:nvSpPr>
            <p:cNvPr id="117" name="TextBox 116">
              <a:extLst>
                <a:ext uri="{FF2B5EF4-FFF2-40B4-BE49-F238E27FC236}">
                  <a16:creationId xmlns:a16="http://schemas.microsoft.com/office/drawing/2014/main" id="{F4A2A58F-2F16-3F42-AF9D-401F3BB7C221}"/>
                </a:ext>
              </a:extLst>
            </p:cNvPr>
            <p:cNvSpPr txBox="1"/>
            <p:nvPr/>
          </p:nvSpPr>
          <p:spPr>
            <a:xfrm>
              <a:off x="3424761" y="2650366"/>
              <a:ext cx="1585690" cy="338554"/>
            </a:xfrm>
            <a:prstGeom prst="rect">
              <a:avLst/>
            </a:prstGeom>
            <a:noFill/>
          </p:spPr>
          <p:txBody>
            <a:bodyPr wrap="none" rtlCol="0">
              <a:spAutoFit/>
            </a:bodyPr>
            <a:lstStyle/>
            <a:p>
              <a:r>
                <a:rPr lang="en-US" sz="1600" dirty="0"/>
                <a:t>E2ENLG-100%</a:t>
              </a:r>
            </a:p>
          </p:txBody>
        </p:sp>
        <p:sp>
          <p:nvSpPr>
            <p:cNvPr id="118" name="TextBox 117">
              <a:extLst>
                <a:ext uri="{FF2B5EF4-FFF2-40B4-BE49-F238E27FC236}">
                  <a16:creationId xmlns:a16="http://schemas.microsoft.com/office/drawing/2014/main" id="{652A31F1-969F-6F42-8F2E-7FB013E34F36}"/>
                </a:ext>
              </a:extLst>
            </p:cNvPr>
            <p:cNvSpPr txBox="1"/>
            <p:nvPr/>
          </p:nvSpPr>
          <p:spPr>
            <a:xfrm>
              <a:off x="3367161" y="1880625"/>
              <a:ext cx="522900" cy="307777"/>
            </a:xfrm>
            <a:prstGeom prst="rect">
              <a:avLst/>
            </a:prstGeom>
            <a:noFill/>
          </p:spPr>
          <p:txBody>
            <a:bodyPr wrap="none" rtlCol="0">
              <a:spAutoFit/>
            </a:bodyPr>
            <a:lstStyle/>
            <a:p>
              <a:r>
                <a:rPr lang="en-US" sz="1400" dirty="0"/>
                <a:t>67.3</a:t>
              </a:r>
            </a:p>
          </p:txBody>
        </p:sp>
        <p:sp>
          <p:nvSpPr>
            <p:cNvPr id="119" name="Rectangle 118">
              <a:extLst>
                <a:ext uri="{FF2B5EF4-FFF2-40B4-BE49-F238E27FC236}">
                  <a16:creationId xmlns:a16="http://schemas.microsoft.com/office/drawing/2014/main" id="{D20BA1DF-071B-624D-87DA-122AC28228F3}"/>
                </a:ext>
              </a:extLst>
            </p:cNvPr>
            <p:cNvSpPr/>
            <p:nvPr/>
          </p:nvSpPr>
          <p:spPr>
            <a:xfrm>
              <a:off x="5676549" y="2197783"/>
              <a:ext cx="271167"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219F3371-2A36-F64C-AEB6-B353C5E274F3}"/>
                </a:ext>
              </a:extLst>
            </p:cNvPr>
            <p:cNvSpPr/>
            <p:nvPr/>
          </p:nvSpPr>
          <p:spPr>
            <a:xfrm>
              <a:off x="6098709" y="2170351"/>
              <a:ext cx="271167" cy="4846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9F55ED1A-16D4-B649-89FD-454D9A6F7B47}"/>
                </a:ext>
              </a:extLst>
            </p:cNvPr>
            <p:cNvSpPr/>
            <p:nvPr/>
          </p:nvSpPr>
          <p:spPr>
            <a:xfrm>
              <a:off x="6494818" y="2133775"/>
              <a:ext cx="271167" cy="52120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A27260A7-BCF0-0E4B-ADB5-02ABDE078BFE}"/>
                </a:ext>
              </a:extLst>
            </p:cNvPr>
            <p:cNvSpPr txBox="1"/>
            <p:nvPr/>
          </p:nvSpPr>
          <p:spPr>
            <a:xfrm>
              <a:off x="5982460" y="1863367"/>
              <a:ext cx="535724" cy="307777"/>
            </a:xfrm>
            <a:prstGeom prst="rect">
              <a:avLst/>
            </a:prstGeom>
            <a:noFill/>
          </p:spPr>
          <p:txBody>
            <a:bodyPr wrap="none" rtlCol="0">
              <a:spAutoFit/>
            </a:bodyPr>
            <a:lstStyle/>
            <a:p>
              <a:r>
                <a:rPr lang="en-US" sz="1400" dirty="0"/>
                <a:t>44.6</a:t>
              </a:r>
            </a:p>
          </p:txBody>
        </p:sp>
        <p:sp>
          <p:nvSpPr>
            <p:cNvPr id="123" name="TextBox 122">
              <a:extLst>
                <a:ext uri="{FF2B5EF4-FFF2-40B4-BE49-F238E27FC236}">
                  <a16:creationId xmlns:a16="http://schemas.microsoft.com/office/drawing/2014/main" id="{219C5104-948B-DB4E-8BB7-EEDB9FCBD4AE}"/>
                </a:ext>
              </a:extLst>
            </p:cNvPr>
            <p:cNvSpPr txBox="1"/>
            <p:nvPr/>
          </p:nvSpPr>
          <p:spPr>
            <a:xfrm>
              <a:off x="6378569" y="1801401"/>
              <a:ext cx="529312" cy="307777"/>
            </a:xfrm>
            <a:prstGeom prst="rect">
              <a:avLst/>
            </a:prstGeom>
            <a:noFill/>
          </p:spPr>
          <p:txBody>
            <a:bodyPr wrap="none" rtlCol="0">
              <a:spAutoFit/>
            </a:bodyPr>
            <a:lstStyle/>
            <a:p>
              <a:r>
                <a:rPr lang="en-US" sz="1400" dirty="0"/>
                <a:t>45.2</a:t>
              </a:r>
            </a:p>
          </p:txBody>
        </p:sp>
        <p:sp>
          <p:nvSpPr>
            <p:cNvPr id="124" name="TextBox 123">
              <a:extLst>
                <a:ext uri="{FF2B5EF4-FFF2-40B4-BE49-F238E27FC236}">
                  <a16:creationId xmlns:a16="http://schemas.microsoft.com/office/drawing/2014/main" id="{3FC8B9C5-3119-AE40-8BE4-63190F127200}"/>
                </a:ext>
              </a:extLst>
            </p:cNvPr>
            <p:cNvSpPr txBox="1"/>
            <p:nvPr/>
          </p:nvSpPr>
          <p:spPr>
            <a:xfrm>
              <a:off x="5548528" y="1886341"/>
              <a:ext cx="529312" cy="307777"/>
            </a:xfrm>
            <a:prstGeom prst="rect">
              <a:avLst/>
            </a:prstGeom>
            <a:noFill/>
          </p:spPr>
          <p:txBody>
            <a:bodyPr wrap="none" rtlCol="0">
              <a:spAutoFit/>
            </a:bodyPr>
            <a:lstStyle/>
            <a:p>
              <a:r>
                <a:rPr lang="en-US" sz="1400" dirty="0"/>
                <a:t>44.5</a:t>
              </a:r>
            </a:p>
          </p:txBody>
        </p:sp>
        <p:sp>
          <p:nvSpPr>
            <p:cNvPr id="125" name="TextBox 124">
              <a:extLst>
                <a:ext uri="{FF2B5EF4-FFF2-40B4-BE49-F238E27FC236}">
                  <a16:creationId xmlns:a16="http://schemas.microsoft.com/office/drawing/2014/main" id="{60BE1D51-C0A6-1C48-9ACB-6CBF3372FF03}"/>
                </a:ext>
              </a:extLst>
            </p:cNvPr>
            <p:cNvSpPr txBox="1"/>
            <p:nvPr/>
          </p:nvSpPr>
          <p:spPr>
            <a:xfrm>
              <a:off x="5614181" y="2650366"/>
              <a:ext cx="1510350" cy="338554"/>
            </a:xfrm>
            <a:prstGeom prst="rect">
              <a:avLst/>
            </a:prstGeom>
            <a:noFill/>
          </p:spPr>
          <p:txBody>
            <a:bodyPr wrap="none" rtlCol="0">
              <a:spAutoFit/>
            </a:bodyPr>
            <a:lstStyle/>
            <a:p>
              <a:r>
                <a:rPr lang="en-US" sz="1600" dirty="0"/>
                <a:t>WikiBio-100%</a:t>
              </a:r>
            </a:p>
          </p:txBody>
        </p:sp>
        <p:sp>
          <p:nvSpPr>
            <p:cNvPr id="126" name="TextBox 125">
              <a:extLst>
                <a:ext uri="{FF2B5EF4-FFF2-40B4-BE49-F238E27FC236}">
                  <a16:creationId xmlns:a16="http://schemas.microsoft.com/office/drawing/2014/main" id="{EB995340-2215-8942-A084-A2713376263E}"/>
                </a:ext>
              </a:extLst>
            </p:cNvPr>
            <p:cNvSpPr txBox="1"/>
            <p:nvPr/>
          </p:nvSpPr>
          <p:spPr>
            <a:xfrm>
              <a:off x="3793046" y="1912263"/>
              <a:ext cx="534121" cy="310896"/>
            </a:xfrm>
            <a:prstGeom prst="rect">
              <a:avLst/>
            </a:prstGeom>
            <a:noFill/>
          </p:spPr>
          <p:txBody>
            <a:bodyPr wrap="none" rtlCol="0">
              <a:spAutoFit/>
            </a:bodyPr>
            <a:lstStyle/>
            <a:p>
              <a:r>
                <a:rPr lang="en-US" sz="1400" dirty="0"/>
                <a:t>67.0</a:t>
              </a:r>
            </a:p>
          </p:txBody>
        </p:sp>
        <p:sp>
          <p:nvSpPr>
            <p:cNvPr id="128" name="Rectangle 127">
              <a:extLst>
                <a:ext uri="{FF2B5EF4-FFF2-40B4-BE49-F238E27FC236}">
                  <a16:creationId xmlns:a16="http://schemas.microsoft.com/office/drawing/2014/main" id="{FE301789-FDC7-3E4C-99B3-8028831F96EC}"/>
                </a:ext>
              </a:extLst>
            </p:cNvPr>
            <p:cNvSpPr/>
            <p:nvPr/>
          </p:nvSpPr>
          <p:spPr>
            <a:xfrm>
              <a:off x="1792715" y="1180506"/>
              <a:ext cx="4456669" cy="369332"/>
            </a:xfrm>
            <a:prstGeom prst="rect">
              <a:avLst/>
            </a:prstGeom>
          </p:spPr>
          <p:txBody>
            <a:bodyPr wrap="none">
              <a:spAutoFit/>
            </a:bodyPr>
            <a:lstStyle/>
            <a:p>
              <a:r>
                <a:rPr lang="en-US" dirty="0"/>
                <a:t>Full-Shot Experimental Results [BLEU-4]</a:t>
              </a:r>
            </a:p>
          </p:txBody>
        </p:sp>
        <p:sp>
          <p:nvSpPr>
            <p:cNvPr id="135" name="TextBox 134">
              <a:extLst>
                <a:ext uri="{FF2B5EF4-FFF2-40B4-BE49-F238E27FC236}">
                  <a16:creationId xmlns:a16="http://schemas.microsoft.com/office/drawing/2014/main" id="{22569A01-E9C8-7D46-A7D6-B9013405C123}"/>
                </a:ext>
              </a:extLst>
            </p:cNvPr>
            <p:cNvSpPr txBox="1"/>
            <p:nvPr/>
          </p:nvSpPr>
          <p:spPr>
            <a:xfrm>
              <a:off x="1741625" y="1819511"/>
              <a:ext cx="510076" cy="307777"/>
            </a:xfrm>
            <a:prstGeom prst="rect">
              <a:avLst/>
            </a:prstGeom>
            <a:noFill/>
          </p:spPr>
          <p:txBody>
            <a:bodyPr wrap="none" rtlCol="0">
              <a:spAutoFit/>
            </a:bodyPr>
            <a:lstStyle/>
            <a:p>
              <a:r>
                <a:rPr lang="en-US" sz="1400" dirty="0"/>
                <a:t>61.3</a:t>
              </a:r>
            </a:p>
          </p:txBody>
        </p:sp>
        <p:grpSp>
          <p:nvGrpSpPr>
            <p:cNvPr id="69" name="Group 68">
              <a:extLst>
                <a:ext uri="{FF2B5EF4-FFF2-40B4-BE49-F238E27FC236}">
                  <a16:creationId xmlns:a16="http://schemas.microsoft.com/office/drawing/2014/main" id="{0CFB7C00-1ABE-A747-AD46-692E26ECC3A6}"/>
                </a:ext>
              </a:extLst>
            </p:cNvPr>
            <p:cNvGrpSpPr/>
            <p:nvPr/>
          </p:nvGrpSpPr>
          <p:grpSpPr>
            <a:xfrm>
              <a:off x="7468968" y="1620031"/>
              <a:ext cx="1709777" cy="1042312"/>
              <a:chOff x="8977931" y="3463186"/>
              <a:chExt cx="1709777" cy="1042312"/>
            </a:xfrm>
          </p:grpSpPr>
          <p:sp>
            <p:nvSpPr>
              <p:cNvPr id="70" name="Rectangle 69">
                <a:extLst>
                  <a:ext uri="{FF2B5EF4-FFF2-40B4-BE49-F238E27FC236}">
                    <a16:creationId xmlns:a16="http://schemas.microsoft.com/office/drawing/2014/main" id="{ED7D7510-115A-0A44-A2E9-6767FE912880}"/>
                  </a:ext>
                </a:extLst>
              </p:cNvPr>
              <p:cNvSpPr/>
              <p:nvPr/>
            </p:nvSpPr>
            <p:spPr>
              <a:xfrm>
                <a:off x="8977931" y="3535372"/>
                <a:ext cx="271167" cy="1636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6D51738-9A54-C844-AC08-448C4F25312C}"/>
                  </a:ext>
                </a:extLst>
              </p:cNvPr>
              <p:cNvSpPr txBox="1"/>
              <p:nvPr/>
            </p:nvSpPr>
            <p:spPr>
              <a:xfrm>
                <a:off x="9302392" y="3463186"/>
                <a:ext cx="1385316" cy="307777"/>
              </a:xfrm>
              <a:prstGeom prst="rect">
                <a:avLst/>
              </a:prstGeom>
              <a:noFill/>
            </p:spPr>
            <p:txBody>
              <a:bodyPr wrap="none" rtlCol="0">
                <a:spAutoFit/>
              </a:bodyPr>
              <a:lstStyle/>
              <a:p>
                <a:r>
                  <a:rPr lang="en-US" sz="1400" dirty="0"/>
                  <a:t>w/o Pretrained</a:t>
                </a:r>
              </a:p>
            </p:txBody>
          </p:sp>
          <p:sp>
            <p:nvSpPr>
              <p:cNvPr id="72" name="Rectangle 71">
                <a:extLst>
                  <a:ext uri="{FF2B5EF4-FFF2-40B4-BE49-F238E27FC236}">
                    <a16:creationId xmlns:a16="http://schemas.microsoft.com/office/drawing/2014/main" id="{6E7D89A3-A730-7245-8BC5-DBCCBFB0CB5E}"/>
                  </a:ext>
                </a:extLst>
              </p:cNvPr>
              <p:cNvSpPr/>
              <p:nvPr/>
            </p:nvSpPr>
            <p:spPr>
              <a:xfrm>
                <a:off x="8987921" y="4257064"/>
                <a:ext cx="271167" cy="16366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417011D2-C574-8549-8736-CB783AF3BF09}"/>
                  </a:ext>
                </a:extLst>
              </p:cNvPr>
              <p:cNvSpPr txBox="1"/>
              <p:nvPr/>
            </p:nvSpPr>
            <p:spPr>
              <a:xfrm>
                <a:off x="9312382" y="4197721"/>
                <a:ext cx="659155" cy="307777"/>
              </a:xfrm>
              <a:prstGeom prst="rect">
                <a:avLst/>
              </a:prstGeom>
              <a:noFill/>
            </p:spPr>
            <p:txBody>
              <a:bodyPr wrap="none" rtlCol="0">
                <a:spAutoFit/>
              </a:bodyPr>
              <a:lstStyle/>
              <a:p>
                <a:r>
                  <a:rPr lang="en-US" sz="1400" dirty="0"/>
                  <a:t>KGPT</a:t>
                </a:r>
              </a:p>
            </p:txBody>
          </p:sp>
          <p:sp>
            <p:nvSpPr>
              <p:cNvPr id="74" name="Rectangle 73">
                <a:extLst>
                  <a:ext uri="{FF2B5EF4-FFF2-40B4-BE49-F238E27FC236}">
                    <a16:creationId xmlns:a16="http://schemas.microsoft.com/office/drawing/2014/main" id="{3FE20BB6-9E77-EA4F-AAA2-E9B553F4FF3E}"/>
                  </a:ext>
                </a:extLst>
              </p:cNvPr>
              <p:cNvSpPr/>
              <p:nvPr/>
            </p:nvSpPr>
            <p:spPr>
              <a:xfrm>
                <a:off x="8987921" y="3888088"/>
                <a:ext cx="271167" cy="16366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F630B26-1187-CE45-A8B4-D07CCE3A885C}"/>
                  </a:ext>
                </a:extLst>
              </p:cNvPr>
              <p:cNvSpPr txBox="1"/>
              <p:nvPr/>
            </p:nvSpPr>
            <p:spPr>
              <a:xfrm>
                <a:off x="9312382" y="3829522"/>
                <a:ext cx="534121" cy="307777"/>
              </a:xfrm>
              <a:prstGeom prst="rect">
                <a:avLst/>
              </a:prstGeom>
              <a:noFill/>
            </p:spPr>
            <p:txBody>
              <a:bodyPr wrap="none" rtlCol="0">
                <a:spAutoFit/>
              </a:bodyPr>
              <a:lstStyle/>
              <a:p>
                <a:r>
                  <a:rPr lang="en-US" sz="1400" dirty="0"/>
                  <a:t>GPT</a:t>
                </a:r>
              </a:p>
            </p:txBody>
          </p:sp>
        </p:grpSp>
      </p:grpSp>
      <p:sp>
        <p:nvSpPr>
          <p:cNvPr id="5" name="Footer Placeholder 4">
            <a:extLst>
              <a:ext uri="{FF2B5EF4-FFF2-40B4-BE49-F238E27FC236}">
                <a16:creationId xmlns:a16="http://schemas.microsoft.com/office/drawing/2014/main" id="{30FDE608-7EB7-5340-B5C1-9E71A8204DC9}"/>
              </a:ext>
            </a:extLst>
          </p:cNvPr>
          <p:cNvSpPr>
            <a:spLocks noGrp="1"/>
          </p:cNvSpPr>
          <p:nvPr>
            <p:ph type="ftr" sz="quarter" idx="11"/>
          </p:nvPr>
        </p:nvSpPr>
        <p:spPr/>
        <p:txBody>
          <a:bodyPr/>
          <a:lstStyle/>
          <a:p>
            <a:r>
              <a:rPr lang="en-US"/>
              <a:t>Marcheggiani et al. 2018, Elder et al. 2018, Liu et al. 2018, Chen et al. 2020</a:t>
            </a:r>
            <a:endParaRPr lang="en-US" dirty="0"/>
          </a:p>
        </p:txBody>
      </p:sp>
      <p:grpSp>
        <p:nvGrpSpPr>
          <p:cNvPr id="7" name="Group 6">
            <a:extLst>
              <a:ext uri="{FF2B5EF4-FFF2-40B4-BE49-F238E27FC236}">
                <a16:creationId xmlns:a16="http://schemas.microsoft.com/office/drawing/2014/main" id="{F4449332-ECF1-D14D-916F-49148CC37D9E}"/>
              </a:ext>
            </a:extLst>
          </p:cNvPr>
          <p:cNvGrpSpPr/>
          <p:nvPr/>
        </p:nvGrpSpPr>
        <p:grpSpPr>
          <a:xfrm>
            <a:off x="781703" y="3753533"/>
            <a:ext cx="7929137" cy="1895040"/>
            <a:chOff x="781703" y="3753533"/>
            <a:chExt cx="7929137" cy="1895040"/>
          </a:xfrm>
        </p:grpSpPr>
        <p:cxnSp>
          <p:nvCxnSpPr>
            <p:cNvPr id="35" name="Straight Connector 34">
              <a:extLst>
                <a:ext uri="{FF2B5EF4-FFF2-40B4-BE49-F238E27FC236}">
                  <a16:creationId xmlns:a16="http://schemas.microsoft.com/office/drawing/2014/main" id="{5D72AD85-A977-A24C-9B76-72A133464D69}"/>
                </a:ext>
              </a:extLst>
            </p:cNvPr>
            <p:cNvCxnSpPr>
              <a:cxnSpLocks/>
            </p:cNvCxnSpPr>
            <p:nvPr/>
          </p:nvCxnSpPr>
          <p:spPr>
            <a:xfrm>
              <a:off x="781703" y="5308670"/>
              <a:ext cx="57738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46B223C-E987-164B-9D14-C9E67C77AD0B}"/>
                </a:ext>
              </a:extLst>
            </p:cNvPr>
            <p:cNvSpPr/>
            <p:nvPr/>
          </p:nvSpPr>
          <p:spPr>
            <a:xfrm>
              <a:off x="969384" y="5262948"/>
              <a:ext cx="271167"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1049D51-3391-E642-8CF8-5AA00A0EB987}"/>
                </a:ext>
              </a:extLst>
            </p:cNvPr>
            <p:cNvSpPr/>
            <p:nvPr/>
          </p:nvSpPr>
          <p:spPr>
            <a:xfrm>
              <a:off x="1338297" y="5187589"/>
              <a:ext cx="271167" cy="1349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7C94DDF-67FD-7E4A-ADB1-20F88080F259}"/>
                </a:ext>
              </a:extLst>
            </p:cNvPr>
            <p:cNvSpPr/>
            <p:nvPr/>
          </p:nvSpPr>
          <p:spPr>
            <a:xfrm>
              <a:off x="1734406" y="4895323"/>
              <a:ext cx="271167" cy="4133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3901A13-6A1D-B044-B390-2D2AB6D3B007}"/>
                </a:ext>
              </a:extLst>
            </p:cNvPr>
            <p:cNvSpPr txBox="1"/>
            <p:nvPr/>
          </p:nvSpPr>
          <p:spPr>
            <a:xfrm>
              <a:off x="898821" y="4957518"/>
              <a:ext cx="412292" cy="307777"/>
            </a:xfrm>
            <a:prstGeom prst="rect">
              <a:avLst/>
            </a:prstGeom>
            <a:noFill/>
          </p:spPr>
          <p:txBody>
            <a:bodyPr wrap="none" rtlCol="0">
              <a:spAutoFit/>
            </a:bodyPr>
            <a:lstStyle/>
            <a:p>
              <a:r>
                <a:rPr lang="en-US" sz="1400" dirty="0"/>
                <a:t>4.6</a:t>
              </a:r>
            </a:p>
          </p:txBody>
        </p:sp>
        <p:sp>
          <p:nvSpPr>
            <p:cNvPr id="45" name="TextBox 44">
              <a:extLst>
                <a:ext uri="{FF2B5EF4-FFF2-40B4-BE49-F238E27FC236}">
                  <a16:creationId xmlns:a16="http://schemas.microsoft.com/office/drawing/2014/main" id="{E76D5448-2F94-8C4D-AE71-4D07C2F36C1E}"/>
                </a:ext>
              </a:extLst>
            </p:cNvPr>
            <p:cNvSpPr txBox="1"/>
            <p:nvPr/>
          </p:nvSpPr>
          <p:spPr>
            <a:xfrm>
              <a:off x="1259643" y="4859323"/>
              <a:ext cx="412292" cy="307777"/>
            </a:xfrm>
            <a:prstGeom prst="rect">
              <a:avLst/>
            </a:prstGeom>
            <a:noFill/>
          </p:spPr>
          <p:txBody>
            <a:bodyPr wrap="none" rtlCol="0">
              <a:spAutoFit/>
            </a:bodyPr>
            <a:lstStyle/>
            <a:p>
              <a:r>
                <a:rPr lang="en-US" sz="1400" dirty="0"/>
                <a:t>8.5</a:t>
              </a:r>
            </a:p>
          </p:txBody>
        </p:sp>
        <p:sp>
          <p:nvSpPr>
            <p:cNvPr id="46" name="TextBox 45">
              <a:extLst>
                <a:ext uri="{FF2B5EF4-FFF2-40B4-BE49-F238E27FC236}">
                  <a16:creationId xmlns:a16="http://schemas.microsoft.com/office/drawing/2014/main" id="{C81C31C8-797A-BC47-97E9-88B1F9F40BE7}"/>
                </a:ext>
              </a:extLst>
            </p:cNvPr>
            <p:cNvSpPr txBox="1"/>
            <p:nvPr/>
          </p:nvSpPr>
          <p:spPr>
            <a:xfrm>
              <a:off x="1618157" y="4577248"/>
              <a:ext cx="503664" cy="307777"/>
            </a:xfrm>
            <a:prstGeom prst="rect">
              <a:avLst/>
            </a:prstGeom>
            <a:noFill/>
          </p:spPr>
          <p:txBody>
            <a:bodyPr wrap="none" rtlCol="0">
              <a:spAutoFit/>
            </a:bodyPr>
            <a:lstStyle/>
            <a:p>
              <a:r>
                <a:rPr lang="en-US" sz="1400" dirty="0"/>
                <a:t>22.3</a:t>
              </a:r>
            </a:p>
          </p:txBody>
        </p:sp>
        <p:sp>
          <p:nvSpPr>
            <p:cNvPr id="47" name="TextBox 46">
              <a:extLst>
                <a:ext uri="{FF2B5EF4-FFF2-40B4-BE49-F238E27FC236}">
                  <a16:creationId xmlns:a16="http://schemas.microsoft.com/office/drawing/2014/main" id="{41875C63-B8EB-DC40-9704-C1A80132D4A5}"/>
                </a:ext>
              </a:extLst>
            </p:cNvPr>
            <p:cNvSpPr txBox="1"/>
            <p:nvPr/>
          </p:nvSpPr>
          <p:spPr>
            <a:xfrm>
              <a:off x="781703" y="5310019"/>
              <a:ext cx="1384353" cy="338554"/>
            </a:xfrm>
            <a:prstGeom prst="rect">
              <a:avLst/>
            </a:prstGeom>
            <a:noFill/>
          </p:spPr>
          <p:txBody>
            <a:bodyPr wrap="none" rtlCol="0">
              <a:spAutoFit/>
            </a:bodyPr>
            <a:lstStyle/>
            <a:p>
              <a:r>
                <a:rPr lang="en-US" sz="1600" dirty="0"/>
                <a:t>WebNLG-0.5%</a:t>
              </a:r>
            </a:p>
          </p:txBody>
        </p:sp>
        <p:sp>
          <p:nvSpPr>
            <p:cNvPr id="48" name="Rectangle 47">
              <a:extLst>
                <a:ext uri="{FF2B5EF4-FFF2-40B4-BE49-F238E27FC236}">
                  <a16:creationId xmlns:a16="http://schemas.microsoft.com/office/drawing/2014/main" id="{6D4DB9B2-AA36-CC4D-8E40-9C0DDBE16037}"/>
                </a:ext>
              </a:extLst>
            </p:cNvPr>
            <p:cNvSpPr/>
            <p:nvPr/>
          </p:nvSpPr>
          <p:spPr>
            <a:xfrm>
              <a:off x="3039801" y="5233606"/>
              <a:ext cx="271167" cy="750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F4A248-1892-904D-8936-F4EDA5521FD9}"/>
                </a:ext>
              </a:extLst>
            </p:cNvPr>
            <p:cNvSpPr/>
            <p:nvPr/>
          </p:nvSpPr>
          <p:spPr>
            <a:xfrm>
              <a:off x="3408714" y="4893143"/>
              <a:ext cx="271167" cy="4155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872F006-28BE-324F-BA32-E411CEAAEE52}"/>
                </a:ext>
              </a:extLst>
            </p:cNvPr>
            <p:cNvSpPr/>
            <p:nvPr/>
          </p:nvSpPr>
          <p:spPr>
            <a:xfrm>
              <a:off x="3804823" y="4430342"/>
              <a:ext cx="297243" cy="8783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F01C9D8-2FA6-EB4B-AA65-E309DB356EC9}"/>
                </a:ext>
              </a:extLst>
            </p:cNvPr>
            <p:cNvSpPr txBox="1"/>
            <p:nvPr/>
          </p:nvSpPr>
          <p:spPr>
            <a:xfrm>
              <a:off x="3688574" y="4114708"/>
              <a:ext cx="503664" cy="307777"/>
            </a:xfrm>
            <a:prstGeom prst="rect">
              <a:avLst/>
            </a:prstGeom>
            <a:noFill/>
          </p:spPr>
          <p:txBody>
            <a:bodyPr wrap="none" rtlCol="0">
              <a:spAutoFit/>
            </a:bodyPr>
            <a:lstStyle/>
            <a:p>
              <a:r>
                <a:rPr lang="en-US" sz="1400" dirty="0"/>
                <a:t>40.2</a:t>
              </a:r>
            </a:p>
          </p:txBody>
        </p:sp>
        <p:sp>
          <p:nvSpPr>
            <p:cNvPr id="52" name="TextBox 51">
              <a:extLst>
                <a:ext uri="{FF2B5EF4-FFF2-40B4-BE49-F238E27FC236}">
                  <a16:creationId xmlns:a16="http://schemas.microsoft.com/office/drawing/2014/main" id="{F5D46630-EC6E-3B46-B782-A1E5FE41FA70}"/>
                </a:ext>
              </a:extLst>
            </p:cNvPr>
            <p:cNvSpPr txBox="1"/>
            <p:nvPr/>
          </p:nvSpPr>
          <p:spPr>
            <a:xfrm>
              <a:off x="2920798" y="5310019"/>
              <a:ext cx="1305294" cy="338554"/>
            </a:xfrm>
            <a:prstGeom prst="rect">
              <a:avLst/>
            </a:prstGeom>
            <a:noFill/>
          </p:spPr>
          <p:txBody>
            <a:bodyPr wrap="none" rtlCol="0">
              <a:spAutoFit/>
            </a:bodyPr>
            <a:lstStyle/>
            <a:p>
              <a:r>
                <a:rPr lang="en-US" sz="1600" dirty="0"/>
                <a:t>E2ENLG-0.1%</a:t>
              </a:r>
            </a:p>
          </p:txBody>
        </p:sp>
        <p:sp>
          <p:nvSpPr>
            <p:cNvPr id="53" name="TextBox 52">
              <a:extLst>
                <a:ext uri="{FF2B5EF4-FFF2-40B4-BE49-F238E27FC236}">
                  <a16:creationId xmlns:a16="http://schemas.microsoft.com/office/drawing/2014/main" id="{97FC46E9-A774-6242-BF87-75D7628778E1}"/>
                </a:ext>
              </a:extLst>
            </p:cNvPr>
            <p:cNvSpPr txBox="1"/>
            <p:nvPr/>
          </p:nvSpPr>
          <p:spPr>
            <a:xfrm>
              <a:off x="2969238" y="4942959"/>
              <a:ext cx="412292" cy="307777"/>
            </a:xfrm>
            <a:prstGeom prst="rect">
              <a:avLst/>
            </a:prstGeom>
            <a:noFill/>
          </p:spPr>
          <p:txBody>
            <a:bodyPr wrap="none" rtlCol="0">
              <a:spAutoFit/>
            </a:bodyPr>
            <a:lstStyle/>
            <a:p>
              <a:r>
                <a:rPr lang="en-US" sz="1400" dirty="0"/>
                <a:t>3.5</a:t>
              </a:r>
            </a:p>
          </p:txBody>
        </p:sp>
        <p:sp>
          <p:nvSpPr>
            <p:cNvPr id="54" name="Rectangle 53">
              <a:extLst>
                <a:ext uri="{FF2B5EF4-FFF2-40B4-BE49-F238E27FC236}">
                  <a16:creationId xmlns:a16="http://schemas.microsoft.com/office/drawing/2014/main" id="{E50014AA-BFCF-8E45-B1C3-7F15BA405EB1}"/>
                </a:ext>
              </a:extLst>
            </p:cNvPr>
            <p:cNvSpPr/>
            <p:nvPr/>
          </p:nvSpPr>
          <p:spPr>
            <a:xfrm>
              <a:off x="5225833" y="5262948"/>
              <a:ext cx="271167" cy="457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D0BAAB4-AC42-9D42-8234-A7087284B4F2}"/>
                </a:ext>
              </a:extLst>
            </p:cNvPr>
            <p:cNvSpPr/>
            <p:nvPr/>
          </p:nvSpPr>
          <p:spPr>
            <a:xfrm>
              <a:off x="5594746" y="4957518"/>
              <a:ext cx="271167" cy="35114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0C94DD-EF2E-4E4A-AA8F-51E4D5D2F251}"/>
                </a:ext>
              </a:extLst>
            </p:cNvPr>
            <p:cNvSpPr/>
            <p:nvPr/>
          </p:nvSpPr>
          <p:spPr>
            <a:xfrm>
              <a:off x="5990855" y="4775686"/>
              <a:ext cx="271167" cy="53298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0D65C2-BF83-D44B-957C-F5426810D32D}"/>
                </a:ext>
              </a:extLst>
            </p:cNvPr>
            <p:cNvSpPr txBox="1"/>
            <p:nvPr/>
          </p:nvSpPr>
          <p:spPr>
            <a:xfrm>
              <a:off x="5478497" y="4644533"/>
              <a:ext cx="503664" cy="307777"/>
            </a:xfrm>
            <a:prstGeom prst="rect">
              <a:avLst/>
            </a:prstGeom>
            <a:noFill/>
          </p:spPr>
          <p:txBody>
            <a:bodyPr wrap="none" rtlCol="0">
              <a:spAutoFit/>
            </a:bodyPr>
            <a:lstStyle/>
            <a:p>
              <a:r>
                <a:rPr lang="en-US" sz="1400" dirty="0"/>
                <a:t>19.6</a:t>
              </a:r>
            </a:p>
          </p:txBody>
        </p:sp>
        <p:sp>
          <p:nvSpPr>
            <p:cNvPr id="58" name="TextBox 57">
              <a:extLst>
                <a:ext uri="{FF2B5EF4-FFF2-40B4-BE49-F238E27FC236}">
                  <a16:creationId xmlns:a16="http://schemas.microsoft.com/office/drawing/2014/main" id="{114C75E2-7383-114F-A36F-302A32FF1409}"/>
                </a:ext>
              </a:extLst>
            </p:cNvPr>
            <p:cNvSpPr txBox="1"/>
            <p:nvPr/>
          </p:nvSpPr>
          <p:spPr>
            <a:xfrm>
              <a:off x="5874606" y="4461054"/>
              <a:ext cx="529312" cy="307777"/>
            </a:xfrm>
            <a:prstGeom prst="rect">
              <a:avLst/>
            </a:prstGeom>
            <a:noFill/>
          </p:spPr>
          <p:txBody>
            <a:bodyPr wrap="none" rtlCol="0">
              <a:spAutoFit/>
            </a:bodyPr>
            <a:lstStyle/>
            <a:p>
              <a:r>
                <a:rPr lang="en-US" sz="1400" dirty="0"/>
                <a:t>24.5</a:t>
              </a:r>
            </a:p>
          </p:txBody>
        </p:sp>
        <p:sp>
          <p:nvSpPr>
            <p:cNvPr id="59" name="TextBox 58">
              <a:extLst>
                <a:ext uri="{FF2B5EF4-FFF2-40B4-BE49-F238E27FC236}">
                  <a16:creationId xmlns:a16="http://schemas.microsoft.com/office/drawing/2014/main" id="{EB47C1FE-FFDE-BB47-BED7-82C178358900}"/>
                </a:ext>
              </a:extLst>
            </p:cNvPr>
            <p:cNvSpPr txBox="1"/>
            <p:nvPr/>
          </p:nvSpPr>
          <p:spPr>
            <a:xfrm>
              <a:off x="5141673" y="4963360"/>
              <a:ext cx="412292" cy="307777"/>
            </a:xfrm>
            <a:prstGeom prst="rect">
              <a:avLst/>
            </a:prstGeom>
            <a:noFill/>
          </p:spPr>
          <p:txBody>
            <a:bodyPr wrap="none" rtlCol="0">
              <a:spAutoFit/>
            </a:bodyPr>
            <a:lstStyle/>
            <a:p>
              <a:r>
                <a:rPr lang="en-US" sz="1400" dirty="0"/>
                <a:t>1.3</a:t>
              </a:r>
            </a:p>
          </p:txBody>
        </p:sp>
        <p:sp>
          <p:nvSpPr>
            <p:cNvPr id="60" name="TextBox 59">
              <a:extLst>
                <a:ext uri="{FF2B5EF4-FFF2-40B4-BE49-F238E27FC236}">
                  <a16:creationId xmlns:a16="http://schemas.microsoft.com/office/drawing/2014/main" id="{3416BF52-BEB6-8940-A973-504A398B61BA}"/>
                </a:ext>
              </a:extLst>
            </p:cNvPr>
            <p:cNvSpPr txBox="1"/>
            <p:nvPr/>
          </p:nvSpPr>
          <p:spPr>
            <a:xfrm>
              <a:off x="5110218" y="5310019"/>
              <a:ext cx="1394934" cy="338554"/>
            </a:xfrm>
            <a:prstGeom prst="rect">
              <a:avLst/>
            </a:prstGeom>
            <a:noFill/>
          </p:spPr>
          <p:txBody>
            <a:bodyPr wrap="none" rtlCol="0">
              <a:spAutoFit/>
            </a:bodyPr>
            <a:lstStyle/>
            <a:p>
              <a:r>
                <a:rPr lang="en-US" sz="1600" dirty="0"/>
                <a:t>WikiBio-0.01%</a:t>
              </a:r>
            </a:p>
          </p:txBody>
        </p:sp>
        <p:sp>
          <p:nvSpPr>
            <p:cNvPr id="61" name="TextBox 60">
              <a:extLst>
                <a:ext uri="{FF2B5EF4-FFF2-40B4-BE49-F238E27FC236}">
                  <a16:creationId xmlns:a16="http://schemas.microsoft.com/office/drawing/2014/main" id="{74F22CE7-CE4F-ED4B-A6A1-72B8D4D269F5}"/>
                </a:ext>
              </a:extLst>
            </p:cNvPr>
            <p:cNvSpPr txBox="1"/>
            <p:nvPr/>
          </p:nvSpPr>
          <p:spPr>
            <a:xfrm>
              <a:off x="3289083" y="4585364"/>
              <a:ext cx="503664" cy="307777"/>
            </a:xfrm>
            <a:prstGeom prst="rect">
              <a:avLst/>
            </a:prstGeom>
            <a:noFill/>
          </p:spPr>
          <p:txBody>
            <a:bodyPr wrap="none" rtlCol="0">
              <a:spAutoFit/>
            </a:bodyPr>
            <a:lstStyle/>
            <a:p>
              <a:r>
                <a:rPr lang="en-US" sz="1400" dirty="0"/>
                <a:t>22.5</a:t>
              </a:r>
            </a:p>
          </p:txBody>
        </p:sp>
        <p:sp>
          <p:nvSpPr>
            <p:cNvPr id="101" name="Rectangle 100">
              <a:extLst>
                <a:ext uri="{FF2B5EF4-FFF2-40B4-BE49-F238E27FC236}">
                  <a16:creationId xmlns:a16="http://schemas.microsoft.com/office/drawing/2014/main" id="{82732F0E-2D9D-AD44-B9C3-A49AA38F1D8E}"/>
                </a:ext>
              </a:extLst>
            </p:cNvPr>
            <p:cNvSpPr/>
            <p:nvPr/>
          </p:nvSpPr>
          <p:spPr>
            <a:xfrm>
              <a:off x="1288752" y="3753533"/>
              <a:ext cx="4474302" cy="369332"/>
            </a:xfrm>
            <a:prstGeom prst="rect">
              <a:avLst/>
            </a:prstGeom>
          </p:spPr>
          <p:txBody>
            <a:bodyPr wrap="none">
              <a:spAutoFit/>
            </a:bodyPr>
            <a:lstStyle/>
            <a:p>
              <a:r>
                <a:rPr lang="en-US" dirty="0"/>
                <a:t>Few-Shot Experimental Results [BLEU-4]</a:t>
              </a:r>
            </a:p>
          </p:txBody>
        </p:sp>
        <p:sp>
          <p:nvSpPr>
            <p:cNvPr id="67" name="Rectangle 66">
              <a:extLst>
                <a:ext uri="{FF2B5EF4-FFF2-40B4-BE49-F238E27FC236}">
                  <a16:creationId xmlns:a16="http://schemas.microsoft.com/office/drawing/2014/main" id="{A8794ADD-448A-394C-90A3-44A4EF3C6469}"/>
                </a:ext>
              </a:extLst>
            </p:cNvPr>
            <p:cNvSpPr/>
            <p:nvPr/>
          </p:nvSpPr>
          <p:spPr>
            <a:xfrm>
              <a:off x="7001063" y="4112042"/>
              <a:ext cx="271167" cy="1636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5F61C03D-0494-8840-8045-CD9D6EA39A59}"/>
                </a:ext>
              </a:extLst>
            </p:cNvPr>
            <p:cNvSpPr txBox="1"/>
            <p:nvPr/>
          </p:nvSpPr>
          <p:spPr>
            <a:xfrm>
              <a:off x="7325524" y="4039856"/>
              <a:ext cx="1385316" cy="307777"/>
            </a:xfrm>
            <a:prstGeom prst="rect">
              <a:avLst/>
            </a:prstGeom>
            <a:noFill/>
          </p:spPr>
          <p:txBody>
            <a:bodyPr wrap="none" rtlCol="0">
              <a:spAutoFit/>
            </a:bodyPr>
            <a:lstStyle/>
            <a:p>
              <a:r>
                <a:rPr lang="en-US" sz="1400" dirty="0"/>
                <a:t>w/o Pretrained</a:t>
              </a:r>
            </a:p>
          </p:txBody>
        </p:sp>
        <p:sp>
          <p:nvSpPr>
            <p:cNvPr id="83" name="Rectangle 82">
              <a:extLst>
                <a:ext uri="{FF2B5EF4-FFF2-40B4-BE49-F238E27FC236}">
                  <a16:creationId xmlns:a16="http://schemas.microsoft.com/office/drawing/2014/main" id="{54119CB8-F91E-D64A-AA8F-FD13B4CBAB1A}"/>
                </a:ext>
              </a:extLst>
            </p:cNvPr>
            <p:cNvSpPr/>
            <p:nvPr/>
          </p:nvSpPr>
          <p:spPr>
            <a:xfrm>
              <a:off x="7011053" y="4833734"/>
              <a:ext cx="271167" cy="16366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B986F43-E476-7741-8B7F-0DC8F53E5FE5}"/>
                </a:ext>
              </a:extLst>
            </p:cNvPr>
            <p:cNvSpPr txBox="1"/>
            <p:nvPr/>
          </p:nvSpPr>
          <p:spPr>
            <a:xfrm>
              <a:off x="7335514" y="4774391"/>
              <a:ext cx="659155" cy="307777"/>
            </a:xfrm>
            <a:prstGeom prst="rect">
              <a:avLst/>
            </a:prstGeom>
            <a:noFill/>
          </p:spPr>
          <p:txBody>
            <a:bodyPr wrap="none" rtlCol="0">
              <a:spAutoFit/>
            </a:bodyPr>
            <a:lstStyle/>
            <a:p>
              <a:r>
                <a:rPr lang="en-US" sz="1400" dirty="0"/>
                <a:t>KGPT</a:t>
              </a:r>
            </a:p>
          </p:txBody>
        </p:sp>
        <p:sp>
          <p:nvSpPr>
            <p:cNvPr id="85" name="Rectangle 84">
              <a:extLst>
                <a:ext uri="{FF2B5EF4-FFF2-40B4-BE49-F238E27FC236}">
                  <a16:creationId xmlns:a16="http://schemas.microsoft.com/office/drawing/2014/main" id="{3A473D1B-5081-7244-ACD9-DAD0D0BF42D2}"/>
                </a:ext>
              </a:extLst>
            </p:cNvPr>
            <p:cNvSpPr/>
            <p:nvPr/>
          </p:nvSpPr>
          <p:spPr>
            <a:xfrm>
              <a:off x="7011053" y="4464758"/>
              <a:ext cx="271167" cy="16366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138FAA0C-0577-4149-BFEF-A755E7172835}"/>
                </a:ext>
              </a:extLst>
            </p:cNvPr>
            <p:cNvSpPr txBox="1"/>
            <p:nvPr/>
          </p:nvSpPr>
          <p:spPr>
            <a:xfrm>
              <a:off x="7335514" y="4406192"/>
              <a:ext cx="534121" cy="307777"/>
            </a:xfrm>
            <a:prstGeom prst="rect">
              <a:avLst/>
            </a:prstGeom>
            <a:noFill/>
          </p:spPr>
          <p:txBody>
            <a:bodyPr wrap="none" rtlCol="0">
              <a:spAutoFit/>
            </a:bodyPr>
            <a:lstStyle/>
            <a:p>
              <a:r>
                <a:rPr lang="en-US" sz="1400" dirty="0"/>
                <a:t>GPT</a:t>
              </a:r>
            </a:p>
          </p:txBody>
        </p:sp>
      </p:grpSp>
    </p:spTree>
    <p:extLst>
      <p:ext uri="{BB962C8B-B14F-4D97-AF65-F5344CB8AC3E}">
        <p14:creationId xmlns:p14="http://schemas.microsoft.com/office/powerpoint/2010/main" val="295427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C9E3-4623-3346-867A-0276D8D30610}"/>
              </a:ext>
            </a:extLst>
          </p:cNvPr>
          <p:cNvSpPr>
            <a:spLocks noGrp="1"/>
          </p:cNvSpPr>
          <p:nvPr>
            <p:ph type="title"/>
          </p:nvPr>
        </p:nvSpPr>
        <p:spPr/>
        <p:txBody>
          <a:bodyPr/>
          <a:lstStyle/>
          <a:p>
            <a:r>
              <a:rPr lang="en-US" dirty="0"/>
              <a:t>Faithfulness Evaluation</a:t>
            </a:r>
          </a:p>
        </p:txBody>
      </p:sp>
      <p:sp>
        <p:nvSpPr>
          <p:cNvPr id="4" name="Slide Number Placeholder 3">
            <a:extLst>
              <a:ext uri="{FF2B5EF4-FFF2-40B4-BE49-F238E27FC236}">
                <a16:creationId xmlns:a16="http://schemas.microsoft.com/office/drawing/2014/main" id="{78484359-3DF9-984D-B73B-560732BCEC98}"/>
              </a:ext>
            </a:extLst>
          </p:cNvPr>
          <p:cNvSpPr>
            <a:spLocks noGrp="1"/>
          </p:cNvSpPr>
          <p:nvPr>
            <p:ph type="sldNum" sz="quarter" idx="12"/>
          </p:nvPr>
        </p:nvSpPr>
        <p:spPr/>
        <p:txBody>
          <a:bodyPr/>
          <a:lstStyle/>
          <a:p>
            <a:fld id="{4FAB73BC-B049-4115-A692-8D63A059BFB8}" type="slidenum">
              <a:rPr lang="en-US" smtClean="0"/>
              <a:t>51</a:t>
            </a:fld>
            <a:endParaRPr lang="en-US"/>
          </a:p>
        </p:txBody>
      </p:sp>
      <p:graphicFrame>
        <p:nvGraphicFramePr>
          <p:cNvPr id="6" name="Table 6">
            <a:extLst>
              <a:ext uri="{FF2B5EF4-FFF2-40B4-BE49-F238E27FC236}">
                <a16:creationId xmlns:a16="http://schemas.microsoft.com/office/drawing/2014/main" id="{CF6A0BDE-3E14-7F4F-96E8-B64DD5DD5F19}"/>
              </a:ext>
            </a:extLst>
          </p:cNvPr>
          <p:cNvGraphicFramePr>
            <a:graphicFrameLocks noGrp="1"/>
          </p:cNvGraphicFramePr>
          <p:nvPr>
            <p:extLst>
              <p:ext uri="{D42A27DB-BD31-4B8C-83A1-F6EECF244321}">
                <p14:modId xmlns:p14="http://schemas.microsoft.com/office/powerpoint/2010/main" val="3762185378"/>
              </p:ext>
            </p:extLst>
          </p:nvPr>
        </p:nvGraphicFramePr>
        <p:xfrm>
          <a:off x="628650" y="4648437"/>
          <a:ext cx="7748869" cy="1112520"/>
        </p:xfrm>
        <a:graphic>
          <a:graphicData uri="http://schemas.openxmlformats.org/drawingml/2006/table">
            <a:tbl>
              <a:tblPr firstRow="1" bandRow="1">
                <a:tableStyleId>{5940675A-B579-460E-94D1-54222C63F5DA}</a:tableStyleId>
              </a:tblPr>
              <a:tblGrid>
                <a:gridCol w="1004558">
                  <a:extLst>
                    <a:ext uri="{9D8B030D-6E8A-4147-A177-3AD203B41FA5}">
                      <a16:colId xmlns:a16="http://schemas.microsoft.com/office/drawing/2014/main" val="3695092215"/>
                    </a:ext>
                  </a:extLst>
                </a:gridCol>
                <a:gridCol w="1128647">
                  <a:extLst>
                    <a:ext uri="{9D8B030D-6E8A-4147-A177-3AD203B41FA5}">
                      <a16:colId xmlns:a16="http://schemas.microsoft.com/office/drawing/2014/main" val="2817156458"/>
                    </a:ext>
                  </a:extLst>
                </a:gridCol>
                <a:gridCol w="1069245">
                  <a:extLst>
                    <a:ext uri="{9D8B030D-6E8A-4147-A177-3AD203B41FA5}">
                      <a16:colId xmlns:a16="http://schemas.microsoft.com/office/drawing/2014/main" val="1805391516"/>
                    </a:ext>
                  </a:extLst>
                </a:gridCol>
                <a:gridCol w="1171053">
                  <a:extLst>
                    <a:ext uri="{9D8B030D-6E8A-4147-A177-3AD203B41FA5}">
                      <a16:colId xmlns:a16="http://schemas.microsoft.com/office/drawing/2014/main" val="3883881079"/>
                    </a:ext>
                  </a:extLst>
                </a:gridCol>
                <a:gridCol w="1200379">
                  <a:extLst>
                    <a:ext uri="{9D8B030D-6E8A-4147-A177-3AD203B41FA5}">
                      <a16:colId xmlns:a16="http://schemas.microsoft.com/office/drawing/2014/main" val="294437737"/>
                    </a:ext>
                  </a:extLst>
                </a:gridCol>
                <a:gridCol w="1042171">
                  <a:extLst>
                    <a:ext uri="{9D8B030D-6E8A-4147-A177-3AD203B41FA5}">
                      <a16:colId xmlns:a16="http://schemas.microsoft.com/office/drawing/2014/main" val="84762845"/>
                    </a:ext>
                  </a:extLst>
                </a:gridCol>
                <a:gridCol w="1132816">
                  <a:extLst>
                    <a:ext uri="{9D8B030D-6E8A-4147-A177-3AD203B41FA5}">
                      <a16:colId xmlns:a16="http://schemas.microsoft.com/office/drawing/2014/main" val="4085295528"/>
                    </a:ext>
                  </a:extLst>
                </a:gridCol>
              </a:tblGrid>
              <a:tr h="370840">
                <a:tc>
                  <a:txBody>
                    <a:bodyPr/>
                    <a:lstStyle/>
                    <a:p>
                      <a:r>
                        <a:rPr lang="en-US" dirty="0"/>
                        <a:t>Model</a:t>
                      </a:r>
                    </a:p>
                  </a:txBody>
                  <a:tcPr>
                    <a:solidFill>
                      <a:schemeClr val="tx2">
                        <a:lumMod val="20000"/>
                        <a:lumOff val="80000"/>
                      </a:schemeClr>
                    </a:solidFill>
                  </a:tcPr>
                </a:tc>
                <a:tc>
                  <a:txBody>
                    <a:bodyPr/>
                    <a:lstStyle/>
                    <a:p>
                      <a:r>
                        <a:rPr lang="en-US" dirty="0"/>
                        <a:t>#Param</a:t>
                      </a:r>
                    </a:p>
                  </a:txBody>
                  <a:tcPr>
                    <a:solidFill>
                      <a:schemeClr val="tx2">
                        <a:lumMod val="20000"/>
                        <a:lumOff val="80000"/>
                      </a:schemeClr>
                    </a:solidFill>
                  </a:tcPr>
                </a:tc>
                <a:tc>
                  <a:txBody>
                    <a:bodyPr/>
                    <a:lstStyle/>
                    <a:p>
                      <a:r>
                        <a:rPr lang="en-US" dirty="0"/>
                        <a:t>Fluency</a:t>
                      </a:r>
                    </a:p>
                  </a:txBody>
                  <a:tcPr>
                    <a:solidFill>
                      <a:schemeClr val="tx2">
                        <a:lumMod val="20000"/>
                        <a:lumOff val="80000"/>
                      </a:schemeClr>
                    </a:solidFill>
                  </a:tcPr>
                </a:tc>
                <a:tc>
                  <a:txBody>
                    <a:bodyPr/>
                    <a:lstStyle/>
                    <a:p>
                      <a:r>
                        <a:rPr lang="en-US" dirty="0"/>
                        <a:t>Transfer</a:t>
                      </a:r>
                    </a:p>
                  </a:txBody>
                  <a:tcPr>
                    <a:solidFill>
                      <a:schemeClr val="tx2">
                        <a:lumMod val="20000"/>
                        <a:lumOff val="80000"/>
                      </a:schemeClr>
                    </a:solidFill>
                  </a:tcPr>
                </a:tc>
                <a:tc>
                  <a:txBody>
                    <a:bodyPr/>
                    <a:lstStyle/>
                    <a:p>
                      <a:r>
                        <a:rPr lang="en-US" dirty="0"/>
                        <a:t>Faithful</a:t>
                      </a:r>
                    </a:p>
                  </a:txBody>
                  <a:tcPr>
                    <a:solidFill>
                      <a:schemeClr val="tx2">
                        <a:lumMod val="20000"/>
                        <a:lumOff val="80000"/>
                      </a:schemeClr>
                    </a:solidFill>
                  </a:tcPr>
                </a:tc>
                <a:tc>
                  <a:txBody>
                    <a:bodyPr/>
                    <a:lstStyle/>
                    <a:p>
                      <a:r>
                        <a:rPr lang="en-US" dirty="0"/>
                        <a:t>Diverse</a:t>
                      </a:r>
                    </a:p>
                  </a:txBody>
                  <a:tcPr>
                    <a:solidFill>
                      <a:schemeClr val="tx2">
                        <a:lumMod val="20000"/>
                        <a:lumOff val="80000"/>
                      </a:schemeClr>
                    </a:solidFill>
                  </a:tcPr>
                </a:tc>
                <a:tc>
                  <a:txBody>
                    <a:bodyPr/>
                    <a:lstStyle/>
                    <a:p>
                      <a:r>
                        <a:rPr lang="en-US" dirty="0"/>
                        <a:t>Coverage</a:t>
                      </a:r>
                    </a:p>
                  </a:txBody>
                  <a:tcPr>
                    <a:solidFill>
                      <a:schemeClr val="tx2">
                        <a:lumMod val="20000"/>
                        <a:lumOff val="80000"/>
                      </a:schemeClr>
                    </a:solidFill>
                  </a:tcPr>
                </a:tc>
                <a:extLst>
                  <a:ext uri="{0D108BD9-81ED-4DB2-BD59-A6C34878D82A}">
                    <a16:rowId xmlns:a16="http://schemas.microsoft.com/office/drawing/2014/main" val="1312088337"/>
                  </a:ext>
                </a:extLst>
              </a:tr>
              <a:tr h="370840">
                <a:tc>
                  <a:txBody>
                    <a:bodyPr/>
                    <a:lstStyle/>
                    <a:p>
                      <a:r>
                        <a:rPr lang="en-US" dirty="0"/>
                        <a:t>GPT-2</a:t>
                      </a:r>
                    </a:p>
                  </a:txBody>
                  <a:tcPr/>
                </a:tc>
                <a:tc>
                  <a:txBody>
                    <a:bodyPr/>
                    <a:lstStyle/>
                    <a:p>
                      <a:r>
                        <a:rPr lang="en-US" dirty="0"/>
                        <a:t>~1Billion</a:t>
                      </a:r>
                    </a:p>
                  </a:txBody>
                  <a:tcPr/>
                </a:tc>
                <a:tc>
                  <a:txBody>
                    <a:bodyPr/>
                    <a:lstStyle/>
                    <a:p>
                      <a:r>
                        <a:rPr lang="en-US" dirty="0">
                          <a:solidFill>
                            <a:schemeClr val="accent6"/>
                          </a:solidFil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6"/>
                          </a:solidFill>
                        </a:rPr>
                        <a:t>✓</a:t>
                      </a:r>
                      <a:endParaRPr lang="en-US" dirty="0"/>
                    </a:p>
                  </a:txBody>
                  <a:tcPr/>
                </a:tc>
                <a:tc>
                  <a:txBody>
                    <a:bodyPr/>
                    <a:lstStyle/>
                    <a:p>
                      <a:r>
                        <a:rPr lang="en-US"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6"/>
                          </a:solidFil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6"/>
                          </a:solidFill>
                        </a:rPr>
                        <a:t>✓</a:t>
                      </a:r>
                      <a:endParaRPr lang="en-US" dirty="0"/>
                    </a:p>
                  </a:txBody>
                  <a:tcPr/>
                </a:tc>
                <a:extLst>
                  <a:ext uri="{0D108BD9-81ED-4DB2-BD59-A6C34878D82A}">
                    <a16:rowId xmlns:a16="http://schemas.microsoft.com/office/drawing/2014/main" val="259655227"/>
                  </a:ext>
                </a:extLst>
              </a:tr>
              <a:tr h="370840">
                <a:tc>
                  <a:txBody>
                    <a:bodyPr/>
                    <a:lstStyle/>
                    <a:p>
                      <a:r>
                        <a:rPr lang="en-US" dirty="0"/>
                        <a:t>KGPT</a:t>
                      </a:r>
                    </a:p>
                  </a:txBody>
                  <a:tcPr/>
                </a:tc>
                <a:tc>
                  <a:txBody>
                    <a:bodyPr/>
                    <a:lstStyle/>
                    <a:p>
                      <a:r>
                        <a:rPr lang="en-US" dirty="0"/>
                        <a:t>100M</a:t>
                      </a:r>
                    </a:p>
                  </a:txBody>
                  <a:tcPr/>
                </a:tc>
                <a:tc>
                  <a:txBody>
                    <a:bodyPr/>
                    <a:lstStyle/>
                    <a:p>
                      <a:r>
                        <a:rPr lang="en-US" dirty="0">
                          <a:solidFill>
                            <a:schemeClr val="accent6"/>
                          </a:solidFil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6"/>
                          </a:solidFill>
                        </a:rPr>
                        <a:t>✓✓</a:t>
                      </a:r>
                      <a:endParaRPr lang="en-US" dirty="0"/>
                    </a:p>
                  </a:txBody>
                  <a:tcPr/>
                </a:tc>
                <a:tc>
                  <a:txBody>
                    <a:bodyPr/>
                    <a:lstStyle/>
                    <a:p>
                      <a:r>
                        <a:rPr lang="en-US" dirty="0">
                          <a:solidFill>
                            <a:schemeClr val="accent6"/>
                          </a:solidFil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a:t>
                      </a:r>
                    </a:p>
                  </a:txBody>
                  <a:tcPr/>
                </a:tc>
                <a:extLst>
                  <a:ext uri="{0D108BD9-81ED-4DB2-BD59-A6C34878D82A}">
                    <a16:rowId xmlns:a16="http://schemas.microsoft.com/office/drawing/2014/main" val="2196630574"/>
                  </a:ext>
                </a:extLst>
              </a:tr>
            </a:tbl>
          </a:graphicData>
        </a:graphic>
      </p:graphicFrame>
      <p:cxnSp>
        <p:nvCxnSpPr>
          <p:cNvPr id="42" name="Straight Connector 41">
            <a:extLst>
              <a:ext uri="{FF2B5EF4-FFF2-40B4-BE49-F238E27FC236}">
                <a16:creationId xmlns:a16="http://schemas.microsoft.com/office/drawing/2014/main" id="{63134732-44AF-C044-811E-F8234EC141C1}"/>
              </a:ext>
            </a:extLst>
          </p:cNvPr>
          <p:cNvCxnSpPr>
            <a:cxnSpLocks/>
          </p:cNvCxnSpPr>
          <p:nvPr/>
        </p:nvCxnSpPr>
        <p:spPr>
          <a:xfrm>
            <a:off x="994700" y="3632086"/>
            <a:ext cx="51562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FABCF7-3B8A-E84C-BBDF-88FD75245C7E}"/>
              </a:ext>
            </a:extLst>
          </p:cNvPr>
          <p:cNvSpPr txBox="1"/>
          <p:nvPr/>
        </p:nvSpPr>
        <p:spPr>
          <a:xfrm>
            <a:off x="1077762" y="3633435"/>
            <a:ext cx="1436612" cy="338554"/>
          </a:xfrm>
          <a:prstGeom prst="rect">
            <a:avLst/>
          </a:prstGeom>
          <a:noFill/>
        </p:spPr>
        <p:txBody>
          <a:bodyPr wrap="none" rtlCol="0">
            <a:spAutoFit/>
          </a:bodyPr>
          <a:lstStyle/>
          <a:p>
            <a:r>
              <a:rPr lang="en-US" sz="1600" dirty="0"/>
              <a:t>Hallucination</a:t>
            </a:r>
          </a:p>
        </p:txBody>
      </p:sp>
      <p:sp>
        <p:nvSpPr>
          <p:cNvPr id="54" name="TextBox 53">
            <a:extLst>
              <a:ext uri="{FF2B5EF4-FFF2-40B4-BE49-F238E27FC236}">
                <a16:creationId xmlns:a16="http://schemas.microsoft.com/office/drawing/2014/main" id="{45C7352F-33AE-A446-A02D-1554E6B3BA82}"/>
              </a:ext>
            </a:extLst>
          </p:cNvPr>
          <p:cNvSpPr txBox="1"/>
          <p:nvPr/>
        </p:nvSpPr>
        <p:spPr>
          <a:xfrm>
            <a:off x="2975555" y="3633435"/>
            <a:ext cx="1217000" cy="338554"/>
          </a:xfrm>
          <a:prstGeom prst="rect">
            <a:avLst/>
          </a:prstGeom>
          <a:noFill/>
        </p:spPr>
        <p:txBody>
          <a:bodyPr wrap="none" rtlCol="0">
            <a:spAutoFit/>
          </a:bodyPr>
          <a:lstStyle/>
          <a:p>
            <a:r>
              <a:rPr lang="en-US" sz="1600" dirty="0"/>
              <a:t>Incomplete</a:t>
            </a:r>
          </a:p>
        </p:txBody>
      </p:sp>
      <p:sp>
        <p:nvSpPr>
          <p:cNvPr id="62" name="TextBox 61">
            <a:extLst>
              <a:ext uri="{FF2B5EF4-FFF2-40B4-BE49-F238E27FC236}">
                <a16:creationId xmlns:a16="http://schemas.microsoft.com/office/drawing/2014/main" id="{BC470FED-5997-4A4E-96D3-B18FA628DCD5}"/>
              </a:ext>
            </a:extLst>
          </p:cNvPr>
          <p:cNvSpPr txBox="1"/>
          <p:nvPr/>
        </p:nvSpPr>
        <p:spPr>
          <a:xfrm>
            <a:off x="4945572" y="3633435"/>
            <a:ext cx="833883" cy="338554"/>
          </a:xfrm>
          <a:prstGeom prst="rect">
            <a:avLst/>
          </a:prstGeom>
          <a:noFill/>
        </p:spPr>
        <p:txBody>
          <a:bodyPr wrap="none" rtlCol="0">
            <a:spAutoFit/>
          </a:bodyPr>
          <a:lstStyle/>
          <a:p>
            <a:r>
              <a:rPr lang="en-US" sz="1600" dirty="0"/>
              <a:t>Precise</a:t>
            </a:r>
          </a:p>
        </p:txBody>
      </p:sp>
      <p:sp>
        <p:nvSpPr>
          <p:cNvPr id="65" name="Rectangle 64">
            <a:extLst>
              <a:ext uri="{FF2B5EF4-FFF2-40B4-BE49-F238E27FC236}">
                <a16:creationId xmlns:a16="http://schemas.microsoft.com/office/drawing/2014/main" id="{7D8D195A-6ED6-634C-999B-49BE27450161}"/>
              </a:ext>
            </a:extLst>
          </p:cNvPr>
          <p:cNvSpPr/>
          <p:nvPr/>
        </p:nvSpPr>
        <p:spPr>
          <a:xfrm>
            <a:off x="1268486" y="1589162"/>
            <a:ext cx="4256293" cy="369332"/>
          </a:xfrm>
          <a:prstGeom prst="rect">
            <a:avLst/>
          </a:prstGeom>
        </p:spPr>
        <p:txBody>
          <a:bodyPr wrap="none">
            <a:spAutoFit/>
          </a:bodyPr>
          <a:lstStyle/>
          <a:p>
            <a:r>
              <a:rPr lang="en-US" dirty="0"/>
              <a:t>Human Evaluation Results on </a:t>
            </a:r>
            <a:r>
              <a:rPr lang="en-US" dirty="0" err="1"/>
              <a:t>WebNLG</a:t>
            </a:r>
            <a:endParaRPr lang="en-US" dirty="0"/>
          </a:p>
        </p:txBody>
      </p:sp>
      <p:grpSp>
        <p:nvGrpSpPr>
          <p:cNvPr id="29" name="Group 28">
            <a:extLst>
              <a:ext uri="{FF2B5EF4-FFF2-40B4-BE49-F238E27FC236}">
                <a16:creationId xmlns:a16="http://schemas.microsoft.com/office/drawing/2014/main" id="{A74542C5-FFAD-8E43-B031-E0C22F564817}"/>
              </a:ext>
            </a:extLst>
          </p:cNvPr>
          <p:cNvGrpSpPr/>
          <p:nvPr/>
        </p:nvGrpSpPr>
        <p:grpSpPr>
          <a:xfrm>
            <a:off x="1150505" y="2902230"/>
            <a:ext cx="516488" cy="729854"/>
            <a:chOff x="1791475" y="3213490"/>
            <a:chExt cx="516488" cy="729854"/>
          </a:xfrm>
        </p:grpSpPr>
        <p:sp>
          <p:nvSpPr>
            <p:cNvPr id="43" name="Rectangle 42">
              <a:extLst>
                <a:ext uri="{FF2B5EF4-FFF2-40B4-BE49-F238E27FC236}">
                  <a16:creationId xmlns:a16="http://schemas.microsoft.com/office/drawing/2014/main" id="{A1FFB1C2-1D84-A74B-87D6-85E9898DF206}"/>
                </a:ext>
              </a:extLst>
            </p:cNvPr>
            <p:cNvSpPr/>
            <p:nvPr/>
          </p:nvSpPr>
          <p:spPr>
            <a:xfrm>
              <a:off x="1906414" y="3525801"/>
              <a:ext cx="274320" cy="4175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3BB64345-A0AB-A54B-ABDB-EDD91A56F0B5}"/>
                </a:ext>
              </a:extLst>
            </p:cNvPr>
            <p:cNvSpPr txBox="1"/>
            <p:nvPr/>
          </p:nvSpPr>
          <p:spPr>
            <a:xfrm>
              <a:off x="1791475" y="3213490"/>
              <a:ext cx="516488" cy="307777"/>
            </a:xfrm>
            <a:prstGeom prst="rect">
              <a:avLst/>
            </a:prstGeom>
            <a:noFill/>
          </p:spPr>
          <p:txBody>
            <a:bodyPr wrap="none" rtlCol="0">
              <a:spAutoFit/>
            </a:bodyPr>
            <a:lstStyle/>
            <a:p>
              <a:r>
                <a:rPr lang="en-US" sz="1400" dirty="0"/>
                <a:t>18%</a:t>
              </a:r>
            </a:p>
          </p:txBody>
        </p:sp>
      </p:grpSp>
      <p:grpSp>
        <p:nvGrpSpPr>
          <p:cNvPr id="30" name="Group 29">
            <a:extLst>
              <a:ext uri="{FF2B5EF4-FFF2-40B4-BE49-F238E27FC236}">
                <a16:creationId xmlns:a16="http://schemas.microsoft.com/office/drawing/2014/main" id="{E818E42D-A933-3E4D-9EC8-71BEFB1B621F}"/>
              </a:ext>
            </a:extLst>
          </p:cNvPr>
          <p:cNvGrpSpPr/>
          <p:nvPr/>
        </p:nvGrpSpPr>
        <p:grpSpPr>
          <a:xfrm>
            <a:off x="1531023" y="3025895"/>
            <a:ext cx="510076" cy="606189"/>
            <a:chOff x="2171993" y="3337155"/>
            <a:chExt cx="510076" cy="606189"/>
          </a:xfrm>
        </p:grpSpPr>
        <p:sp>
          <p:nvSpPr>
            <p:cNvPr id="44" name="Rectangle 43">
              <a:extLst>
                <a:ext uri="{FF2B5EF4-FFF2-40B4-BE49-F238E27FC236}">
                  <a16:creationId xmlns:a16="http://schemas.microsoft.com/office/drawing/2014/main" id="{08C359A7-0A1E-CA45-B316-14E951EED664}"/>
                </a:ext>
              </a:extLst>
            </p:cNvPr>
            <p:cNvSpPr/>
            <p:nvPr/>
          </p:nvSpPr>
          <p:spPr>
            <a:xfrm>
              <a:off x="2288925" y="3635568"/>
              <a:ext cx="274320" cy="3077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F99757D3-92A5-5E48-AB5B-87A08F8D3E8B}"/>
                </a:ext>
              </a:extLst>
            </p:cNvPr>
            <p:cNvSpPr txBox="1"/>
            <p:nvPr/>
          </p:nvSpPr>
          <p:spPr>
            <a:xfrm>
              <a:off x="2171993" y="3337155"/>
              <a:ext cx="510076" cy="307777"/>
            </a:xfrm>
            <a:prstGeom prst="rect">
              <a:avLst/>
            </a:prstGeom>
            <a:noFill/>
          </p:spPr>
          <p:txBody>
            <a:bodyPr wrap="none" rtlCol="0">
              <a:spAutoFit/>
            </a:bodyPr>
            <a:lstStyle/>
            <a:p>
              <a:r>
                <a:rPr lang="en-US" sz="1400" dirty="0"/>
                <a:t>14%</a:t>
              </a:r>
            </a:p>
          </p:txBody>
        </p:sp>
      </p:grpSp>
      <p:grpSp>
        <p:nvGrpSpPr>
          <p:cNvPr id="28" name="Group 27">
            <a:extLst>
              <a:ext uri="{FF2B5EF4-FFF2-40B4-BE49-F238E27FC236}">
                <a16:creationId xmlns:a16="http://schemas.microsoft.com/office/drawing/2014/main" id="{6A53D49B-3AFB-C442-8A97-6AD45EBB5D76}"/>
              </a:ext>
            </a:extLst>
          </p:cNvPr>
          <p:cNvGrpSpPr/>
          <p:nvPr/>
        </p:nvGrpSpPr>
        <p:grpSpPr>
          <a:xfrm>
            <a:off x="3035768" y="3150508"/>
            <a:ext cx="431528" cy="481577"/>
            <a:chOff x="3676738" y="3461768"/>
            <a:chExt cx="431528" cy="481577"/>
          </a:xfrm>
        </p:grpSpPr>
        <p:sp>
          <p:nvSpPr>
            <p:cNvPr id="50" name="Rectangle 49">
              <a:extLst>
                <a:ext uri="{FF2B5EF4-FFF2-40B4-BE49-F238E27FC236}">
                  <a16:creationId xmlns:a16="http://schemas.microsoft.com/office/drawing/2014/main" id="{69B2FF8C-7816-D947-BA9B-6811B60A613B}"/>
                </a:ext>
              </a:extLst>
            </p:cNvPr>
            <p:cNvSpPr/>
            <p:nvPr/>
          </p:nvSpPr>
          <p:spPr>
            <a:xfrm>
              <a:off x="3735528" y="3812607"/>
              <a:ext cx="274320" cy="130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E5445D74-1B4B-A547-AE37-B3E1D0C165F1}"/>
                </a:ext>
              </a:extLst>
            </p:cNvPr>
            <p:cNvSpPr txBox="1"/>
            <p:nvPr/>
          </p:nvSpPr>
          <p:spPr>
            <a:xfrm>
              <a:off x="3676738" y="3461768"/>
              <a:ext cx="431528" cy="307777"/>
            </a:xfrm>
            <a:prstGeom prst="rect">
              <a:avLst/>
            </a:prstGeom>
            <a:noFill/>
          </p:spPr>
          <p:txBody>
            <a:bodyPr wrap="none" rtlCol="0">
              <a:spAutoFit/>
            </a:bodyPr>
            <a:lstStyle/>
            <a:p>
              <a:r>
                <a:rPr lang="en-US" sz="1400" dirty="0"/>
                <a:t>3%</a:t>
              </a:r>
            </a:p>
          </p:txBody>
        </p:sp>
      </p:grpSp>
      <p:grpSp>
        <p:nvGrpSpPr>
          <p:cNvPr id="31" name="Group 30">
            <a:extLst>
              <a:ext uri="{FF2B5EF4-FFF2-40B4-BE49-F238E27FC236}">
                <a16:creationId xmlns:a16="http://schemas.microsoft.com/office/drawing/2014/main" id="{87B4A2B1-D024-F044-A55A-5AA1862460AD}"/>
              </a:ext>
            </a:extLst>
          </p:cNvPr>
          <p:cNvGrpSpPr/>
          <p:nvPr/>
        </p:nvGrpSpPr>
        <p:grpSpPr>
          <a:xfrm>
            <a:off x="3411860" y="3260805"/>
            <a:ext cx="409086" cy="371277"/>
            <a:chOff x="4052830" y="3572065"/>
            <a:chExt cx="409086" cy="371277"/>
          </a:xfrm>
        </p:grpSpPr>
        <p:sp>
          <p:nvSpPr>
            <p:cNvPr id="51" name="Rectangle 50">
              <a:extLst>
                <a:ext uri="{FF2B5EF4-FFF2-40B4-BE49-F238E27FC236}">
                  <a16:creationId xmlns:a16="http://schemas.microsoft.com/office/drawing/2014/main" id="{078ADF76-665B-D54C-A70C-EFCD07DDF778}"/>
                </a:ext>
              </a:extLst>
            </p:cNvPr>
            <p:cNvSpPr/>
            <p:nvPr/>
          </p:nvSpPr>
          <p:spPr>
            <a:xfrm>
              <a:off x="4118039" y="3897623"/>
              <a:ext cx="274320"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AFE25EDC-B923-604F-BDA7-25FB562C985C}"/>
                </a:ext>
              </a:extLst>
            </p:cNvPr>
            <p:cNvSpPr txBox="1"/>
            <p:nvPr/>
          </p:nvSpPr>
          <p:spPr>
            <a:xfrm>
              <a:off x="4052830" y="3572065"/>
              <a:ext cx="409086" cy="307777"/>
            </a:xfrm>
            <a:prstGeom prst="rect">
              <a:avLst/>
            </a:prstGeom>
            <a:noFill/>
          </p:spPr>
          <p:txBody>
            <a:bodyPr wrap="none" rtlCol="0">
              <a:spAutoFit/>
            </a:bodyPr>
            <a:lstStyle/>
            <a:p>
              <a:r>
                <a:rPr lang="en-US" sz="1400" dirty="0"/>
                <a:t>1%</a:t>
              </a:r>
            </a:p>
          </p:txBody>
        </p:sp>
      </p:grpSp>
      <p:grpSp>
        <p:nvGrpSpPr>
          <p:cNvPr id="81" name="Group 80">
            <a:extLst>
              <a:ext uri="{FF2B5EF4-FFF2-40B4-BE49-F238E27FC236}">
                <a16:creationId xmlns:a16="http://schemas.microsoft.com/office/drawing/2014/main" id="{3DA283C9-ADA9-304F-9E09-89103873FD01}"/>
              </a:ext>
            </a:extLst>
          </p:cNvPr>
          <p:cNvGrpSpPr/>
          <p:nvPr/>
        </p:nvGrpSpPr>
        <p:grpSpPr>
          <a:xfrm>
            <a:off x="1959548" y="3212714"/>
            <a:ext cx="433132" cy="419371"/>
            <a:chOff x="2600518" y="3523974"/>
            <a:chExt cx="433132" cy="419371"/>
          </a:xfrm>
        </p:grpSpPr>
        <p:sp>
          <p:nvSpPr>
            <p:cNvPr id="45" name="Rectangle 44">
              <a:extLst>
                <a:ext uri="{FF2B5EF4-FFF2-40B4-BE49-F238E27FC236}">
                  <a16:creationId xmlns:a16="http://schemas.microsoft.com/office/drawing/2014/main" id="{595882F2-26F1-5643-9F29-1D9651722CD8}"/>
                </a:ext>
              </a:extLst>
            </p:cNvPr>
            <p:cNvSpPr/>
            <p:nvPr/>
          </p:nvSpPr>
          <p:spPr>
            <a:xfrm>
              <a:off x="2671435" y="3812607"/>
              <a:ext cx="274320" cy="13073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59177FD0-A08A-3D40-889C-9A225FEF0D81}"/>
                </a:ext>
              </a:extLst>
            </p:cNvPr>
            <p:cNvSpPr txBox="1"/>
            <p:nvPr/>
          </p:nvSpPr>
          <p:spPr>
            <a:xfrm>
              <a:off x="2600518" y="3523974"/>
              <a:ext cx="433132" cy="307777"/>
            </a:xfrm>
            <a:prstGeom prst="rect">
              <a:avLst/>
            </a:prstGeom>
            <a:noFill/>
          </p:spPr>
          <p:txBody>
            <a:bodyPr wrap="none" rtlCol="0">
              <a:spAutoFit/>
            </a:bodyPr>
            <a:lstStyle/>
            <a:p>
              <a:r>
                <a:rPr lang="en-US" sz="1400" dirty="0"/>
                <a:t>6%</a:t>
              </a:r>
            </a:p>
          </p:txBody>
        </p:sp>
      </p:grpSp>
      <p:grpSp>
        <p:nvGrpSpPr>
          <p:cNvPr id="82" name="Group 81">
            <a:extLst>
              <a:ext uri="{FF2B5EF4-FFF2-40B4-BE49-F238E27FC236}">
                <a16:creationId xmlns:a16="http://schemas.microsoft.com/office/drawing/2014/main" id="{D04EF286-470E-094B-B59D-BFF77BB92BE3}"/>
              </a:ext>
            </a:extLst>
          </p:cNvPr>
          <p:cNvGrpSpPr/>
          <p:nvPr/>
        </p:nvGrpSpPr>
        <p:grpSpPr>
          <a:xfrm>
            <a:off x="3779313" y="3252863"/>
            <a:ext cx="433132" cy="379220"/>
            <a:chOff x="4420283" y="3564123"/>
            <a:chExt cx="433132" cy="379220"/>
          </a:xfrm>
        </p:grpSpPr>
        <p:sp>
          <p:nvSpPr>
            <p:cNvPr id="52" name="Rectangle 51">
              <a:extLst>
                <a:ext uri="{FF2B5EF4-FFF2-40B4-BE49-F238E27FC236}">
                  <a16:creationId xmlns:a16="http://schemas.microsoft.com/office/drawing/2014/main" id="{7F527C1D-4512-C447-9BC6-C5897D8134BB}"/>
                </a:ext>
              </a:extLst>
            </p:cNvPr>
            <p:cNvSpPr/>
            <p:nvPr/>
          </p:nvSpPr>
          <p:spPr>
            <a:xfrm>
              <a:off x="4500550" y="3879842"/>
              <a:ext cx="274320" cy="63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0B1D0568-709B-E141-94D6-5A3AE63853D2}"/>
                </a:ext>
              </a:extLst>
            </p:cNvPr>
            <p:cNvSpPr txBox="1"/>
            <p:nvPr/>
          </p:nvSpPr>
          <p:spPr>
            <a:xfrm>
              <a:off x="4420283" y="3564123"/>
              <a:ext cx="433132" cy="307777"/>
            </a:xfrm>
            <a:prstGeom prst="rect">
              <a:avLst/>
            </a:prstGeom>
            <a:noFill/>
          </p:spPr>
          <p:txBody>
            <a:bodyPr wrap="none" rtlCol="0">
              <a:spAutoFit/>
            </a:bodyPr>
            <a:lstStyle/>
            <a:p>
              <a:r>
                <a:rPr lang="en-US" sz="1400" dirty="0"/>
                <a:t>2%</a:t>
              </a:r>
            </a:p>
          </p:txBody>
        </p:sp>
      </p:grpSp>
      <p:grpSp>
        <p:nvGrpSpPr>
          <p:cNvPr id="83" name="Group 82">
            <a:extLst>
              <a:ext uri="{FF2B5EF4-FFF2-40B4-BE49-F238E27FC236}">
                <a16:creationId xmlns:a16="http://schemas.microsoft.com/office/drawing/2014/main" id="{6C2B8897-2C1B-D648-9671-CEBD0C1099B1}"/>
              </a:ext>
            </a:extLst>
          </p:cNvPr>
          <p:cNvGrpSpPr/>
          <p:nvPr/>
        </p:nvGrpSpPr>
        <p:grpSpPr>
          <a:xfrm>
            <a:off x="5543672" y="1952654"/>
            <a:ext cx="534121" cy="1679430"/>
            <a:chOff x="6184642" y="2263914"/>
            <a:chExt cx="534121" cy="1679430"/>
          </a:xfrm>
        </p:grpSpPr>
        <p:sp>
          <p:nvSpPr>
            <p:cNvPr id="58" name="Rectangle 57">
              <a:extLst>
                <a:ext uri="{FF2B5EF4-FFF2-40B4-BE49-F238E27FC236}">
                  <a16:creationId xmlns:a16="http://schemas.microsoft.com/office/drawing/2014/main" id="{361C92F6-E665-924C-BD7D-6885E03E0961}"/>
                </a:ext>
              </a:extLst>
            </p:cNvPr>
            <p:cNvSpPr/>
            <p:nvPr/>
          </p:nvSpPr>
          <p:spPr>
            <a:xfrm>
              <a:off x="6278921" y="2607414"/>
              <a:ext cx="274320" cy="13359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E62BBE62-F25F-904C-912C-E8A824F916CA}"/>
                </a:ext>
              </a:extLst>
            </p:cNvPr>
            <p:cNvSpPr txBox="1"/>
            <p:nvPr/>
          </p:nvSpPr>
          <p:spPr>
            <a:xfrm>
              <a:off x="6184642" y="2263914"/>
              <a:ext cx="534121" cy="307777"/>
            </a:xfrm>
            <a:prstGeom prst="rect">
              <a:avLst/>
            </a:prstGeom>
            <a:noFill/>
          </p:spPr>
          <p:txBody>
            <a:bodyPr wrap="none" rtlCol="0">
              <a:spAutoFit/>
            </a:bodyPr>
            <a:lstStyle/>
            <a:p>
              <a:r>
                <a:rPr lang="en-US" sz="1400" dirty="0"/>
                <a:t>92%</a:t>
              </a:r>
            </a:p>
          </p:txBody>
        </p:sp>
      </p:grpSp>
      <p:grpSp>
        <p:nvGrpSpPr>
          <p:cNvPr id="32" name="Group 31">
            <a:extLst>
              <a:ext uri="{FF2B5EF4-FFF2-40B4-BE49-F238E27FC236}">
                <a16:creationId xmlns:a16="http://schemas.microsoft.com/office/drawing/2014/main" id="{B0314E83-FB7B-A34F-9026-51748D135759}"/>
              </a:ext>
            </a:extLst>
          </p:cNvPr>
          <p:cNvGrpSpPr/>
          <p:nvPr/>
        </p:nvGrpSpPr>
        <p:grpSpPr>
          <a:xfrm>
            <a:off x="5149172" y="2150146"/>
            <a:ext cx="534121" cy="1481936"/>
            <a:chOff x="5790142" y="2461406"/>
            <a:chExt cx="534121" cy="1481936"/>
          </a:xfrm>
        </p:grpSpPr>
        <p:sp>
          <p:nvSpPr>
            <p:cNvPr id="57" name="Rectangle 56">
              <a:extLst>
                <a:ext uri="{FF2B5EF4-FFF2-40B4-BE49-F238E27FC236}">
                  <a16:creationId xmlns:a16="http://schemas.microsoft.com/office/drawing/2014/main" id="{FF6D194A-2915-8646-BF33-CE842A803A9A}"/>
                </a:ext>
              </a:extLst>
            </p:cNvPr>
            <p:cNvSpPr/>
            <p:nvPr/>
          </p:nvSpPr>
          <p:spPr>
            <a:xfrm>
              <a:off x="5896410" y="2790763"/>
              <a:ext cx="274320" cy="11525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5965861B-506D-7045-9F42-727FC31D0990}"/>
                </a:ext>
              </a:extLst>
            </p:cNvPr>
            <p:cNvSpPr txBox="1"/>
            <p:nvPr/>
          </p:nvSpPr>
          <p:spPr>
            <a:xfrm>
              <a:off x="5790142" y="2461406"/>
              <a:ext cx="534121" cy="307777"/>
            </a:xfrm>
            <a:prstGeom prst="rect">
              <a:avLst/>
            </a:prstGeom>
            <a:noFill/>
          </p:spPr>
          <p:txBody>
            <a:bodyPr wrap="none" rtlCol="0">
              <a:spAutoFit/>
            </a:bodyPr>
            <a:lstStyle/>
            <a:p>
              <a:r>
                <a:rPr lang="en-US" sz="1400" dirty="0"/>
                <a:t>85%</a:t>
              </a:r>
            </a:p>
          </p:txBody>
        </p:sp>
      </p:grpSp>
      <p:grpSp>
        <p:nvGrpSpPr>
          <p:cNvPr id="84" name="Group 83">
            <a:extLst>
              <a:ext uri="{FF2B5EF4-FFF2-40B4-BE49-F238E27FC236}">
                <a16:creationId xmlns:a16="http://schemas.microsoft.com/office/drawing/2014/main" id="{CB3A099C-2081-2F4C-BA1A-16AB22DB549E}"/>
              </a:ext>
            </a:extLst>
          </p:cNvPr>
          <p:cNvGrpSpPr/>
          <p:nvPr/>
        </p:nvGrpSpPr>
        <p:grpSpPr>
          <a:xfrm>
            <a:off x="4780726" y="2315064"/>
            <a:ext cx="522900" cy="1317020"/>
            <a:chOff x="5421696" y="2626324"/>
            <a:chExt cx="522900" cy="1317020"/>
          </a:xfrm>
        </p:grpSpPr>
        <p:sp>
          <p:nvSpPr>
            <p:cNvPr id="56" name="Rectangle 55">
              <a:extLst>
                <a:ext uri="{FF2B5EF4-FFF2-40B4-BE49-F238E27FC236}">
                  <a16:creationId xmlns:a16="http://schemas.microsoft.com/office/drawing/2014/main" id="{1B035ED3-03F6-204F-9A80-0D7498E838E6}"/>
                </a:ext>
              </a:extLst>
            </p:cNvPr>
            <p:cNvSpPr/>
            <p:nvPr/>
          </p:nvSpPr>
          <p:spPr>
            <a:xfrm>
              <a:off x="5513899" y="3012395"/>
              <a:ext cx="274320" cy="9309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32DD96EE-E8BA-9E43-979E-DA534F0EA538}"/>
                </a:ext>
              </a:extLst>
            </p:cNvPr>
            <p:cNvSpPr txBox="1"/>
            <p:nvPr/>
          </p:nvSpPr>
          <p:spPr>
            <a:xfrm>
              <a:off x="5421696" y="2626324"/>
              <a:ext cx="522900" cy="307777"/>
            </a:xfrm>
            <a:prstGeom prst="rect">
              <a:avLst/>
            </a:prstGeom>
            <a:noFill/>
          </p:spPr>
          <p:txBody>
            <a:bodyPr wrap="none" rtlCol="0">
              <a:spAutoFit/>
            </a:bodyPr>
            <a:lstStyle/>
            <a:p>
              <a:r>
                <a:rPr lang="en-US" sz="1400" dirty="0"/>
                <a:t>79%</a:t>
              </a:r>
            </a:p>
          </p:txBody>
        </p:sp>
      </p:grpSp>
      <p:sp>
        <p:nvSpPr>
          <p:cNvPr id="46" name="Rectangle 45">
            <a:extLst>
              <a:ext uri="{FF2B5EF4-FFF2-40B4-BE49-F238E27FC236}">
                <a16:creationId xmlns:a16="http://schemas.microsoft.com/office/drawing/2014/main" id="{F61EAB38-9AB8-9D40-AEBB-473575BA4647}"/>
              </a:ext>
            </a:extLst>
          </p:cNvPr>
          <p:cNvSpPr/>
          <p:nvPr/>
        </p:nvSpPr>
        <p:spPr>
          <a:xfrm>
            <a:off x="6433044" y="2502330"/>
            <a:ext cx="271167" cy="1636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0D38F6E-34C4-054D-8A28-93F3AB99C801}"/>
              </a:ext>
            </a:extLst>
          </p:cNvPr>
          <p:cNvSpPr txBox="1"/>
          <p:nvPr/>
        </p:nvSpPr>
        <p:spPr>
          <a:xfrm>
            <a:off x="6757505" y="2430144"/>
            <a:ext cx="1385316" cy="307777"/>
          </a:xfrm>
          <a:prstGeom prst="rect">
            <a:avLst/>
          </a:prstGeom>
          <a:noFill/>
        </p:spPr>
        <p:txBody>
          <a:bodyPr wrap="none" rtlCol="0">
            <a:spAutoFit/>
          </a:bodyPr>
          <a:lstStyle/>
          <a:p>
            <a:r>
              <a:rPr lang="en-US" sz="1400" dirty="0"/>
              <a:t>w/o Pretrained</a:t>
            </a:r>
          </a:p>
        </p:txBody>
      </p:sp>
      <p:sp>
        <p:nvSpPr>
          <p:cNvPr id="48" name="Rectangle 47">
            <a:extLst>
              <a:ext uri="{FF2B5EF4-FFF2-40B4-BE49-F238E27FC236}">
                <a16:creationId xmlns:a16="http://schemas.microsoft.com/office/drawing/2014/main" id="{B054012D-610A-F14C-9F70-278E92F96645}"/>
              </a:ext>
            </a:extLst>
          </p:cNvPr>
          <p:cNvSpPr/>
          <p:nvPr/>
        </p:nvSpPr>
        <p:spPr>
          <a:xfrm>
            <a:off x="6443034" y="3224022"/>
            <a:ext cx="271167" cy="16366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863121A-6456-FB48-B9D7-42F7196346AC}"/>
              </a:ext>
            </a:extLst>
          </p:cNvPr>
          <p:cNvSpPr txBox="1"/>
          <p:nvPr/>
        </p:nvSpPr>
        <p:spPr>
          <a:xfrm>
            <a:off x="6767495" y="3164679"/>
            <a:ext cx="659155" cy="307777"/>
          </a:xfrm>
          <a:prstGeom prst="rect">
            <a:avLst/>
          </a:prstGeom>
          <a:noFill/>
        </p:spPr>
        <p:txBody>
          <a:bodyPr wrap="none" rtlCol="0">
            <a:spAutoFit/>
          </a:bodyPr>
          <a:lstStyle/>
          <a:p>
            <a:r>
              <a:rPr lang="en-US" sz="1400" dirty="0"/>
              <a:t>KGPT</a:t>
            </a:r>
          </a:p>
        </p:txBody>
      </p:sp>
      <p:sp>
        <p:nvSpPr>
          <p:cNvPr id="55" name="Rectangle 54">
            <a:extLst>
              <a:ext uri="{FF2B5EF4-FFF2-40B4-BE49-F238E27FC236}">
                <a16:creationId xmlns:a16="http://schemas.microsoft.com/office/drawing/2014/main" id="{923F417B-F618-1641-92F7-4897D24A7434}"/>
              </a:ext>
            </a:extLst>
          </p:cNvPr>
          <p:cNvSpPr/>
          <p:nvPr/>
        </p:nvSpPr>
        <p:spPr>
          <a:xfrm>
            <a:off x="6443034" y="2855046"/>
            <a:ext cx="271167" cy="16366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FEFDDF5-2B44-CB49-BFBA-72F471D6CF50}"/>
              </a:ext>
            </a:extLst>
          </p:cNvPr>
          <p:cNvSpPr txBox="1"/>
          <p:nvPr/>
        </p:nvSpPr>
        <p:spPr>
          <a:xfrm>
            <a:off x="6767495" y="2796480"/>
            <a:ext cx="534121" cy="307777"/>
          </a:xfrm>
          <a:prstGeom prst="rect">
            <a:avLst/>
          </a:prstGeom>
          <a:noFill/>
        </p:spPr>
        <p:txBody>
          <a:bodyPr wrap="none" rtlCol="0">
            <a:spAutoFit/>
          </a:bodyPr>
          <a:lstStyle/>
          <a:p>
            <a:r>
              <a:rPr lang="en-US" sz="1400" dirty="0"/>
              <a:t>GPT</a:t>
            </a:r>
          </a:p>
        </p:txBody>
      </p:sp>
    </p:spTree>
    <p:extLst>
      <p:ext uri="{BB962C8B-B14F-4D97-AF65-F5344CB8AC3E}">
        <p14:creationId xmlns:p14="http://schemas.microsoft.com/office/powerpoint/2010/main" val="40457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500"/>
                                        <p:tgtEl>
                                          <p:spTgt spid="28"/>
                                        </p:tgtEl>
                                      </p:cBhvr>
                                    </p:animEffect>
                                  </p:childTnLst>
                                </p:cTn>
                              </p:par>
                              <p:par>
                                <p:cTn id="14" presetID="3" presetClass="entr" presetSubtype="1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par>
                                <p:cTn id="17" presetID="3" presetClass="entr" presetSubtype="1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blinds(horizontal)">
                                      <p:cBhvr>
                                        <p:cTn id="19" dur="500"/>
                                        <p:tgtEl>
                                          <p:spTgt spid="84"/>
                                        </p:tgtEl>
                                      </p:cBhvr>
                                    </p:animEffect>
                                  </p:childTnLst>
                                </p:cTn>
                              </p:par>
                              <p:par>
                                <p:cTn id="20" presetID="3" presetClass="entr" presetSubtype="1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linds(horizontal)">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blinds(horizontal)">
                                      <p:cBhvr>
                                        <p:cTn id="27" dur="500"/>
                                        <p:tgtEl>
                                          <p:spTgt spid="81"/>
                                        </p:tgtEl>
                                      </p:cBhvr>
                                    </p:animEffect>
                                  </p:childTnLst>
                                </p:cTn>
                              </p:par>
                              <p:par>
                                <p:cTn id="28" presetID="3" presetClass="entr" presetSubtype="10" fill="hold" nodeType="with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blinds(horizontal)">
                                      <p:cBhvr>
                                        <p:cTn id="30" dur="500"/>
                                        <p:tgtEl>
                                          <p:spTgt spid="82"/>
                                        </p:tgtEl>
                                      </p:cBhvr>
                                    </p:animEffect>
                                  </p:childTnLst>
                                </p:cTn>
                              </p:par>
                              <p:par>
                                <p:cTn id="31" presetID="3" presetClass="entr" presetSubtype="1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blinds(horizontal)">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9828C-8446-F34D-A3B4-1B3FC0CFF3B2}"/>
              </a:ext>
            </a:extLst>
          </p:cNvPr>
          <p:cNvSpPr>
            <a:spLocks noGrp="1"/>
          </p:cNvSpPr>
          <p:nvPr>
            <p:ph type="sldNum" sz="quarter" idx="12"/>
          </p:nvPr>
        </p:nvSpPr>
        <p:spPr/>
        <p:txBody>
          <a:bodyPr/>
          <a:lstStyle/>
          <a:p>
            <a:fld id="{4FAB73BC-B049-4115-A692-8D63A059BFB8}" type="slidenum">
              <a:rPr lang="en-US" smtClean="0"/>
              <a:t>52</a:t>
            </a:fld>
            <a:endParaRPr lang="en-US"/>
          </a:p>
        </p:txBody>
      </p:sp>
      <p:sp>
        <p:nvSpPr>
          <p:cNvPr id="3" name="Title 2">
            <a:extLst>
              <a:ext uri="{FF2B5EF4-FFF2-40B4-BE49-F238E27FC236}">
                <a16:creationId xmlns:a16="http://schemas.microsoft.com/office/drawing/2014/main" id="{CA02BEB9-81EF-D94A-B602-8526BBD1B850}"/>
              </a:ext>
            </a:extLst>
          </p:cNvPr>
          <p:cNvSpPr>
            <a:spLocks noGrp="1"/>
          </p:cNvSpPr>
          <p:nvPr>
            <p:ph type="title"/>
          </p:nvPr>
        </p:nvSpPr>
        <p:spPr/>
        <p:txBody>
          <a:bodyPr/>
          <a:lstStyle/>
          <a:p>
            <a:r>
              <a:rPr lang="en-US" dirty="0"/>
              <a:t>Talk Outline</a:t>
            </a:r>
          </a:p>
        </p:txBody>
      </p:sp>
      <p:sp>
        <p:nvSpPr>
          <p:cNvPr id="37" name="Rectangle 36">
            <a:extLst>
              <a:ext uri="{FF2B5EF4-FFF2-40B4-BE49-F238E27FC236}">
                <a16:creationId xmlns:a16="http://schemas.microsoft.com/office/drawing/2014/main" id="{CCB3CD2E-AB60-DD4B-9DD5-6E2709477F37}"/>
              </a:ext>
            </a:extLst>
          </p:cNvPr>
          <p:cNvSpPr/>
          <p:nvPr/>
        </p:nvSpPr>
        <p:spPr>
          <a:xfrm>
            <a:off x="6592744" y="1885907"/>
            <a:ext cx="1755609" cy="307777"/>
          </a:xfrm>
          <a:prstGeom prst="rect">
            <a:avLst/>
          </a:prstGeom>
        </p:spPr>
        <p:txBody>
          <a:bodyPr wrap="none">
            <a:spAutoFit/>
          </a:bodyPr>
          <a:lstStyle/>
          <a:p>
            <a:r>
              <a:rPr lang="en-US" sz="1400" dirty="0"/>
              <a:t>[Chen et al ICLR21]</a:t>
            </a:r>
          </a:p>
        </p:txBody>
      </p:sp>
      <p:sp>
        <p:nvSpPr>
          <p:cNvPr id="20" name="Rectangle 19">
            <a:extLst>
              <a:ext uri="{FF2B5EF4-FFF2-40B4-BE49-F238E27FC236}">
                <a16:creationId xmlns:a16="http://schemas.microsoft.com/office/drawing/2014/main" id="{EE0F51B1-9238-9144-A939-BBA688D95837}"/>
              </a:ext>
            </a:extLst>
          </p:cNvPr>
          <p:cNvSpPr/>
          <p:nvPr/>
        </p:nvSpPr>
        <p:spPr>
          <a:xfrm>
            <a:off x="6540645" y="5423800"/>
            <a:ext cx="2050561" cy="307777"/>
          </a:xfrm>
          <a:prstGeom prst="rect">
            <a:avLst/>
          </a:prstGeom>
        </p:spPr>
        <p:txBody>
          <a:bodyPr wrap="none">
            <a:spAutoFit/>
          </a:bodyPr>
          <a:lstStyle/>
          <a:p>
            <a:r>
              <a:rPr lang="en-US" sz="1400" dirty="0"/>
              <a:t>[Chen et al. EMNLP20]</a:t>
            </a:r>
          </a:p>
        </p:txBody>
      </p:sp>
      <p:sp>
        <p:nvSpPr>
          <p:cNvPr id="23" name="TextBox 22">
            <a:extLst>
              <a:ext uri="{FF2B5EF4-FFF2-40B4-BE49-F238E27FC236}">
                <a16:creationId xmlns:a16="http://schemas.microsoft.com/office/drawing/2014/main" id="{19C0590A-7FD7-B541-A2A0-892C048A36CB}"/>
              </a:ext>
            </a:extLst>
          </p:cNvPr>
          <p:cNvSpPr txBox="1"/>
          <p:nvPr/>
        </p:nvSpPr>
        <p:spPr>
          <a:xfrm>
            <a:off x="628649" y="1006587"/>
            <a:ext cx="7719704" cy="369332"/>
          </a:xfrm>
          <a:prstGeom prst="rect">
            <a:avLst/>
          </a:prstGeom>
          <a:solidFill>
            <a:schemeClr val="accent2">
              <a:lumMod val="20000"/>
              <a:lumOff val="80000"/>
            </a:schemeClr>
          </a:solidFill>
          <a:ln>
            <a:noFill/>
          </a:ln>
        </p:spPr>
        <p:txBody>
          <a:bodyPr wrap="square" rtlCol="0">
            <a:spAutoFit/>
          </a:bodyPr>
          <a:lstStyle/>
          <a:p>
            <a:r>
              <a:rPr lang="en-US" dirty="0"/>
              <a:t>Multi-Hop Question Answering over Heterogeneous Data</a:t>
            </a:r>
          </a:p>
        </p:txBody>
      </p:sp>
      <p:sp>
        <p:nvSpPr>
          <p:cNvPr id="28" name="TextBox 27">
            <a:extLst>
              <a:ext uri="{FF2B5EF4-FFF2-40B4-BE49-F238E27FC236}">
                <a16:creationId xmlns:a16="http://schemas.microsoft.com/office/drawing/2014/main" id="{B45B9BC7-52D8-694C-9815-F6465EDC28CF}"/>
              </a:ext>
            </a:extLst>
          </p:cNvPr>
          <p:cNvSpPr txBox="1"/>
          <p:nvPr/>
        </p:nvSpPr>
        <p:spPr>
          <a:xfrm>
            <a:off x="628649" y="4446106"/>
            <a:ext cx="7719704" cy="369332"/>
          </a:xfrm>
          <a:prstGeom prst="rect">
            <a:avLst/>
          </a:prstGeom>
          <a:solidFill>
            <a:schemeClr val="accent6">
              <a:lumMod val="20000"/>
              <a:lumOff val="80000"/>
            </a:schemeClr>
          </a:solidFill>
          <a:ln>
            <a:noFill/>
          </a:ln>
        </p:spPr>
        <p:txBody>
          <a:bodyPr wrap="square" rtlCol="0">
            <a:spAutoFit/>
          </a:bodyPr>
          <a:lstStyle/>
          <a:p>
            <a:r>
              <a:rPr lang="en-US" dirty="0"/>
              <a:t>Pre-trained Text Generation over Structured Data</a:t>
            </a:r>
          </a:p>
        </p:txBody>
      </p:sp>
      <p:sp>
        <p:nvSpPr>
          <p:cNvPr id="27" name="Rectangle 26">
            <a:extLst>
              <a:ext uri="{FF2B5EF4-FFF2-40B4-BE49-F238E27FC236}">
                <a16:creationId xmlns:a16="http://schemas.microsoft.com/office/drawing/2014/main" id="{BB6A70E4-4173-E74A-8888-0868190BD12C}"/>
              </a:ext>
            </a:extLst>
          </p:cNvPr>
          <p:cNvSpPr/>
          <p:nvPr/>
        </p:nvSpPr>
        <p:spPr>
          <a:xfrm>
            <a:off x="6540645" y="3612308"/>
            <a:ext cx="1859805" cy="307777"/>
          </a:xfrm>
          <a:prstGeom prst="rect">
            <a:avLst/>
          </a:prstGeom>
        </p:spPr>
        <p:txBody>
          <a:bodyPr wrap="none">
            <a:spAutoFit/>
          </a:bodyPr>
          <a:lstStyle/>
          <a:p>
            <a:r>
              <a:rPr lang="en-US" sz="1400" dirty="0"/>
              <a:t>[Chen et al WACV21]</a:t>
            </a:r>
          </a:p>
        </p:txBody>
      </p:sp>
      <p:sp>
        <p:nvSpPr>
          <p:cNvPr id="45" name="TextBox 44">
            <a:extLst>
              <a:ext uri="{FF2B5EF4-FFF2-40B4-BE49-F238E27FC236}">
                <a16:creationId xmlns:a16="http://schemas.microsoft.com/office/drawing/2014/main" id="{0C57675E-84F7-9A4C-B8C5-C038680E83CB}"/>
              </a:ext>
            </a:extLst>
          </p:cNvPr>
          <p:cNvSpPr txBox="1"/>
          <p:nvPr/>
        </p:nvSpPr>
        <p:spPr>
          <a:xfrm>
            <a:off x="628649" y="2722472"/>
            <a:ext cx="7719704" cy="369332"/>
          </a:xfrm>
          <a:prstGeom prst="rect">
            <a:avLst/>
          </a:prstGeom>
          <a:solidFill>
            <a:schemeClr val="accent4">
              <a:lumMod val="20000"/>
              <a:lumOff val="80000"/>
            </a:schemeClr>
          </a:solidFill>
          <a:ln>
            <a:noFill/>
          </a:ln>
        </p:spPr>
        <p:txBody>
          <a:bodyPr wrap="square" rtlCol="0">
            <a:spAutoFit/>
          </a:bodyPr>
          <a:lstStyle/>
          <a:p>
            <a:r>
              <a:rPr lang="en-US" dirty="0"/>
              <a:t>Multi-Hop Question Answering over Visual Data</a:t>
            </a:r>
          </a:p>
        </p:txBody>
      </p:sp>
      <p:sp>
        <p:nvSpPr>
          <p:cNvPr id="57" name="Rectangle 56">
            <a:extLst>
              <a:ext uri="{FF2B5EF4-FFF2-40B4-BE49-F238E27FC236}">
                <a16:creationId xmlns:a16="http://schemas.microsoft.com/office/drawing/2014/main" id="{27801A3C-A09F-9D4F-B5B7-5DE71ABDC5AC}"/>
              </a:ext>
            </a:extLst>
          </p:cNvPr>
          <p:cNvSpPr/>
          <p:nvPr/>
        </p:nvSpPr>
        <p:spPr>
          <a:xfrm>
            <a:off x="3016350" y="1638082"/>
            <a:ext cx="1687650" cy="31601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Retriever</a:t>
            </a:r>
          </a:p>
        </p:txBody>
      </p:sp>
      <p:sp>
        <p:nvSpPr>
          <p:cNvPr id="60" name="Right Arrow 59">
            <a:extLst>
              <a:ext uri="{FF2B5EF4-FFF2-40B4-BE49-F238E27FC236}">
                <a16:creationId xmlns:a16="http://schemas.microsoft.com/office/drawing/2014/main" id="{B51FDF97-A676-3B4B-AC3F-B2A324AA7841}"/>
              </a:ext>
            </a:extLst>
          </p:cNvPr>
          <p:cNvSpPr/>
          <p:nvPr/>
        </p:nvSpPr>
        <p:spPr>
          <a:xfrm>
            <a:off x="2384834" y="1821655"/>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a:extLst>
              <a:ext uri="{FF2B5EF4-FFF2-40B4-BE49-F238E27FC236}">
                <a16:creationId xmlns:a16="http://schemas.microsoft.com/office/drawing/2014/main" id="{6FF42E13-1186-D74D-8406-947083A76D81}"/>
              </a:ext>
            </a:extLst>
          </p:cNvPr>
          <p:cNvSpPr/>
          <p:nvPr/>
        </p:nvSpPr>
        <p:spPr>
          <a:xfrm>
            <a:off x="5008989" y="1807559"/>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6D61C16-BD26-2643-BB72-A2A6C47060CD}"/>
              </a:ext>
            </a:extLst>
          </p:cNvPr>
          <p:cNvSpPr/>
          <p:nvPr/>
        </p:nvSpPr>
        <p:spPr>
          <a:xfrm>
            <a:off x="5397746" y="1844951"/>
            <a:ext cx="952505" cy="369332"/>
          </a:xfrm>
          <a:prstGeom prst="rect">
            <a:avLst/>
          </a:prstGeom>
        </p:spPr>
        <p:txBody>
          <a:bodyPr wrap="none">
            <a:spAutoFit/>
          </a:bodyPr>
          <a:lstStyle/>
          <a:p>
            <a:r>
              <a:rPr lang="en-US" dirty="0"/>
              <a:t>Answer</a:t>
            </a:r>
          </a:p>
        </p:txBody>
      </p:sp>
      <p:grpSp>
        <p:nvGrpSpPr>
          <p:cNvPr id="63" name="Group 62">
            <a:extLst>
              <a:ext uri="{FF2B5EF4-FFF2-40B4-BE49-F238E27FC236}">
                <a16:creationId xmlns:a16="http://schemas.microsoft.com/office/drawing/2014/main" id="{BE10F572-2CDA-FC44-954B-93ACD85A5ED0}"/>
              </a:ext>
            </a:extLst>
          </p:cNvPr>
          <p:cNvGrpSpPr/>
          <p:nvPr/>
        </p:nvGrpSpPr>
        <p:grpSpPr>
          <a:xfrm>
            <a:off x="811615" y="1408974"/>
            <a:ext cx="1087088" cy="1241285"/>
            <a:chOff x="3239849" y="3655994"/>
            <a:chExt cx="1087088" cy="1241285"/>
          </a:xfrm>
        </p:grpSpPr>
        <p:sp>
          <p:nvSpPr>
            <p:cNvPr id="64" name="Oval 63">
              <a:extLst>
                <a:ext uri="{FF2B5EF4-FFF2-40B4-BE49-F238E27FC236}">
                  <a16:creationId xmlns:a16="http://schemas.microsoft.com/office/drawing/2014/main" id="{BC2B0FEF-991C-0044-87E9-9882FAAADF73}"/>
                </a:ext>
              </a:extLst>
            </p:cNvPr>
            <p:cNvSpPr/>
            <p:nvPr/>
          </p:nvSpPr>
          <p:spPr>
            <a:xfrm>
              <a:off x="3239849" y="3655994"/>
              <a:ext cx="1087088" cy="12412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descr="Text&#10;&#10;Description automatically generated with low confidence">
              <a:extLst>
                <a:ext uri="{FF2B5EF4-FFF2-40B4-BE49-F238E27FC236}">
                  <a16:creationId xmlns:a16="http://schemas.microsoft.com/office/drawing/2014/main" id="{47746864-B3A1-474B-AB66-B5323C31D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411" y="3849862"/>
              <a:ext cx="327673" cy="327673"/>
            </a:xfrm>
            <a:prstGeom prst="rect">
              <a:avLst/>
            </a:prstGeom>
          </p:spPr>
        </p:pic>
        <p:pic>
          <p:nvPicPr>
            <p:cNvPr id="66" name="Picture 65" descr="Icon&#10;&#10;Description automatically generated">
              <a:extLst>
                <a:ext uri="{FF2B5EF4-FFF2-40B4-BE49-F238E27FC236}">
                  <a16:creationId xmlns:a16="http://schemas.microsoft.com/office/drawing/2014/main" id="{1809C699-747A-9146-8D3A-59E365325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32" y="4254643"/>
              <a:ext cx="327673" cy="424951"/>
            </a:xfrm>
            <a:prstGeom prst="rect">
              <a:avLst/>
            </a:prstGeom>
            <a:solidFill>
              <a:schemeClr val="bg1"/>
            </a:solidFill>
          </p:spPr>
        </p:pic>
        <p:pic>
          <p:nvPicPr>
            <p:cNvPr id="67" name="Picture 66" descr="Icon&#10;&#10;Description automatically generated">
              <a:extLst>
                <a:ext uri="{FF2B5EF4-FFF2-40B4-BE49-F238E27FC236}">
                  <a16:creationId xmlns:a16="http://schemas.microsoft.com/office/drawing/2014/main" id="{1CCBB83A-5A4E-7542-B037-1CE714453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447" y="4251743"/>
              <a:ext cx="327673" cy="424951"/>
            </a:xfrm>
            <a:prstGeom prst="rect">
              <a:avLst/>
            </a:prstGeom>
            <a:solidFill>
              <a:schemeClr val="bg1"/>
            </a:solidFill>
          </p:spPr>
        </p:pic>
      </p:grpSp>
      <p:pic>
        <p:nvPicPr>
          <p:cNvPr id="68" name="Picture 67" descr="Icon&#10;&#10;Description automatically generated">
            <a:extLst>
              <a:ext uri="{FF2B5EF4-FFF2-40B4-BE49-F238E27FC236}">
                <a16:creationId xmlns:a16="http://schemas.microsoft.com/office/drawing/2014/main" id="{A848258A-86F1-1640-91FF-BBE75ACF98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827" y="3342368"/>
            <a:ext cx="817130" cy="817130"/>
          </a:xfrm>
          <a:prstGeom prst="rect">
            <a:avLst/>
          </a:prstGeom>
        </p:spPr>
      </p:pic>
      <p:grpSp>
        <p:nvGrpSpPr>
          <p:cNvPr id="5121" name="Group 5120">
            <a:extLst>
              <a:ext uri="{FF2B5EF4-FFF2-40B4-BE49-F238E27FC236}">
                <a16:creationId xmlns:a16="http://schemas.microsoft.com/office/drawing/2014/main" id="{018933B3-B480-654D-A60A-22B8DDDCC94B}"/>
              </a:ext>
            </a:extLst>
          </p:cNvPr>
          <p:cNvGrpSpPr/>
          <p:nvPr/>
        </p:nvGrpSpPr>
        <p:grpSpPr>
          <a:xfrm>
            <a:off x="2924936" y="3329961"/>
            <a:ext cx="1881934" cy="935245"/>
            <a:chOff x="2213093" y="3318782"/>
            <a:chExt cx="1881934" cy="935245"/>
          </a:xfrm>
        </p:grpSpPr>
        <p:sp>
          <p:nvSpPr>
            <p:cNvPr id="13" name="Rectangle 12">
              <a:extLst>
                <a:ext uri="{FF2B5EF4-FFF2-40B4-BE49-F238E27FC236}">
                  <a16:creationId xmlns:a16="http://schemas.microsoft.com/office/drawing/2014/main" id="{B15D2B38-751C-A04D-B4DB-AE7AF6551E7F}"/>
                </a:ext>
              </a:extLst>
            </p:cNvPr>
            <p:cNvSpPr/>
            <p:nvPr/>
          </p:nvSpPr>
          <p:spPr>
            <a:xfrm>
              <a:off x="2658097" y="3318782"/>
              <a:ext cx="934792" cy="188996"/>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compare</a:t>
              </a:r>
            </a:p>
          </p:txBody>
        </p:sp>
        <p:sp>
          <p:nvSpPr>
            <p:cNvPr id="106" name="Rectangle 105">
              <a:extLst>
                <a:ext uri="{FF2B5EF4-FFF2-40B4-BE49-F238E27FC236}">
                  <a16:creationId xmlns:a16="http://schemas.microsoft.com/office/drawing/2014/main" id="{C111947F-675B-BD4F-AF82-412922E925A7}"/>
                </a:ext>
              </a:extLst>
            </p:cNvPr>
            <p:cNvSpPr/>
            <p:nvPr/>
          </p:nvSpPr>
          <p:spPr>
            <a:xfrm>
              <a:off x="2213093" y="3660555"/>
              <a:ext cx="817130" cy="19458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right</a:t>
              </a:r>
            </a:p>
          </p:txBody>
        </p:sp>
        <p:sp>
          <p:nvSpPr>
            <p:cNvPr id="107" name="Rectangle 106">
              <a:extLst>
                <a:ext uri="{FF2B5EF4-FFF2-40B4-BE49-F238E27FC236}">
                  <a16:creationId xmlns:a16="http://schemas.microsoft.com/office/drawing/2014/main" id="{A9592CDC-6E66-134F-ABDF-2CCE07779F59}"/>
                </a:ext>
              </a:extLst>
            </p:cNvPr>
            <p:cNvSpPr/>
            <p:nvPr/>
          </p:nvSpPr>
          <p:spPr>
            <a:xfrm>
              <a:off x="3270996" y="3644850"/>
              <a:ext cx="824031" cy="23510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left</a:t>
              </a:r>
            </a:p>
          </p:txBody>
        </p:sp>
        <p:sp>
          <p:nvSpPr>
            <p:cNvPr id="108" name="Rectangle 107">
              <a:extLst>
                <a:ext uri="{FF2B5EF4-FFF2-40B4-BE49-F238E27FC236}">
                  <a16:creationId xmlns:a16="http://schemas.microsoft.com/office/drawing/2014/main" id="{EF8493FB-3C74-7F46-8B38-5BA63362DA97}"/>
                </a:ext>
              </a:extLst>
            </p:cNvPr>
            <p:cNvSpPr/>
            <p:nvPr/>
          </p:nvSpPr>
          <p:spPr>
            <a:xfrm>
              <a:off x="2213093" y="4042362"/>
              <a:ext cx="819659" cy="16480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locate</a:t>
              </a:r>
            </a:p>
          </p:txBody>
        </p:sp>
        <p:sp>
          <p:nvSpPr>
            <p:cNvPr id="109" name="Rectangle 108">
              <a:extLst>
                <a:ext uri="{FF2B5EF4-FFF2-40B4-BE49-F238E27FC236}">
                  <a16:creationId xmlns:a16="http://schemas.microsoft.com/office/drawing/2014/main" id="{B643BE11-DB6E-C94F-A9FA-23DD787A2D55}"/>
                </a:ext>
              </a:extLst>
            </p:cNvPr>
            <p:cNvSpPr/>
            <p:nvPr/>
          </p:nvSpPr>
          <p:spPr>
            <a:xfrm>
              <a:off x="3277897" y="4042362"/>
              <a:ext cx="817130" cy="21166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locate</a:t>
              </a:r>
            </a:p>
          </p:txBody>
        </p:sp>
        <p:cxnSp>
          <p:nvCxnSpPr>
            <p:cNvPr id="15" name="Straight Arrow Connector 14">
              <a:extLst>
                <a:ext uri="{FF2B5EF4-FFF2-40B4-BE49-F238E27FC236}">
                  <a16:creationId xmlns:a16="http://schemas.microsoft.com/office/drawing/2014/main" id="{7D0A8108-29B0-EE4D-A297-04B1D2DF5020}"/>
                </a:ext>
              </a:extLst>
            </p:cNvPr>
            <p:cNvCxnSpPr>
              <a:cxnSpLocks/>
              <a:stCxn id="106" idx="0"/>
              <a:endCxn id="13" idx="2"/>
            </p:cNvCxnSpPr>
            <p:nvPr/>
          </p:nvCxnSpPr>
          <p:spPr>
            <a:xfrm flipV="1">
              <a:off x="2621658" y="3507778"/>
              <a:ext cx="503835" cy="152777"/>
            </a:xfrm>
            <a:prstGeom prst="straightConnector1">
              <a:avLst/>
            </a:prstGeom>
            <a:ln>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9719D73-19F6-E941-9510-BDB967547F7D}"/>
                </a:ext>
              </a:extLst>
            </p:cNvPr>
            <p:cNvCxnSpPr>
              <a:cxnSpLocks/>
              <a:stCxn id="107" idx="0"/>
              <a:endCxn id="13" idx="2"/>
            </p:cNvCxnSpPr>
            <p:nvPr/>
          </p:nvCxnSpPr>
          <p:spPr>
            <a:xfrm flipH="1" flipV="1">
              <a:off x="3125493" y="3507778"/>
              <a:ext cx="557519" cy="137072"/>
            </a:xfrm>
            <a:prstGeom prst="straightConnector1">
              <a:avLst/>
            </a:prstGeom>
            <a:ln>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9856DC6-0E2B-9E4F-856A-70E7A3939376}"/>
                </a:ext>
              </a:extLst>
            </p:cNvPr>
            <p:cNvCxnSpPr>
              <a:cxnSpLocks/>
              <a:stCxn id="108" idx="0"/>
              <a:endCxn id="106" idx="2"/>
            </p:cNvCxnSpPr>
            <p:nvPr/>
          </p:nvCxnSpPr>
          <p:spPr>
            <a:xfrm flipH="1" flipV="1">
              <a:off x="2621658" y="3855136"/>
              <a:ext cx="1265" cy="187226"/>
            </a:xfrm>
            <a:prstGeom prst="straightConnector1">
              <a:avLst/>
            </a:prstGeom>
            <a:ln>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61CFA89-BCCB-5348-B476-C0C36BC70BFE}"/>
                </a:ext>
              </a:extLst>
            </p:cNvPr>
            <p:cNvCxnSpPr>
              <a:cxnSpLocks/>
              <a:stCxn id="109" idx="0"/>
              <a:endCxn id="107" idx="2"/>
            </p:cNvCxnSpPr>
            <p:nvPr/>
          </p:nvCxnSpPr>
          <p:spPr>
            <a:xfrm flipH="1" flipV="1">
              <a:off x="3683012" y="3879953"/>
              <a:ext cx="3450" cy="162409"/>
            </a:xfrm>
            <a:prstGeom prst="straightConnector1">
              <a:avLst/>
            </a:prstGeom>
            <a:ln>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6" name="Right Arrow 115">
            <a:extLst>
              <a:ext uri="{FF2B5EF4-FFF2-40B4-BE49-F238E27FC236}">
                <a16:creationId xmlns:a16="http://schemas.microsoft.com/office/drawing/2014/main" id="{FF9B52D2-9638-EA45-B87A-F06D51F3027E}"/>
              </a:ext>
            </a:extLst>
          </p:cNvPr>
          <p:cNvSpPr/>
          <p:nvPr/>
        </p:nvSpPr>
        <p:spPr>
          <a:xfrm>
            <a:off x="2388908" y="3481858"/>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B1B8D23E-25A5-1949-87E5-CFA3850B8631}"/>
              </a:ext>
            </a:extLst>
          </p:cNvPr>
          <p:cNvSpPr/>
          <p:nvPr/>
        </p:nvSpPr>
        <p:spPr>
          <a:xfrm>
            <a:off x="5008989" y="3488982"/>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9B6AF968-DE5D-DE43-A357-2A24A5DC6134}"/>
              </a:ext>
            </a:extLst>
          </p:cNvPr>
          <p:cNvGrpSpPr/>
          <p:nvPr/>
        </p:nvGrpSpPr>
        <p:grpSpPr>
          <a:xfrm>
            <a:off x="5482742" y="3345945"/>
            <a:ext cx="817130" cy="817130"/>
            <a:chOff x="4880614" y="3357631"/>
            <a:chExt cx="817130" cy="817130"/>
          </a:xfrm>
        </p:grpSpPr>
        <p:pic>
          <p:nvPicPr>
            <p:cNvPr id="121" name="Picture 120" descr="Icon&#10;&#10;Description automatically generated">
              <a:extLst>
                <a:ext uri="{FF2B5EF4-FFF2-40B4-BE49-F238E27FC236}">
                  <a16:creationId xmlns:a16="http://schemas.microsoft.com/office/drawing/2014/main" id="{684683D2-1F11-A945-AC85-E75DD9170089}"/>
                </a:ext>
              </a:extLst>
            </p:cNvPr>
            <p:cNvPicPr>
              <a:picLocks noChangeAspect="1"/>
            </p:cNvPicPr>
            <p:nvPr/>
          </p:nvPicPr>
          <p:blipFill>
            <a:blip r:embed="rId5">
              <a:alphaModFix amt="14000"/>
              <a:extLst>
                <a:ext uri="{28A0092B-C50C-407E-A947-70E740481C1C}">
                  <a14:useLocalDpi xmlns:a14="http://schemas.microsoft.com/office/drawing/2010/main" val="0"/>
                </a:ext>
              </a:extLst>
            </a:blip>
            <a:stretch>
              <a:fillRect/>
            </a:stretch>
          </p:blipFill>
          <p:spPr>
            <a:xfrm>
              <a:off x="4880614" y="3357631"/>
              <a:ext cx="817130" cy="817130"/>
            </a:xfrm>
            <a:prstGeom prst="rect">
              <a:avLst/>
            </a:prstGeom>
          </p:spPr>
        </p:pic>
        <p:pic>
          <p:nvPicPr>
            <p:cNvPr id="120" name="Picture 119" descr="Icon&#10;&#10;Description automatically generated">
              <a:extLst>
                <a:ext uri="{FF2B5EF4-FFF2-40B4-BE49-F238E27FC236}">
                  <a16:creationId xmlns:a16="http://schemas.microsoft.com/office/drawing/2014/main" id="{EE41DF0D-BEA3-6F4D-BDAF-BC58A8AEC7CC}"/>
                </a:ext>
              </a:extLst>
            </p:cNvPr>
            <p:cNvPicPr>
              <a:picLocks noChangeAspect="1"/>
            </p:cNvPicPr>
            <p:nvPr/>
          </p:nvPicPr>
          <p:blipFill rotWithShape="1">
            <a:blip r:embed="rId5">
              <a:extLst>
                <a:ext uri="{28A0092B-C50C-407E-A947-70E740481C1C}">
                  <a14:useLocalDpi xmlns:a14="http://schemas.microsoft.com/office/drawing/2010/main" val="0"/>
                </a:ext>
              </a:extLst>
            </a:blip>
            <a:srcRect l="9348" t="12214" r="36459" b="40514"/>
            <a:stretch/>
          </p:blipFill>
          <p:spPr>
            <a:xfrm>
              <a:off x="4954473" y="3457426"/>
              <a:ext cx="442822" cy="386272"/>
            </a:xfrm>
            <a:prstGeom prst="rect">
              <a:avLst/>
            </a:prstGeom>
          </p:spPr>
        </p:pic>
      </p:grpSp>
      <p:pic>
        <p:nvPicPr>
          <p:cNvPr id="131" name="Picture 130" descr="A picture containing text, sign&#10;&#10;Description automatically generated">
            <a:extLst>
              <a:ext uri="{FF2B5EF4-FFF2-40B4-BE49-F238E27FC236}">
                <a16:creationId xmlns:a16="http://schemas.microsoft.com/office/drawing/2014/main" id="{B1E2E275-A76B-A347-8188-2BEE9A332A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479" y="4971556"/>
            <a:ext cx="1602784" cy="1334785"/>
          </a:xfrm>
          <a:prstGeom prst="rect">
            <a:avLst/>
          </a:prstGeom>
        </p:spPr>
      </p:pic>
      <p:sp>
        <p:nvSpPr>
          <p:cNvPr id="132" name="Right Arrow 131">
            <a:extLst>
              <a:ext uri="{FF2B5EF4-FFF2-40B4-BE49-F238E27FC236}">
                <a16:creationId xmlns:a16="http://schemas.microsoft.com/office/drawing/2014/main" id="{8D37D2B8-A033-9740-9D8D-1EF3EECE4F8F}"/>
              </a:ext>
            </a:extLst>
          </p:cNvPr>
          <p:cNvSpPr/>
          <p:nvPr/>
        </p:nvSpPr>
        <p:spPr>
          <a:xfrm>
            <a:off x="2390543" y="5370499"/>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FEDA4E8E-6715-5A42-93E1-EDE60BC6FE26}"/>
              </a:ext>
            </a:extLst>
          </p:cNvPr>
          <p:cNvGrpSpPr/>
          <p:nvPr/>
        </p:nvGrpSpPr>
        <p:grpSpPr>
          <a:xfrm>
            <a:off x="2914642" y="4964331"/>
            <a:ext cx="1922180" cy="1264085"/>
            <a:chOff x="2156444" y="2541161"/>
            <a:chExt cx="2559559" cy="1589696"/>
          </a:xfrm>
        </p:grpSpPr>
        <p:grpSp>
          <p:nvGrpSpPr>
            <p:cNvPr id="134" name="Group 133">
              <a:extLst>
                <a:ext uri="{FF2B5EF4-FFF2-40B4-BE49-F238E27FC236}">
                  <a16:creationId xmlns:a16="http://schemas.microsoft.com/office/drawing/2014/main" id="{A430879C-364D-7B43-9029-3912E60B2CAD}"/>
                </a:ext>
              </a:extLst>
            </p:cNvPr>
            <p:cNvGrpSpPr/>
            <p:nvPr/>
          </p:nvGrpSpPr>
          <p:grpSpPr>
            <a:xfrm>
              <a:off x="2156444" y="2541161"/>
              <a:ext cx="2559559" cy="1589696"/>
              <a:chOff x="2639521" y="1988843"/>
              <a:chExt cx="2559559" cy="1589696"/>
            </a:xfrm>
          </p:grpSpPr>
          <p:grpSp>
            <p:nvGrpSpPr>
              <p:cNvPr id="139" name="Group 138">
                <a:extLst>
                  <a:ext uri="{FF2B5EF4-FFF2-40B4-BE49-F238E27FC236}">
                    <a16:creationId xmlns:a16="http://schemas.microsoft.com/office/drawing/2014/main" id="{1C28E992-28E0-5340-9975-1BAB2DE7EB50}"/>
                  </a:ext>
                </a:extLst>
              </p:cNvPr>
              <p:cNvGrpSpPr/>
              <p:nvPr/>
            </p:nvGrpSpPr>
            <p:grpSpPr>
              <a:xfrm>
                <a:off x="2691275" y="1988843"/>
                <a:ext cx="2450797" cy="659655"/>
                <a:chOff x="2691275" y="1856323"/>
                <a:chExt cx="2450797" cy="659655"/>
              </a:xfrm>
            </p:grpSpPr>
            <p:sp>
              <p:nvSpPr>
                <p:cNvPr id="172" name="Oval 171">
                  <a:extLst>
                    <a:ext uri="{FF2B5EF4-FFF2-40B4-BE49-F238E27FC236}">
                      <a16:creationId xmlns:a16="http://schemas.microsoft.com/office/drawing/2014/main" id="{4E43E274-1A45-BA40-B8DA-BAA7AB0C6143}"/>
                    </a:ext>
                  </a:extLst>
                </p:cNvPr>
                <p:cNvSpPr/>
                <p:nvPr/>
              </p:nvSpPr>
              <p:spPr>
                <a:xfrm>
                  <a:off x="2691275"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94E69BA8-8C65-0541-A0D0-E35FAC76ED68}"/>
                    </a:ext>
                  </a:extLst>
                </p:cNvPr>
                <p:cNvSpPr/>
                <p:nvPr/>
              </p:nvSpPr>
              <p:spPr>
                <a:xfrm>
                  <a:off x="3124222"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EB44F37-368F-2F4B-A9FF-26D98526F00D}"/>
                    </a:ext>
                  </a:extLst>
                </p:cNvPr>
                <p:cNvSpPr/>
                <p:nvPr/>
              </p:nvSpPr>
              <p:spPr>
                <a:xfrm>
                  <a:off x="3564904" y="186541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7757BA41-6CD1-0E47-97FA-7B53CDFE03F0}"/>
                    </a:ext>
                  </a:extLst>
                </p:cNvPr>
                <p:cNvSpPr/>
                <p:nvPr/>
              </p:nvSpPr>
              <p:spPr>
                <a:xfrm>
                  <a:off x="4002330"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Arrow Connector 175">
                  <a:extLst>
                    <a:ext uri="{FF2B5EF4-FFF2-40B4-BE49-F238E27FC236}">
                      <a16:creationId xmlns:a16="http://schemas.microsoft.com/office/drawing/2014/main" id="{E427C49F-0549-3D47-A16B-1498FD57F3C9}"/>
                    </a:ext>
                  </a:extLst>
                </p:cNvPr>
                <p:cNvCxnSpPr>
                  <a:cxnSpLocks/>
                  <a:stCxn id="196" idx="0"/>
                  <a:endCxn id="173" idx="4"/>
                </p:cNvCxnSpPr>
                <p:nvPr/>
              </p:nvCxnSpPr>
              <p:spPr>
                <a:xfrm flipV="1">
                  <a:off x="2826668" y="2063112"/>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674BBC91-DAAF-204B-AF59-ADB036AB2DE8}"/>
                    </a:ext>
                  </a:extLst>
                </p:cNvPr>
                <p:cNvCxnSpPr>
                  <a:cxnSpLocks/>
                  <a:stCxn id="196" idx="0"/>
                  <a:endCxn id="172" idx="4"/>
                </p:cNvCxnSpPr>
                <p:nvPr/>
              </p:nvCxnSpPr>
              <p:spPr>
                <a:xfrm flipV="1">
                  <a:off x="2820612" y="206311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1792D2C5-9F8F-754C-BAAE-0AAED8D340D4}"/>
                    </a:ext>
                  </a:extLst>
                </p:cNvPr>
                <p:cNvCxnSpPr>
                  <a:cxnSpLocks/>
                  <a:stCxn id="197" idx="0"/>
                  <a:endCxn id="173" idx="4"/>
                </p:cNvCxnSpPr>
                <p:nvPr/>
              </p:nvCxnSpPr>
              <p:spPr>
                <a:xfrm flipV="1">
                  <a:off x="3247503"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84188C1-AAAA-5342-8FF0-864930E0B275}"/>
                    </a:ext>
                  </a:extLst>
                </p:cNvPr>
                <p:cNvCxnSpPr>
                  <a:cxnSpLocks/>
                  <a:stCxn id="198" idx="0"/>
                  <a:endCxn id="175" idx="4"/>
                </p:cNvCxnSpPr>
                <p:nvPr/>
              </p:nvCxnSpPr>
              <p:spPr>
                <a:xfrm flipV="1">
                  <a:off x="3694241" y="2063112"/>
                  <a:ext cx="437426"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2164AB3D-793F-3049-ADAD-F4390B972AF0}"/>
                    </a:ext>
                  </a:extLst>
                </p:cNvPr>
                <p:cNvCxnSpPr>
                  <a:cxnSpLocks/>
                  <a:stCxn id="199" idx="0"/>
                  <a:endCxn id="175" idx="4"/>
                </p:cNvCxnSpPr>
                <p:nvPr/>
              </p:nvCxnSpPr>
              <p:spPr>
                <a:xfrm flipV="1">
                  <a:off x="4125611"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7541398-DD30-4B4E-822A-98EB0AD7F9DC}"/>
                    </a:ext>
                  </a:extLst>
                </p:cNvPr>
                <p:cNvCxnSpPr>
                  <a:cxnSpLocks/>
                  <a:stCxn id="198" idx="0"/>
                  <a:endCxn id="174" idx="4"/>
                </p:cNvCxnSpPr>
                <p:nvPr/>
              </p:nvCxnSpPr>
              <p:spPr>
                <a:xfrm flipV="1">
                  <a:off x="3688185" y="2067115"/>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62F79738-ED71-F84F-B512-7FA7B9953AF5}"/>
                    </a:ext>
                  </a:extLst>
                </p:cNvPr>
                <p:cNvSpPr/>
                <p:nvPr/>
              </p:nvSpPr>
              <p:spPr>
                <a:xfrm>
                  <a:off x="4446644" y="186032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3F1CE3E-3A49-554F-9B11-F6C6491D563F}"/>
                    </a:ext>
                  </a:extLst>
                </p:cNvPr>
                <p:cNvSpPr/>
                <p:nvPr/>
              </p:nvSpPr>
              <p:spPr>
                <a:xfrm>
                  <a:off x="4883399" y="185632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Arrow Connector 183">
                  <a:extLst>
                    <a:ext uri="{FF2B5EF4-FFF2-40B4-BE49-F238E27FC236}">
                      <a16:creationId xmlns:a16="http://schemas.microsoft.com/office/drawing/2014/main" id="{D1C77D2F-27AD-7E46-856B-FA8E199BD01C}"/>
                    </a:ext>
                  </a:extLst>
                </p:cNvPr>
                <p:cNvCxnSpPr>
                  <a:cxnSpLocks/>
                  <a:stCxn id="200" idx="0"/>
                  <a:endCxn id="183" idx="4"/>
                </p:cNvCxnSpPr>
                <p:nvPr/>
              </p:nvCxnSpPr>
              <p:spPr>
                <a:xfrm flipV="1">
                  <a:off x="4575981" y="2058028"/>
                  <a:ext cx="43675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84DCC203-627A-9040-8B2A-7A05BEBB93D7}"/>
                    </a:ext>
                  </a:extLst>
                </p:cNvPr>
                <p:cNvCxnSpPr>
                  <a:cxnSpLocks/>
                  <a:stCxn id="201" idx="0"/>
                  <a:endCxn id="183" idx="4"/>
                </p:cNvCxnSpPr>
                <p:nvPr/>
              </p:nvCxnSpPr>
              <p:spPr>
                <a:xfrm flipV="1">
                  <a:off x="5006680" y="2058028"/>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9A2B20F-CFBF-7847-8888-AC9E2E226BF1}"/>
                    </a:ext>
                  </a:extLst>
                </p:cNvPr>
                <p:cNvCxnSpPr>
                  <a:cxnSpLocks/>
                  <a:stCxn id="200" idx="0"/>
                  <a:endCxn id="182" idx="4"/>
                </p:cNvCxnSpPr>
                <p:nvPr/>
              </p:nvCxnSpPr>
              <p:spPr>
                <a:xfrm flipV="1">
                  <a:off x="4569925" y="2062031"/>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1CA25AD2-B1B2-8748-B870-DC5BD1989A52}"/>
                    </a:ext>
                  </a:extLst>
                </p:cNvPr>
                <p:cNvCxnSpPr>
                  <a:cxnSpLocks/>
                  <a:stCxn id="196" idx="0"/>
                  <a:endCxn id="174" idx="4"/>
                </p:cNvCxnSpPr>
                <p:nvPr/>
              </p:nvCxnSpPr>
              <p:spPr>
                <a:xfrm flipV="1">
                  <a:off x="2826668" y="2067115"/>
                  <a:ext cx="867573"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D7DA1531-6AB7-FA40-A5A1-8845CE7C5446}"/>
                    </a:ext>
                  </a:extLst>
                </p:cNvPr>
                <p:cNvCxnSpPr>
                  <a:cxnSpLocks/>
                  <a:stCxn id="196" idx="0"/>
                  <a:endCxn id="175" idx="4"/>
                </p:cNvCxnSpPr>
                <p:nvPr/>
              </p:nvCxnSpPr>
              <p:spPr>
                <a:xfrm flipV="1">
                  <a:off x="2826668" y="2063112"/>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105D6B2-11C0-DC47-B47E-18857DAE90F1}"/>
                    </a:ext>
                  </a:extLst>
                </p:cNvPr>
                <p:cNvCxnSpPr>
                  <a:cxnSpLocks/>
                  <a:stCxn id="196" idx="0"/>
                  <a:endCxn id="182" idx="4"/>
                </p:cNvCxnSpPr>
                <p:nvPr/>
              </p:nvCxnSpPr>
              <p:spPr>
                <a:xfrm flipV="1">
                  <a:off x="2826668" y="2062031"/>
                  <a:ext cx="1749313"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23999CA-7933-CE45-A586-E10969A78074}"/>
                    </a:ext>
                  </a:extLst>
                </p:cNvPr>
                <p:cNvCxnSpPr>
                  <a:cxnSpLocks/>
                  <a:stCxn id="196" idx="0"/>
                  <a:endCxn id="183" idx="4"/>
                </p:cNvCxnSpPr>
                <p:nvPr/>
              </p:nvCxnSpPr>
              <p:spPr>
                <a:xfrm flipV="1">
                  <a:off x="2826668" y="2058028"/>
                  <a:ext cx="2186068"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C7BB1B9-1D7E-0C40-A083-31E90D63571D}"/>
                    </a:ext>
                  </a:extLst>
                </p:cNvPr>
                <p:cNvCxnSpPr>
                  <a:cxnSpLocks/>
                  <a:stCxn id="197" idx="0"/>
                  <a:endCxn id="174" idx="4"/>
                </p:cNvCxnSpPr>
                <p:nvPr/>
              </p:nvCxnSpPr>
              <p:spPr>
                <a:xfrm flipV="1">
                  <a:off x="3253559" y="2067115"/>
                  <a:ext cx="440682"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A5D2F533-3FC6-8E4C-B23C-8328F18C8051}"/>
                    </a:ext>
                  </a:extLst>
                </p:cNvPr>
                <p:cNvCxnSpPr>
                  <a:cxnSpLocks/>
                  <a:stCxn id="197" idx="0"/>
                  <a:endCxn id="175" idx="4"/>
                </p:cNvCxnSpPr>
                <p:nvPr/>
              </p:nvCxnSpPr>
              <p:spPr>
                <a:xfrm flipV="1">
                  <a:off x="3253559" y="2063112"/>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B59B13B6-AE6B-E44F-8163-E6D30731ED72}"/>
                    </a:ext>
                  </a:extLst>
                </p:cNvPr>
                <p:cNvCxnSpPr>
                  <a:cxnSpLocks/>
                  <a:stCxn id="197" idx="0"/>
                  <a:endCxn id="182" idx="4"/>
                </p:cNvCxnSpPr>
                <p:nvPr/>
              </p:nvCxnSpPr>
              <p:spPr>
                <a:xfrm flipV="1">
                  <a:off x="3253559" y="2062031"/>
                  <a:ext cx="1322422"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60382859-B0BE-5141-AAA0-1ECD313AD066}"/>
                    </a:ext>
                  </a:extLst>
                </p:cNvPr>
                <p:cNvCxnSpPr>
                  <a:cxnSpLocks/>
                  <a:stCxn id="199" idx="0"/>
                  <a:endCxn id="182" idx="4"/>
                </p:cNvCxnSpPr>
                <p:nvPr/>
              </p:nvCxnSpPr>
              <p:spPr>
                <a:xfrm flipV="1">
                  <a:off x="4131667" y="2062031"/>
                  <a:ext cx="444314"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C83142BB-981E-5341-8A08-473968DC34D4}"/>
                    </a:ext>
                  </a:extLst>
                </p:cNvPr>
                <p:cNvCxnSpPr>
                  <a:cxnSpLocks/>
                  <a:stCxn id="199" idx="0"/>
                  <a:endCxn id="183" idx="4"/>
                </p:cNvCxnSpPr>
                <p:nvPr/>
              </p:nvCxnSpPr>
              <p:spPr>
                <a:xfrm flipV="1">
                  <a:off x="4131667" y="2058028"/>
                  <a:ext cx="8810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12B1DA75-051C-274A-B9B3-90F4629D38F7}"/>
                    </a:ext>
                  </a:extLst>
                </p:cNvPr>
                <p:cNvSpPr/>
                <p:nvPr/>
              </p:nvSpPr>
              <p:spPr>
                <a:xfrm>
                  <a:off x="2697331"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FAC0F2C8-7E5C-144C-9E3B-9293B02976EB}"/>
                    </a:ext>
                  </a:extLst>
                </p:cNvPr>
                <p:cNvSpPr/>
                <p:nvPr/>
              </p:nvSpPr>
              <p:spPr>
                <a:xfrm>
                  <a:off x="3124222"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70094662-2E35-A147-80D5-C773FEB48DE1}"/>
                    </a:ext>
                  </a:extLst>
                </p:cNvPr>
                <p:cNvSpPr/>
                <p:nvPr/>
              </p:nvSpPr>
              <p:spPr>
                <a:xfrm>
                  <a:off x="3564904" y="231427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8759E389-F6B0-794D-9328-D38CA758914E}"/>
                    </a:ext>
                  </a:extLst>
                </p:cNvPr>
                <p:cNvSpPr/>
                <p:nvPr/>
              </p:nvSpPr>
              <p:spPr>
                <a:xfrm>
                  <a:off x="4002330"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3971C5E0-407E-FF45-B8DB-648E71F93989}"/>
                    </a:ext>
                  </a:extLst>
                </p:cNvPr>
                <p:cNvSpPr/>
                <p:nvPr/>
              </p:nvSpPr>
              <p:spPr>
                <a:xfrm>
                  <a:off x="4446644" y="2309189"/>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2B74F0E8-1A51-EF42-8D74-73D12E776B19}"/>
                    </a:ext>
                  </a:extLst>
                </p:cNvPr>
                <p:cNvSpPr/>
                <p:nvPr/>
              </p:nvSpPr>
              <p:spPr>
                <a:xfrm>
                  <a:off x="4883399" y="230518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A6B79846-7ACB-574C-AA86-D7B45DA3152B}"/>
                  </a:ext>
                </a:extLst>
              </p:cNvPr>
              <p:cNvGrpSpPr/>
              <p:nvPr/>
            </p:nvGrpSpPr>
            <p:grpSpPr>
              <a:xfrm>
                <a:off x="2691275" y="2909797"/>
                <a:ext cx="2450797" cy="668742"/>
                <a:chOff x="2691275" y="2801263"/>
                <a:chExt cx="2450797" cy="668742"/>
              </a:xfrm>
            </p:grpSpPr>
            <p:sp>
              <p:nvSpPr>
                <p:cNvPr id="142" name="Oval 141">
                  <a:extLst>
                    <a:ext uri="{FF2B5EF4-FFF2-40B4-BE49-F238E27FC236}">
                      <a16:creationId xmlns:a16="http://schemas.microsoft.com/office/drawing/2014/main" id="{FB72AA8D-97DD-B84F-9A34-DFDEEE404636}"/>
                    </a:ext>
                  </a:extLst>
                </p:cNvPr>
                <p:cNvSpPr/>
                <p:nvPr/>
              </p:nvSpPr>
              <p:spPr>
                <a:xfrm>
                  <a:off x="2697331"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D1F6521B-6C29-414B-9912-62ED77C0819E}"/>
                    </a:ext>
                  </a:extLst>
                </p:cNvPr>
                <p:cNvSpPr/>
                <p:nvPr/>
              </p:nvSpPr>
              <p:spPr>
                <a:xfrm>
                  <a:off x="3124222"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DE82D3D-E100-8844-ACF0-B8A6A8F7C71F}"/>
                    </a:ext>
                  </a:extLst>
                </p:cNvPr>
                <p:cNvSpPr/>
                <p:nvPr/>
              </p:nvSpPr>
              <p:spPr>
                <a:xfrm>
                  <a:off x="3564904" y="326830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0EE257F-D802-6349-A567-AFF6539DF2D2}"/>
                    </a:ext>
                  </a:extLst>
                </p:cNvPr>
                <p:cNvSpPr/>
                <p:nvPr/>
              </p:nvSpPr>
              <p:spPr>
                <a:xfrm>
                  <a:off x="4002330"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71A65E0-0F8A-8247-9AD3-C62F71877244}"/>
                    </a:ext>
                  </a:extLst>
                </p:cNvPr>
                <p:cNvSpPr/>
                <p:nvPr/>
              </p:nvSpPr>
              <p:spPr>
                <a:xfrm>
                  <a:off x="4446644" y="326321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0677004-6C8D-FD45-9FB7-A23D65E00F14}"/>
                    </a:ext>
                  </a:extLst>
                </p:cNvPr>
                <p:cNvSpPr/>
                <p:nvPr/>
              </p:nvSpPr>
              <p:spPr>
                <a:xfrm>
                  <a:off x="4883399" y="325921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Arrow Connector 147">
                  <a:extLst>
                    <a:ext uri="{FF2B5EF4-FFF2-40B4-BE49-F238E27FC236}">
                      <a16:creationId xmlns:a16="http://schemas.microsoft.com/office/drawing/2014/main" id="{1064B371-DD12-C248-954B-D1745B56ADF4}"/>
                    </a:ext>
                  </a:extLst>
                </p:cNvPr>
                <p:cNvCxnSpPr>
                  <a:cxnSpLocks/>
                </p:cNvCxnSpPr>
                <p:nvPr/>
              </p:nvCxnSpPr>
              <p:spPr>
                <a:xfrm flipV="1">
                  <a:off x="2856064" y="3017139"/>
                  <a:ext cx="36611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FCCEE267-65DB-AF4B-BCBD-8A02FCA21A8E}"/>
                    </a:ext>
                  </a:extLst>
                </p:cNvPr>
                <p:cNvCxnSpPr>
                  <a:cxnSpLocks/>
                </p:cNvCxnSpPr>
                <p:nvPr/>
              </p:nvCxnSpPr>
              <p:spPr>
                <a:xfrm flipV="1">
                  <a:off x="2856064"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F7BB149F-B319-BA4E-966E-C8702C396EFD}"/>
                    </a:ext>
                  </a:extLst>
                </p:cNvPr>
                <p:cNvCxnSpPr>
                  <a:cxnSpLocks/>
                </p:cNvCxnSpPr>
                <p:nvPr/>
              </p:nvCxnSpPr>
              <p:spPr>
                <a:xfrm flipV="1">
                  <a:off x="3240563"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BFF07D8B-91C8-A546-BC2D-1532CD904B1E}"/>
                    </a:ext>
                  </a:extLst>
                </p:cNvPr>
                <p:cNvCxnSpPr>
                  <a:cxnSpLocks/>
                </p:cNvCxnSpPr>
                <p:nvPr/>
              </p:nvCxnSpPr>
              <p:spPr>
                <a:xfrm flipV="1">
                  <a:off x="3665498" y="3017139"/>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9D29A056-6203-6C41-B280-3182F0396408}"/>
                    </a:ext>
                  </a:extLst>
                </p:cNvPr>
                <p:cNvCxnSpPr>
                  <a:cxnSpLocks/>
                </p:cNvCxnSpPr>
                <p:nvPr/>
              </p:nvCxnSpPr>
              <p:spPr>
                <a:xfrm flipV="1">
                  <a:off x="4118671"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A1051A5-FC1F-9C49-A4E3-17FE212BB3C2}"/>
                    </a:ext>
                  </a:extLst>
                </p:cNvPr>
                <p:cNvCxnSpPr>
                  <a:cxnSpLocks/>
                </p:cNvCxnSpPr>
                <p:nvPr/>
              </p:nvCxnSpPr>
              <p:spPr>
                <a:xfrm flipV="1">
                  <a:off x="3681245" y="302114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5224BD21-AE61-634E-8499-3C79638F1241}"/>
                    </a:ext>
                  </a:extLst>
                </p:cNvPr>
                <p:cNvCxnSpPr>
                  <a:cxnSpLocks/>
                </p:cNvCxnSpPr>
                <p:nvPr/>
              </p:nvCxnSpPr>
              <p:spPr>
                <a:xfrm flipV="1">
                  <a:off x="4562985" y="3012055"/>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C2B3EAE-12BF-2F49-8B6D-9C5733E87EBC}"/>
                    </a:ext>
                  </a:extLst>
                </p:cNvPr>
                <p:cNvCxnSpPr>
                  <a:cxnSpLocks/>
                </p:cNvCxnSpPr>
                <p:nvPr/>
              </p:nvCxnSpPr>
              <p:spPr>
                <a:xfrm flipV="1">
                  <a:off x="4999740" y="3012055"/>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EF51630-3566-6B4F-A55F-BC0137B8DCE2}"/>
                    </a:ext>
                  </a:extLst>
                </p:cNvPr>
                <p:cNvCxnSpPr>
                  <a:cxnSpLocks/>
                </p:cNvCxnSpPr>
                <p:nvPr/>
              </p:nvCxnSpPr>
              <p:spPr>
                <a:xfrm flipV="1">
                  <a:off x="4562985" y="301605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52A05D9-1202-EA4D-BBC9-1541B77467DB}"/>
                    </a:ext>
                  </a:extLst>
                </p:cNvPr>
                <p:cNvCxnSpPr>
                  <a:cxnSpLocks/>
                </p:cNvCxnSpPr>
                <p:nvPr/>
              </p:nvCxnSpPr>
              <p:spPr>
                <a:xfrm flipV="1">
                  <a:off x="2856064" y="3021142"/>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6261A0A-120B-B046-9FAE-B3BE9BA72EBD}"/>
                    </a:ext>
                  </a:extLst>
                </p:cNvPr>
                <p:cNvCxnSpPr>
                  <a:cxnSpLocks/>
                </p:cNvCxnSpPr>
                <p:nvPr/>
              </p:nvCxnSpPr>
              <p:spPr>
                <a:xfrm flipV="1">
                  <a:off x="2856064" y="3017139"/>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29FCC9D9-A0BE-EB46-B41F-F411E14C931C}"/>
                    </a:ext>
                  </a:extLst>
                </p:cNvPr>
                <p:cNvCxnSpPr>
                  <a:cxnSpLocks/>
                </p:cNvCxnSpPr>
                <p:nvPr/>
              </p:nvCxnSpPr>
              <p:spPr>
                <a:xfrm flipV="1">
                  <a:off x="2856064" y="3016058"/>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3588C914-EAD9-7343-A92D-C0C028E02491}"/>
                    </a:ext>
                  </a:extLst>
                </p:cNvPr>
                <p:cNvCxnSpPr>
                  <a:cxnSpLocks/>
                </p:cNvCxnSpPr>
                <p:nvPr/>
              </p:nvCxnSpPr>
              <p:spPr>
                <a:xfrm flipV="1">
                  <a:off x="2856064" y="3012055"/>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4BB5861-3DA3-6A4E-8B98-0D4ADE400699}"/>
                    </a:ext>
                  </a:extLst>
                </p:cNvPr>
                <p:cNvCxnSpPr>
                  <a:cxnSpLocks/>
                </p:cNvCxnSpPr>
                <p:nvPr/>
              </p:nvCxnSpPr>
              <p:spPr>
                <a:xfrm flipV="1">
                  <a:off x="3222183" y="3021142"/>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F20692D1-26AA-6049-9985-8E95183C3D33}"/>
                    </a:ext>
                  </a:extLst>
                </p:cNvPr>
                <p:cNvCxnSpPr>
                  <a:cxnSpLocks/>
                </p:cNvCxnSpPr>
                <p:nvPr/>
              </p:nvCxnSpPr>
              <p:spPr>
                <a:xfrm flipV="1">
                  <a:off x="3222183" y="3017139"/>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1E6BEE19-4920-DA47-B7FE-16803B42BEC2}"/>
                    </a:ext>
                  </a:extLst>
                </p:cNvPr>
                <p:cNvCxnSpPr>
                  <a:cxnSpLocks/>
                </p:cNvCxnSpPr>
                <p:nvPr/>
              </p:nvCxnSpPr>
              <p:spPr>
                <a:xfrm flipV="1">
                  <a:off x="3222183" y="3016058"/>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0455447-B46D-2442-89C5-A82118DD8190}"/>
                    </a:ext>
                  </a:extLst>
                </p:cNvPr>
                <p:cNvCxnSpPr>
                  <a:cxnSpLocks/>
                  <a:stCxn id="145" idx="0"/>
                </p:cNvCxnSpPr>
                <p:nvPr/>
              </p:nvCxnSpPr>
              <p:spPr>
                <a:xfrm flipV="1">
                  <a:off x="4131667" y="3016059"/>
                  <a:ext cx="425742" cy="248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CC46E47-877D-AA4E-8B8C-3DF49DFBDE80}"/>
                    </a:ext>
                  </a:extLst>
                </p:cNvPr>
                <p:cNvCxnSpPr>
                  <a:cxnSpLocks/>
                  <a:stCxn id="145" idx="0"/>
                </p:cNvCxnSpPr>
                <p:nvPr/>
              </p:nvCxnSpPr>
              <p:spPr>
                <a:xfrm flipV="1">
                  <a:off x="4131667" y="3012055"/>
                  <a:ext cx="8457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7054090-5ABC-9443-B6AA-418D7F416B52}"/>
                    </a:ext>
                  </a:extLst>
                </p:cNvPr>
                <p:cNvSpPr/>
                <p:nvPr/>
              </p:nvSpPr>
              <p:spPr>
                <a:xfrm>
                  <a:off x="2691275"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3AEEE54-A4C8-5145-92F8-473DF59729B0}"/>
                    </a:ext>
                  </a:extLst>
                </p:cNvPr>
                <p:cNvSpPr/>
                <p:nvPr/>
              </p:nvSpPr>
              <p:spPr>
                <a:xfrm>
                  <a:off x="3118166"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8AAB398-05D4-F94B-87D2-CE77CE9E3573}"/>
                    </a:ext>
                  </a:extLst>
                </p:cNvPr>
                <p:cNvSpPr/>
                <p:nvPr/>
              </p:nvSpPr>
              <p:spPr>
                <a:xfrm>
                  <a:off x="3558848" y="281035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B5DF622-FF61-724E-8B5E-351CBC9FF32B}"/>
                    </a:ext>
                  </a:extLst>
                </p:cNvPr>
                <p:cNvSpPr/>
                <p:nvPr/>
              </p:nvSpPr>
              <p:spPr>
                <a:xfrm>
                  <a:off x="3996274"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D72AB4FE-C0AE-6C40-AED1-B45EE7E11922}"/>
                    </a:ext>
                  </a:extLst>
                </p:cNvPr>
                <p:cNvSpPr/>
                <p:nvPr/>
              </p:nvSpPr>
              <p:spPr>
                <a:xfrm>
                  <a:off x="4440588" y="280526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4B36169-7B43-C046-B2FE-F4C027293D41}"/>
                    </a:ext>
                  </a:extLst>
                </p:cNvPr>
                <p:cNvSpPr/>
                <p:nvPr/>
              </p:nvSpPr>
              <p:spPr>
                <a:xfrm>
                  <a:off x="4877343" y="280126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1" name="Rectangle 140">
                    <a:extLst>
                      <a:ext uri="{FF2B5EF4-FFF2-40B4-BE49-F238E27FC236}">
                        <a16:creationId xmlns:a16="http://schemas.microsoft.com/office/drawing/2014/main" id="{CD7C3E74-5748-7846-92E7-E7DB726D2652}"/>
                      </a:ext>
                    </a:extLst>
                  </p:cNvPr>
                  <p:cNvSpPr/>
                  <p:nvPr/>
                </p:nvSpPr>
                <p:spPr>
                  <a:xfrm>
                    <a:off x="2639521" y="2590137"/>
                    <a:ext cx="2559559" cy="36933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KGPT</a:t>
                    </a:r>
                  </a:p>
                </p:txBody>
              </p:sp>
            </mc:Choice>
            <mc:Fallback xmlns="">
              <p:sp>
                <p:nvSpPr>
                  <p:cNvPr id="120" name="Rectangle 119">
                    <a:extLst>
                      <a:ext uri="{FF2B5EF4-FFF2-40B4-BE49-F238E27FC236}">
                        <a16:creationId xmlns:a16="http://schemas.microsoft.com/office/drawing/2014/main" id="{B337E8E2-18B1-7C42-8227-585C5BBFB053}"/>
                      </a:ext>
                    </a:extLst>
                  </p:cNvPr>
                  <p:cNvSpPr>
                    <a:spLocks noRot="1" noChangeAspect="1" noMove="1" noResize="1" noEditPoints="1" noAdjustHandles="1" noChangeArrowheads="1" noChangeShapeType="1" noTextEdit="1"/>
                  </p:cNvSpPr>
                  <p:nvPr/>
                </p:nvSpPr>
                <p:spPr>
                  <a:xfrm>
                    <a:off x="2639521" y="2590137"/>
                    <a:ext cx="2559559" cy="369332"/>
                  </a:xfrm>
                  <a:prstGeom prst="rect">
                    <a:avLst/>
                  </a:prstGeom>
                  <a:blipFill>
                    <a:blip r:embed="rId7"/>
                    <a:stretch>
                      <a:fillRect t="-6452" b="-22581"/>
                    </a:stretch>
                  </a:blipFill>
                  <a:ln>
                    <a:solidFill>
                      <a:schemeClr val="tx1"/>
                    </a:solidFill>
                  </a:ln>
                </p:spPr>
                <p:txBody>
                  <a:bodyPr/>
                  <a:lstStyle/>
                  <a:p>
                    <a:r>
                      <a:rPr lang="en-US">
                        <a:noFill/>
                      </a:rPr>
                      <a:t> </a:t>
                    </a:r>
                  </a:p>
                </p:txBody>
              </p:sp>
            </mc:Fallback>
          </mc:AlternateContent>
        </p:grpSp>
        <p:cxnSp>
          <p:nvCxnSpPr>
            <p:cNvPr id="135" name="Straight Arrow Connector 134">
              <a:extLst>
                <a:ext uri="{FF2B5EF4-FFF2-40B4-BE49-F238E27FC236}">
                  <a16:creationId xmlns:a16="http://schemas.microsoft.com/office/drawing/2014/main" id="{AB3165E2-09B5-DB42-8664-55C30B707879}"/>
                </a:ext>
              </a:extLst>
            </p:cNvPr>
            <p:cNvCxnSpPr>
              <a:cxnSpLocks/>
              <a:stCxn id="144" idx="0"/>
              <a:endCxn id="170" idx="4"/>
            </p:cNvCxnSpPr>
            <p:nvPr/>
          </p:nvCxnSpPr>
          <p:spPr>
            <a:xfrm flipV="1">
              <a:off x="3211164" y="3667823"/>
              <a:ext cx="875684" cy="261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1D66FB3-8837-2843-BF42-6DE2579AAD36}"/>
                </a:ext>
              </a:extLst>
            </p:cNvPr>
            <p:cNvCxnSpPr>
              <a:cxnSpLocks/>
              <a:stCxn id="143" idx="0"/>
            </p:cNvCxnSpPr>
            <p:nvPr/>
          </p:nvCxnSpPr>
          <p:spPr>
            <a:xfrm flipV="1">
              <a:off x="2770482" y="3681994"/>
              <a:ext cx="172387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EB4B816-C396-8345-881D-017655E69422}"/>
                </a:ext>
              </a:extLst>
            </p:cNvPr>
            <p:cNvCxnSpPr>
              <a:cxnSpLocks/>
              <a:stCxn id="198" idx="0"/>
              <a:endCxn id="183" idx="4"/>
            </p:cNvCxnSpPr>
            <p:nvPr/>
          </p:nvCxnSpPr>
          <p:spPr>
            <a:xfrm flipV="1">
              <a:off x="3211164" y="2742866"/>
              <a:ext cx="1318495"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B23BEE8-6AA3-9742-BB17-5BEA6E7DEF48}"/>
                </a:ext>
              </a:extLst>
            </p:cNvPr>
            <p:cNvCxnSpPr>
              <a:cxnSpLocks/>
              <a:stCxn id="197" idx="0"/>
              <a:endCxn id="183" idx="4"/>
            </p:cNvCxnSpPr>
            <p:nvPr/>
          </p:nvCxnSpPr>
          <p:spPr>
            <a:xfrm flipV="1">
              <a:off x="2770482" y="2742866"/>
              <a:ext cx="1759177"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2" name="Right Arrow 201">
            <a:extLst>
              <a:ext uri="{FF2B5EF4-FFF2-40B4-BE49-F238E27FC236}">
                <a16:creationId xmlns:a16="http://schemas.microsoft.com/office/drawing/2014/main" id="{2F8AED79-F9FD-3244-B998-C5B28DE0DCA5}"/>
              </a:ext>
            </a:extLst>
          </p:cNvPr>
          <p:cNvSpPr/>
          <p:nvPr/>
        </p:nvSpPr>
        <p:spPr>
          <a:xfrm>
            <a:off x="5008989" y="5370499"/>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0" name="Picture 10" descr="Text Icons - Download Free Vector Icons | Noun Project">
            <a:extLst>
              <a:ext uri="{FF2B5EF4-FFF2-40B4-BE49-F238E27FC236}">
                <a16:creationId xmlns:a16="http://schemas.microsoft.com/office/drawing/2014/main" id="{4D092B42-1A93-F048-BDB2-D0BE0E5285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8328" y="5196534"/>
            <a:ext cx="790945" cy="790945"/>
          </a:xfrm>
          <a:prstGeom prst="rect">
            <a:avLst/>
          </a:prstGeom>
          <a:noFill/>
          <a:extLst>
            <a:ext uri="{909E8E84-426E-40DD-AFC4-6F175D3DCCD1}">
              <a14:hiddenFill xmlns:a14="http://schemas.microsoft.com/office/drawing/2010/main">
                <a:solidFill>
                  <a:srgbClr val="FFFFFF"/>
                </a:solidFill>
              </a14:hiddenFill>
            </a:ext>
          </a:extLst>
        </p:spPr>
      </p:pic>
      <p:sp>
        <p:nvSpPr>
          <p:cNvPr id="207" name="Rectangle 206">
            <a:extLst>
              <a:ext uri="{FF2B5EF4-FFF2-40B4-BE49-F238E27FC236}">
                <a16:creationId xmlns:a16="http://schemas.microsoft.com/office/drawing/2014/main" id="{3C920A03-BEA9-ED41-B603-56088D41A5D9}"/>
              </a:ext>
            </a:extLst>
          </p:cNvPr>
          <p:cNvSpPr/>
          <p:nvPr/>
        </p:nvSpPr>
        <p:spPr>
          <a:xfrm>
            <a:off x="3016350" y="2042417"/>
            <a:ext cx="1687650" cy="31601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Reader</a:t>
            </a:r>
          </a:p>
        </p:txBody>
      </p:sp>
    </p:spTree>
    <p:extLst>
      <p:ext uri="{BB962C8B-B14F-4D97-AF65-F5344CB8AC3E}">
        <p14:creationId xmlns:p14="http://schemas.microsoft.com/office/powerpoint/2010/main" val="966334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DC543-BF8B-8446-AE15-98B68B044EAA}"/>
              </a:ext>
            </a:extLst>
          </p:cNvPr>
          <p:cNvSpPr>
            <a:spLocks noGrp="1"/>
          </p:cNvSpPr>
          <p:nvPr>
            <p:ph type="sldNum" sz="quarter" idx="12"/>
          </p:nvPr>
        </p:nvSpPr>
        <p:spPr/>
        <p:txBody>
          <a:bodyPr/>
          <a:lstStyle/>
          <a:p>
            <a:fld id="{4FAB73BC-B049-4115-A692-8D63A059BFB8}" type="slidenum">
              <a:rPr lang="en-US" smtClean="0"/>
              <a:t>53</a:t>
            </a:fld>
            <a:endParaRPr lang="en-US"/>
          </a:p>
        </p:txBody>
      </p:sp>
      <p:sp>
        <p:nvSpPr>
          <p:cNvPr id="3" name="Title 2">
            <a:extLst>
              <a:ext uri="{FF2B5EF4-FFF2-40B4-BE49-F238E27FC236}">
                <a16:creationId xmlns:a16="http://schemas.microsoft.com/office/drawing/2014/main" id="{291317A0-B54E-0F40-A084-59FCE864F84F}"/>
              </a:ext>
            </a:extLst>
          </p:cNvPr>
          <p:cNvSpPr>
            <a:spLocks noGrp="1"/>
          </p:cNvSpPr>
          <p:nvPr>
            <p:ph type="title"/>
          </p:nvPr>
        </p:nvSpPr>
        <p:spPr/>
        <p:txBody>
          <a:bodyPr/>
          <a:lstStyle/>
          <a:p>
            <a:r>
              <a:rPr lang="en-US" dirty="0"/>
              <a:t>Future Directions</a:t>
            </a:r>
          </a:p>
        </p:txBody>
      </p:sp>
      <p:pic>
        <p:nvPicPr>
          <p:cNvPr id="26" name="Picture 16" descr="Free icon &quot;Document pen icon&quot;">
            <a:extLst>
              <a:ext uri="{FF2B5EF4-FFF2-40B4-BE49-F238E27FC236}">
                <a16:creationId xmlns:a16="http://schemas.microsoft.com/office/drawing/2014/main" id="{B32F0043-32F3-2C4B-B0FF-D2C65D8D3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22" y="1945218"/>
            <a:ext cx="1066853" cy="106685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34CCF09C-09E4-9746-A067-3F136978ACAB}"/>
              </a:ext>
            </a:extLst>
          </p:cNvPr>
          <p:cNvGrpSpPr/>
          <p:nvPr/>
        </p:nvGrpSpPr>
        <p:grpSpPr>
          <a:xfrm>
            <a:off x="2942302" y="1993198"/>
            <a:ext cx="1152359" cy="901079"/>
            <a:chOff x="5980011" y="3711786"/>
            <a:chExt cx="1828800" cy="1137317"/>
          </a:xfrm>
        </p:grpSpPr>
        <p:sp>
          <p:nvSpPr>
            <p:cNvPr id="28" name="Freeform 27">
              <a:extLst>
                <a:ext uri="{FF2B5EF4-FFF2-40B4-BE49-F238E27FC236}">
                  <a16:creationId xmlns:a16="http://schemas.microsoft.com/office/drawing/2014/main" id="{6FC22839-09E6-6647-9D2A-2861CDAA4993}"/>
                </a:ext>
              </a:extLst>
            </p:cNvPr>
            <p:cNvSpPr/>
            <p:nvPr/>
          </p:nvSpPr>
          <p:spPr>
            <a:xfrm>
              <a:off x="5980011" y="3711786"/>
              <a:ext cx="1828800" cy="1137317"/>
            </a:xfrm>
            <a:custGeom>
              <a:avLst/>
              <a:gdLst>
                <a:gd name="connsiteX0" fmla="*/ 189557 w 1828800"/>
                <a:gd name="connsiteY0" fmla="*/ 0 h 1137317"/>
                <a:gd name="connsiteX1" fmla="*/ 1639243 w 1828800"/>
                <a:gd name="connsiteY1" fmla="*/ 0 h 1137317"/>
                <a:gd name="connsiteX2" fmla="*/ 1828800 w 1828800"/>
                <a:gd name="connsiteY2" fmla="*/ 189557 h 1137317"/>
                <a:gd name="connsiteX3" fmla="*/ 1828800 w 1828800"/>
                <a:gd name="connsiteY3" fmla="*/ 947760 h 1137317"/>
                <a:gd name="connsiteX4" fmla="*/ 1639243 w 1828800"/>
                <a:gd name="connsiteY4" fmla="*/ 1137317 h 1137317"/>
                <a:gd name="connsiteX5" fmla="*/ 1108023 w 1828800"/>
                <a:gd name="connsiteY5" fmla="*/ 1137317 h 1137317"/>
                <a:gd name="connsiteX6" fmla="*/ 914400 w 1828800"/>
                <a:gd name="connsiteY6" fmla="*/ 849840 h 1137317"/>
                <a:gd name="connsiteX7" fmla="*/ 720777 w 1828800"/>
                <a:gd name="connsiteY7" fmla="*/ 1137317 h 1137317"/>
                <a:gd name="connsiteX8" fmla="*/ 189557 w 1828800"/>
                <a:gd name="connsiteY8" fmla="*/ 1137317 h 1137317"/>
                <a:gd name="connsiteX9" fmla="*/ 0 w 1828800"/>
                <a:gd name="connsiteY9" fmla="*/ 947760 h 1137317"/>
                <a:gd name="connsiteX10" fmla="*/ 0 w 1828800"/>
                <a:gd name="connsiteY10" fmla="*/ 189557 h 1137317"/>
                <a:gd name="connsiteX11" fmla="*/ 189557 w 1828800"/>
                <a:gd name="connsiteY11" fmla="*/ 0 h 113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8800" h="1137317">
                  <a:moveTo>
                    <a:pt x="189557" y="0"/>
                  </a:moveTo>
                  <a:lnTo>
                    <a:pt x="1639243" y="0"/>
                  </a:lnTo>
                  <a:cubicBezTo>
                    <a:pt x="1743932" y="0"/>
                    <a:pt x="1828800" y="84868"/>
                    <a:pt x="1828800" y="189557"/>
                  </a:cubicBezTo>
                  <a:lnTo>
                    <a:pt x="1828800" y="947760"/>
                  </a:lnTo>
                  <a:cubicBezTo>
                    <a:pt x="1828800" y="1052449"/>
                    <a:pt x="1743932" y="1137317"/>
                    <a:pt x="1639243" y="1137317"/>
                  </a:cubicBezTo>
                  <a:lnTo>
                    <a:pt x="1108023" y="1137317"/>
                  </a:lnTo>
                  <a:lnTo>
                    <a:pt x="914400" y="849840"/>
                  </a:lnTo>
                  <a:lnTo>
                    <a:pt x="720777" y="1137317"/>
                  </a:lnTo>
                  <a:lnTo>
                    <a:pt x="189557" y="1137317"/>
                  </a:lnTo>
                  <a:cubicBezTo>
                    <a:pt x="84868" y="1137317"/>
                    <a:pt x="0" y="1052449"/>
                    <a:pt x="0" y="947760"/>
                  </a:cubicBezTo>
                  <a:lnTo>
                    <a:pt x="0" y="189557"/>
                  </a:lnTo>
                  <a:cubicBezTo>
                    <a:pt x="0" y="84868"/>
                    <a:pt x="84868" y="0"/>
                    <a:pt x="189557" y="0"/>
                  </a:cubicBezTo>
                  <a:close/>
                </a:path>
              </a:pathLst>
            </a:cu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US" dirty="0"/>
            </a:p>
          </p:txBody>
        </p:sp>
        <p:pic>
          <p:nvPicPr>
            <p:cNvPr id="29" name="Picture 18" descr="Deep Neural Networks | Machine Learning">
              <a:extLst>
                <a:ext uri="{FF2B5EF4-FFF2-40B4-BE49-F238E27FC236}">
                  <a16:creationId xmlns:a16="http://schemas.microsoft.com/office/drawing/2014/main" id="{503C0AEC-C67D-8945-B0E4-10CFCD68E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936" y="3757697"/>
              <a:ext cx="1484950" cy="98774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 name="Elbow Connector 29">
            <a:extLst>
              <a:ext uri="{FF2B5EF4-FFF2-40B4-BE49-F238E27FC236}">
                <a16:creationId xmlns:a16="http://schemas.microsoft.com/office/drawing/2014/main" id="{D9BFE541-284D-1F46-88D2-06882290E1CB}"/>
              </a:ext>
            </a:extLst>
          </p:cNvPr>
          <p:cNvCxnSpPr>
            <a:cxnSpLocks/>
            <a:stCxn id="26" idx="2"/>
            <a:endCxn id="29" idx="2"/>
          </p:cNvCxnSpPr>
          <p:nvPr/>
        </p:nvCxnSpPr>
        <p:spPr>
          <a:xfrm rot="5400000" flipH="1" flipV="1">
            <a:off x="2234454" y="1728044"/>
            <a:ext cx="199921" cy="2368133"/>
          </a:xfrm>
          <a:prstGeom prst="bentConnector3">
            <a:avLst>
              <a:gd name="adj1" fmla="val -21829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9F87734-728A-C049-B6F3-781B7D148B4C}"/>
              </a:ext>
            </a:extLst>
          </p:cNvPr>
          <p:cNvSpPr txBox="1"/>
          <p:nvPr/>
        </p:nvSpPr>
        <p:spPr>
          <a:xfrm>
            <a:off x="1521531" y="3429000"/>
            <a:ext cx="1625766" cy="369332"/>
          </a:xfrm>
          <a:prstGeom prst="rect">
            <a:avLst/>
          </a:prstGeom>
          <a:noFill/>
        </p:spPr>
        <p:txBody>
          <a:bodyPr wrap="none" rtlCol="0">
            <a:spAutoFit/>
          </a:bodyPr>
          <a:lstStyle/>
          <a:p>
            <a:r>
              <a:rPr lang="en-US" dirty="0"/>
              <a:t>Inductive bias</a:t>
            </a:r>
          </a:p>
        </p:txBody>
      </p:sp>
      <p:sp>
        <p:nvSpPr>
          <p:cNvPr id="32" name="Right Arrow 31">
            <a:extLst>
              <a:ext uri="{FF2B5EF4-FFF2-40B4-BE49-F238E27FC236}">
                <a16:creationId xmlns:a16="http://schemas.microsoft.com/office/drawing/2014/main" id="{6CDE630C-6915-7842-A065-F4D022701B84}"/>
              </a:ext>
            </a:extLst>
          </p:cNvPr>
          <p:cNvSpPr/>
          <p:nvPr/>
        </p:nvSpPr>
        <p:spPr>
          <a:xfrm>
            <a:off x="1640682" y="2183275"/>
            <a:ext cx="1253361" cy="569983"/>
          </a:xfrm>
          <a:prstGeom prst="rightArrow">
            <a:avLst>
              <a:gd name="adj1" fmla="val 50000"/>
              <a:gd name="adj2" fmla="val 36631"/>
            </a:avLst>
          </a:prstGeom>
          <a:solidFill>
            <a:schemeClr val="accent4">
              <a:lumMod val="20000"/>
              <a:lumOff val="8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Pre-train</a:t>
            </a:r>
          </a:p>
        </p:txBody>
      </p:sp>
      <p:sp>
        <p:nvSpPr>
          <p:cNvPr id="6" name="TextBox 5">
            <a:extLst>
              <a:ext uri="{FF2B5EF4-FFF2-40B4-BE49-F238E27FC236}">
                <a16:creationId xmlns:a16="http://schemas.microsoft.com/office/drawing/2014/main" id="{60B60E63-A466-B54C-B504-DA53B99EDC32}"/>
              </a:ext>
            </a:extLst>
          </p:cNvPr>
          <p:cNvSpPr txBox="1"/>
          <p:nvPr/>
        </p:nvSpPr>
        <p:spPr>
          <a:xfrm>
            <a:off x="742486" y="1237149"/>
            <a:ext cx="3555153" cy="369332"/>
          </a:xfrm>
          <a:prstGeom prst="rect">
            <a:avLst/>
          </a:prstGeom>
          <a:solidFill>
            <a:schemeClr val="accent6">
              <a:lumMod val="20000"/>
              <a:lumOff val="80000"/>
            </a:schemeClr>
          </a:solidFill>
        </p:spPr>
        <p:txBody>
          <a:bodyPr wrap="square" rtlCol="0">
            <a:spAutoFit/>
          </a:bodyPr>
          <a:lstStyle/>
          <a:p>
            <a:pPr algn="ctr"/>
            <a:r>
              <a:rPr lang="en-US" dirty="0"/>
              <a:t>Knowledge-Aware Pre-Training</a:t>
            </a:r>
          </a:p>
        </p:txBody>
      </p:sp>
      <p:sp>
        <p:nvSpPr>
          <p:cNvPr id="33" name="TextBox 32">
            <a:extLst>
              <a:ext uri="{FF2B5EF4-FFF2-40B4-BE49-F238E27FC236}">
                <a16:creationId xmlns:a16="http://schemas.microsoft.com/office/drawing/2014/main" id="{81EA5F31-2ABE-E049-AB8E-6F102AA49ACD}"/>
              </a:ext>
            </a:extLst>
          </p:cNvPr>
          <p:cNvSpPr txBox="1"/>
          <p:nvPr/>
        </p:nvSpPr>
        <p:spPr>
          <a:xfrm>
            <a:off x="4671693" y="1237149"/>
            <a:ext cx="3555153" cy="369332"/>
          </a:xfrm>
          <a:prstGeom prst="rect">
            <a:avLst/>
          </a:prstGeom>
          <a:solidFill>
            <a:schemeClr val="accent6">
              <a:lumMod val="20000"/>
              <a:lumOff val="80000"/>
            </a:schemeClr>
          </a:solidFill>
        </p:spPr>
        <p:txBody>
          <a:bodyPr wrap="square" rtlCol="0">
            <a:spAutoFit/>
          </a:bodyPr>
          <a:lstStyle/>
          <a:p>
            <a:pPr algn="ctr"/>
            <a:r>
              <a:rPr lang="en-US" dirty="0"/>
              <a:t>Neural Symbolic Integration</a:t>
            </a:r>
          </a:p>
        </p:txBody>
      </p:sp>
      <p:sp>
        <p:nvSpPr>
          <p:cNvPr id="34" name="TextBox 33">
            <a:extLst>
              <a:ext uri="{FF2B5EF4-FFF2-40B4-BE49-F238E27FC236}">
                <a16:creationId xmlns:a16="http://schemas.microsoft.com/office/drawing/2014/main" id="{C5FAA8D6-40DA-C841-A625-49753375076E}"/>
              </a:ext>
            </a:extLst>
          </p:cNvPr>
          <p:cNvSpPr txBox="1"/>
          <p:nvPr/>
        </p:nvSpPr>
        <p:spPr>
          <a:xfrm>
            <a:off x="742485" y="3898189"/>
            <a:ext cx="3555153" cy="369332"/>
          </a:xfrm>
          <a:prstGeom prst="rect">
            <a:avLst/>
          </a:prstGeom>
          <a:solidFill>
            <a:schemeClr val="accent6">
              <a:lumMod val="20000"/>
              <a:lumOff val="80000"/>
            </a:schemeClr>
          </a:solidFill>
        </p:spPr>
        <p:txBody>
          <a:bodyPr wrap="square" rtlCol="0">
            <a:spAutoFit/>
          </a:bodyPr>
          <a:lstStyle/>
          <a:p>
            <a:pPr algn="ctr"/>
            <a:r>
              <a:rPr lang="en-US" dirty="0"/>
              <a:t>Deep Learning Efficiency</a:t>
            </a:r>
          </a:p>
        </p:txBody>
      </p:sp>
      <p:sp>
        <p:nvSpPr>
          <p:cNvPr id="35" name="TextBox 34">
            <a:extLst>
              <a:ext uri="{FF2B5EF4-FFF2-40B4-BE49-F238E27FC236}">
                <a16:creationId xmlns:a16="http://schemas.microsoft.com/office/drawing/2014/main" id="{8EDEED1A-E966-EC4E-ABEA-9AB999D51C0E}"/>
              </a:ext>
            </a:extLst>
          </p:cNvPr>
          <p:cNvSpPr txBox="1"/>
          <p:nvPr/>
        </p:nvSpPr>
        <p:spPr>
          <a:xfrm>
            <a:off x="4671693" y="3898189"/>
            <a:ext cx="3555153" cy="369332"/>
          </a:xfrm>
          <a:prstGeom prst="rect">
            <a:avLst/>
          </a:prstGeom>
          <a:solidFill>
            <a:schemeClr val="accent6">
              <a:lumMod val="20000"/>
              <a:lumOff val="80000"/>
            </a:schemeClr>
          </a:solidFill>
        </p:spPr>
        <p:txBody>
          <a:bodyPr wrap="square" rtlCol="0">
            <a:spAutoFit/>
          </a:bodyPr>
          <a:lstStyle/>
          <a:p>
            <a:pPr algn="ctr"/>
            <a:r>
              <a:rPr lang="en-US" dirty="0"/>
              <a:t>Machine Learning</a:t>
            </a:r>
          </a:p>
        </p:txBody>
      </p:sp>
      <p:grpSp>
        <p:nvGrpSpPr>
          <p:cNvPr id="7" name="Group 6">
            <a:extLst>
              <a:ext uri="{FF2B5EF4-FFF2-40B4-BE49-F238E27FC236}">
                <a16:creationId xmlns:a16="http://schemas.microsoft.com/office/drawing/2014/main" id="{779BA69E-7CF4-8144-9845-DFDA6A290AB6}"/>
              </a:ext>
            </a:extLst>
          </p:cNvPr>
          <p:cNvGrpSpPr/>
          <p:nvPr/>
        </p:nvGrpSpPr>
        <p:grpSpPr>
          <a:xfrm>
            <a:off x="4584247" y="1730337"/>
            <a:ext cx="3650911" cy="2007775"/>
            <a:chOff x="4423987" y="2257979"/>
            <a:chExt cx="5095625" cy="3211405"/>
          </a:xfrm>
        </p:grpSpPr>
        <p:pic>
          <p:nvPicPr>
            <p:cNvPr id="1026" name="Picture 2" descr="Neural Symbolic Machines: Learning Semantic Parsers on Freebase with Weak  Supervision | Papers With Code">
              <a:extLst>
                <a:ext uri="{FF2B5EF4-FFF2-40B4-BE49-F238E27FC236}">
                  <a16:creationId xmlns:a16="http://schemas.microsoft.com/office/drawing/2014/main" id="{7DD958CC-DC39-BE4C-A560-70F1AE18C2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2" r="81683" b="11177"/>
            <a:stretch/>
          </p:blipFill>
          <p:spPr bwMode="auto">
            <a:xfrm>
              <a:off x="4423987" y="2284665"/>
              <a:ext cx="1584203" cy="31361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eural Symbolic Machines: Learning Semantic Parsers on Freebase with Weak  Supervision | Papers With Code">
              <a:extLst>
                <a:ext uri="{FF2B5EF4-FFF2-40B4-BE49-F238E27FC236}">
                  <a16:creationId xmlns:a16="http://schemas.microsoft.com/office/drawing/2014/main" id="{0B8583A1-EBEF-3E40-A3F6-94F8034A78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045" r="-196" b="4372"/>
            <a:stretch/>
          </p:blipFill>
          <p:spPr bwMode="auto">
            <a:xfrm>
              <a:off x="7188507" y="2257979"/>
              <a:ext cx="2331105" cy="321140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Fusion-Icon-256x256 - Nagios Library">
            <a:extLst>
              <a:ext uri="{FF2B5EF4-FFF2-40B4-BE49-F238E27FC236}">
                <a16:creationId xmlns:a16="http://schemas.microsoft.com/office/drawing/2014/main" id="{441C808A-64A8-124D-961C-E49A07436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9943" y="2242009"/>
            <a:ext cx="734745" cy="73474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2B1168EC-1851-BA41-8BE9-3476D682D5C7}"/>
              </a:ext>
            </a:extLst>
          </p:cNvPr>
          <p:cNvSpPr txBox="1"/>
          <p:nvPr/>
        </p:nvSpPr>
        <p:spPr>
          <a:xfrm>
            <a:off x="5739943" y="2897551"/>
            <a:ext cx="726481" cy="307777"/>
          </a:xfrm>
          <a:prstGeom prst="rect">
            <a:avLst/>
          </a:prstGeom>
          <a:noFill/>
        </p:spPr>
        <p:txBody>
          <a:bodyPr wrap="none" rtlCol="0">
            <a:spAutoFit/>
          </a:bodyPr>
          <a:lstStyle/>
          <a:p>
            <a:r>
              <a:rPr lang="en-US" sz="1400" dirty="0"/>
              <a:t>Fusion</a:t>
            </a:r>
          </a:p>
        </p:txBody>
      </p:sp>
      <p:pic>
        <p:nvPicPr>
          <p:cNvPr id="1030" name="Picture 6" descr="The Lottery Ticket Hypothesis | Herbie Bradley">
            <a:extLst>
              <a:ext uri="{FF2B5EF4-FFF2-40B4-BE49-F238E27FC236}">
                <a16:creationId xmlns:a16="http://schemas.microsoft.com/office/drawing/2014/main" id="{61DECA74-65C2-344A-A2EA-63ACCC8AF5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485" y="4377651"/>
            <a:ext cx="3258931" cy="1856912"/>
          </a:xfrm>
          <a:prstGeom prst="rect">
            <a:avLst/>
          </a:prstGeom>
          <a:noFill/>
          <a:extLst>
            <a:ext uri="{909E8E84-426E-40DD-AFC4-6F175D3DCCD1}">
              <a14:hiddenFill xmlns:a14="http://schemas.microsoft.com/office/drawing/2010/main">
                <a:solidFill>
                  <a:srgbClr val="FFFFFF"/>
                </a:solidFill>
              </a14:hiddenFill>
            </a:ext>
          </a:extLst>
        </p:spPr>
      </p:pic>
      <p:sp>
        <p:nvSpPr>
          <p:cNvPr id="49" name="Oval 48">
            <a:extLst>
              <a:ext uri="{FF2B5EF4-FFF2-40B4-BE49-F238E27FC236}">
                <a16:creationId xmlns:a16="http://schemas.microsoft.com/office/drawing/2014/main" id="{FDA9044C-A93F-5E49-B38A-45C8A559ED7B}"/>
              </a:ext>
            </a:extLst>
          </p:cNvPr>
          <p:cNvSpPr/>
          <p:nvPr/>
        </p:nvSpPr>
        <p:spPr>
          <a:xfrm>
            <a:off x="5613184" y="4377651"/>
            <a:ext cx="1859986" cy="92845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Causality</a:t>
            </a:r>
          </a:p>
        </p:txBody>
      </p:sp>
      <p:sp>
        <p:nvSpPr>
          <p:cNvPr id="64" name="Oval 63">
            <a:extLst>
              <a:ext uri="{FF2B5EF4-FFF2-40B4-BE49-F238E27FC236}">
                <a16:creationId xmlns:a16="http://schemas.microsoft.com/office/drawing/2014/main" id="{16E17E91-7C9D-CB42-B458-3D46629AFA0C}"/>
              </a:ext>
            </a:extLst>
          </p:cNvPr>
          <p:cNvSpPr/>
          <p:nvPr/>
        </p:nvSpPr>
        <p:spPr>
          <a:xfrm>
            <a:off x="4705720" y="5054665"/>
            <a:ext cx="1927835" cy="92845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Robustness</a:t>
            </a:r>
          </a:p>
        </p:txBody>
      </p:sp>
      <p:sp>
        <p:nvSpPr>
          <p:cNvPr id="65" name="Oval 64">
            <a:extLst>
              <a:ext uri="{FF2B5EF4-FFF2-40B4-BE49-F238E27FC236}">
                <a16:creationId xmlns:a16="http://schemas.microsoft.com/office/drawing/2014/main" id="{7F40B412-7E11-4142-A44B-76BD846A510B}"/>
              </a:ext>
            </a:extLst>
          </p:cNvPr>
          <p:cNvSpPr/>
          <p:nvPr/>
        </p:nvSpPr>
        <p:spPr>
          <a:xfrm>
            <a:off x="6436702" y="5054665"/>
            <a:ext cx="1777576" cy="92845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8F6F75"/>
                </a:solidFill>
              </a:rPr>
              <a:t>Fairness</a:t>
            </a:r>
          </a:p>
        </p:txBody>
      </p:sp>
    </p:spTree>
    <p:extLst>
      <p:ext uri="{BB962C8B-B14F-4D97-AF65-F5344CB8AC3E}">
        <p14:creationId xmlns:p14="http://schemas.microsoft.com/office/powerpoint/2010/main" val="542300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D734-E906-2C49-970C-3A111172D177}"/>
              </a:ext>
            </a:extLst>
          </p:cNvPr>
          <p:cNvSpPr>
            <a:spLocks noGrp="1"/>
          </p:cNvSpPr>
          <p:nvPr>
            <p:ph type="title"/>
          </p:nvPr>
        </p:nvSpPr>
        <p:spPr/>
        <p:txBody>
          <a:bodyPr/>
          <a:lstStyle/>
          <a:p>
            <a:r>
              <a:rPr lang="en-US" dirty="0"/>
              <a:t>Acknowledgement</a:t>
            </a:r>
          </a:p>
        </p:txBody>
      </p:sp>
      <p:sp>
        <p:nvSpPr>
          <p:cNvPr id="4" name="Slide Number Placeholder 3">
            <a:extLst>
              <a:ext uri="{FF2B5EF4-FFF2-40B4-BE49-F238E27FC236}">
                <a16:creationId xmlns:a16="http://schemas.microsoft.com/office/drawing/2014/main" id="{4A39894E-F559-0C4C-93C9-7EAE65E820EC}"/>
              </a:ext>
            </a:extLst>
          </p:cNvPr>
          <p:cNvSpPr>
            <a:spLocks noGrp="1"/>
          </p:cNvSpPr>
          <p:nvPr>
            <p:ph type="sldNum" sz="quarter" idx="12"/>
          </p:nvPr>
        </p:nvSpPr>
        <p:spPr/>
        <p:txBody>
          <a:bodyPr/>
          <a:lstStyle/>
          <a:p>
            <a:fld id="{4FAB73BC-B049-4115-A692-8D63A059BFB8}" type="slidenum">
              <a:rPr lang="en-US" smtClean="0"/>
              <a:t>54</a:t>
            </a:fld>
            <a:endParaRPr lang="en-US"/>
          </a:p>
        </p:txBody>
      </p:sp>
      <p:sp>
        <p:nvSpPr>
          <p:cNvPr id="5" name="TextBox 4">
            <a:extLst>
              <a:ext uri="{FF2B5EF4-FFF2-40B4-BE49-F238E27FC236}">
                <a16:creationId xmlns:a16="http://schemas.microsoft.com/office/drawing/2014/main" id="{377658AD-9DB2-EF48-BB3E-16CEC325FD8A}"/>
              </a:ext>
            </a:extLst>
          </p:cNvPr>
          <p:cNvSpPr txBox="1"/>
          <p:nvPr/>
        </p:nvSpPr>
        <p:spPr>
          <a:xfrm>
            <a:off x="628650" y="2061257"/>
            <a:ext cx="2823209" cy="369332"/>
          </a:xfrm>
          <a:prstGeom prst="rect">
            <a:avLst/>
          </a:prstGeom>
          <a:noFill/>
        </p:spPr>
        <p:txBody>
          <a:bodyPr wrap="none" rtlCol="0">
            <a:spAutoFit/>
          </a:bodyPr>
          <a:lstStyle/>
          <a:p>
            <a:r>
              <a:rPr lang="en-US" dirty="0"/>
              <a:t>Collaborators/Co-authors</a:t>
            </a:r>
          </a:p>
        </p:txBody>
      </p:sp>
      <p:pic>
        <p:nvPicPr>
          <p:cNvPr id="1026" name="Picture 2">
            <a:extLst>
              <a:ext uri="{FF2B5EF4-FFF2-40B4-BE49-F238E27FC236}">
                <a16:creationId xmlns:a16="http://schemas.microsoft.com/office/drawing/2014/main" id="{595F0D5D-4726-CB40-A5AB-79CE8FA27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35" y="2427984"/>
            <a:ext cx="781859"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721B6A-5E14-9D46-80BB-5DA229556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458" y="2427984"/>
            <a:ext cx="780828"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58ED44-AD7D-C445-88F2-4330C7AF1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5506" y="2427984"/>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anwen Zha">
            <a:extLst>
              <a:ext uri="{FF2B5EF4-FFF2-40B4-BE49-F238E27FC236}">
                <a16:creationId xmlns:a16="http://schemas.microsoft.com/office/drawing/2014/main" id="{E8AB1C08-59FE-3940-ABF6-A37CBA829C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7566" y="2427984"/>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hiyang Li's Homepage">
            <a:extLst>
              <a:ext uri="{FF2B5EF4-FFF2-40B4-BE49-F238E27FC236}">
                <a16:creationId xmlns:a16="http://schemas.microsoft.com/office/drawing/2014/main" id="{544BF4A6-91B5-944E-95B1-D22FE18F07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5518" y="2427984"/>
            <a:ext cx="822339"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8CAD47D-52BD-B04C-BAE4-B8FA5750C1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1137" y="2427984"/>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513057D-639A-7E4D-8D9E-471173FD25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9089" y="2427984"/>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ong Wang - Homepage">
            <a:extLst>
              <a:ext uri="{FF2B5EF4-FFF2-40B4-BE49-F238E27FC236}">
                <a16:creationId xmlns:a16="http://schemas.microsoft.com/office/drawing/2014/main" id="{0B39FF90-0B55-3641-8627-CCA59F570D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7038" y="2427984"/>
            <a:ext cx="700735"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822D0173-237D-9D41-B0AF-2EEBE4F9E9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106" y="3288473"/>
            <a:ext cx="828142" cy="8046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E7CFD05-2C28-AB4D-A0CE-13AB3CB99FE1}"/>
              </a:ext>
            </a:extLst>
          </p:cNvPr>
          <p:cNvSpPr txBox="1"/>
          <p:nvPr/>
        </p:nvSpPr>
        <p:spPr>
          <a:xfrm>
            <a:off x="628650" y="866544"/>
            <a:ext cx="2704587" cy="369332"/>
          </a:xfrm>
          <a:prstGeom prst="rect">
            <a:avLst/>
          </a:prstGeom>
          <a:noFill/>
        </p:spPr>
        <p:txBody>
          <a:bodyPr wrap="none" rtlCol="0">
            <a:spAutoFit/>
          </a:bodyPr>
          <a:lstStyle/>
          <a:p>
            <a:r>
              <a:rPr lang="en-US" dirty="0"/>
              <a:t>Advisors and Committee</a:t>
            </a:r>
          </a:p>
        </p:txBody>
      </p:sp>
      <p:pic>
        <p:nvPicPr>
          <p:cNvPr id="18" name="Picture 2" descr="Spotting misinformation online via artificial intelligence | University of  California">
            <a:extLst>
              <a:ext uri="{FF2B5EF4-FFF2-40B4-BE49-F238E27FC236}">
                <a16:creationId xmlns:a16="http://schemas.microsoft.com/office/drawing/2014/main" id="{2519E1E9-4585-8A4E-8E61-430241326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101" y="1241464"/>
            <a:ext cx="615656" cy="8046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Xifeng Yan | UCSB Computer Science">
            <a:extLst>
              <a:ext uri="{FF2B5EF4-FFF2-40B4-BE49-F238E27FC236}">
                <a16:creationId xmlns:a16="http://schemas.microsoft.com/office/drawing/2014/main" id="{D69C312A-18E3-E24D-84AB-F96FEE9135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8496" y="1241464"/>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mbuj K. Singh | UCSB Computer Science">
            <a:extLst>
              <a:ext uri="{FF2B5EF4-FFF2-40B4-BE49-F238E27FC236}">
                <a16:creationId xmlns:a16="http://schemas.microsoft.com/office/drawing/2014/main" id="{E10DC401-10C8-B54A-B09D-CB8FDBB336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7906" y="1241464"/>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Yu Su's Homepage - The Ohio State University">
            <a:extLst>
              <a:ext uri="{FF2B5EF4-FFF2-40B4-BE49-F238E27FC236}">
                <a16:creationId xmlns:a16="http://schemas.microsoft.com/office/drawing/2014/main" id="{F536D906-4E23-984B-AC8F-665BCD04FA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7574" y="2427984"/>
            <a:ext cx="864652" cy="80467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C0822F8-FD68-7048-AA87-8099B38E1F8F}"/>
              </a:ext>
            </a:extLst>
          </p:cNvPr>
          <p:cNvSpPr txBox="1"/>
          <p:nvPr/>
        </p:nvSpPr>
        <p:spPr>
          <a:xfrm>
            <a:off x="628650" y="4111429"/>
            <a:ext cx="2709396" cy="369332"/>
          </a:xfrm>
          <a:prstGeom prst="rect">
            <a:avLst/>
          </a:prstGeom>
          <a:noFill/>
        </p:spPr>
        <p:txBody>
          <a:bodyPr wrap="none" rtlCol="0">
            <a:spAutoFit/>
          </a:bodyPr>
          <a:lstStyle/>
          <a:p>
            <a:r>
              <a:rPr lang="en-US" dirty="0"/>
              <a:t>Internship Collaborators</a:t>
            </a:r>
          </a:p>
        </p:txBody>
      </p:sp>
      <p:pic>
        <p:nvPicPr>
          <p:cNvPr id="23" name="Picture 10" descr="Ming-Wei CHANG | Microsoft, Washington | Microsoft Research">
            <a:extLst>
              <a:ext uri="{FF2B5EF4-FFF2-40B4-BE49-F238E27FC236}">
                <a16:creationId xmlns:a16="http://schemas.microsoft.com/office/drawing/2014/main" id="{3CCF5C90-3964-D749-9300-1C4F73960EB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2434" y="4486900"/>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William W. Cohen">
            <a:extLst>
              <a:ext uri="{FF2B5EF4-FFF2-40B4-BE49-F238E27FC236}">
                <a16:creationId xmlns:a16="http://schemas.microsoft.com/office/drawing/2014/main" id="{5C426DB1-8799-7243-8632-D3043455B6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18018" y="4486900"/>
            <a:ext cx="700735" cy="80467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Meet a Googler - Google at ACL 2016">
            <a:extLst>
              <a:ext uri="{FF2B5EF4-FFF2-40B4-BE49-F238E27FC236}">
                <a16:creationId xmlns:a16="http://schemas.microsoft.com/office/drawing/2014/main" id="{5642B427-559F-544F-9F54-8BB2D05826F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20226" y="4486900"/>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Zhe Gan | DeepAI">
            <a:extLst>
              <a:ext uri="{FF2B5EF4-FFF2-40B4-BE49-F238E27FC236}">
                <a16:creationId xmlns:a16="http://schemas.microsoft.com/office/drawing/2014/main" id="{6DC29802-3201-BD47-A197-04D392655E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09665" y="4486900"/>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Yu Cheng at Microsoft Research">
            <a:extLst>
              <a:ext uri="{FF2B5EF4-FFF2-40B4-BE49-F238E27FC236}">
                <a16:creationId xmlns:a16="http://schemas.microsoft.com/office/drawing/2014/main" id="{2EE2BC9B-804B-A241-BD58-E450D7A11B5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07457" y="4486900"/>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Jingjing Liu">
            <a:extLst>
              <a:ext uri="{FF2B5EF4-FFF2-40B4-BE49-F238E27FC236}">
                <a16:creationId xmlns:a16="http://schemas.microsoft.com/office/drawing/2014/main" id="{BA92FABE-D84D-D842-B910-A11D1095681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03041" y="4486900"/>
            <a:ext cx="578917" cy="8046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Linjie Li at Microsoft Research">
            <a:extLst>
              <a:ext uri="{FF2B5EF4-FFF2-40B4-BE49-F238E27FC236}">
                <a16:creationId xmlns:a16="http://schemas.microsoft.com/office/drawing/2014/main" id="{8AA5D4BD-6D49-BA46-95ED-831DD902AF3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05249" y="4486900"/>
            <a:ext cx="804672" cy="80467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2E78DAF-3FF5-474C-B109-F663C55CCF53}"/>
              </a:ext>
            </a:extLst>
          </p:cNvPr>
          <p:cNvSpPr txBox="1"/>
          <p:nvPr/>
        </p:nvSpPr>
        <p:spPr>
          <a:xfrm>
            <a:off x="4627665" y="866544"/>
            <a:ext cx="1274708" cy="369332"/>
          </a:xfrm>
          <a:prstGeom prst="rect">
            <a:avLst/>
          </a:prstGeom>
          <a:noFill/>
        </p:spPr>
        <p:txBody>
          <a:bodyPr wrap="none" rtlCol="0">
            <a:spAutoFit/>
          </a:bodyPr>
          <a:lstStyle/>
          <a:p>
            <a:r>
              <a:rPr lang="en-US" dirty="0"/>
              <a:t>My Family</a:t>
            </a:r>
          </a:p>
        </p:txBody>
      </p:sp>
      <p:sp>
        <p:nvSpPr>
          <p:cNvPr id="32" name="TextBox 31">
            <a:extLst>
              <a:ext uri="{FF2B5EF4-FFF2-40B4-BE49-F238E27FC236}">
                <a16:creationId xmlns:a16="http://schemas.microsoft.com/office/drawing/2014/main" id="{DE7947FB-3E1F-3B47-89C9-6B463F4C9980}"/>
              </a:ext>
            </a:extLst>
          </p:cNvPr>
          <p:cNvSpPr txBox="1"/>
          <p:nvPr/>
        </p:nvSpPr>
        <p:spPr>
          <a:xfrm>
            <a:off x="628650" y="5290480"/>
            <a:ext cx="3560590" cy="369332"/>
          </a:xfrm>
          <a:prstGeom prst="rect">
            <a:avLst/>
          </a:prstGeom>
          <a:noFill/>
        </p:spPr>
        <p:txBody>
          <a:bodyPr wrap="none" rtlCol="0">
            <a:spAutoFit/>
          </a:bodyPr>
          <a:lstStyle/>
          <a:p>
            <a:r>
              <a:rPr lang="en-US" dirty="0"/>
              <a:t>Friends with Helpful Discussions</a:t>
            </a:r>
          </a:p>
        </p:txBody>
      </p:sp>
      <p:pic>
        <p:nvPicPr>
          <p:cNvPr id="1050" name="Picture 26">
            <a:extLst>
              <a:ext uri="{FF2B5EF4-FFF2-40B4-BE49-F238E27FC236}">
                <a16:creationId xmlns:a16="http://schemas.microsoft.com/office/drawing/2014/main" id="{9A4F2E67-A197-854F-A680-151E714DA4C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2435" y="5663801"/>
            <a:ext cx="805977"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17990A04-91D4-B546-A81C-8C4DAD0B564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11873" y="4486900"/>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erson wearing a striped shirt&#10;&#10;Description automatically generated with medium confidence">
            <a:extLst>
              <a:ext uri="{FF2B5EF4-FFF2-40B4-BE49-F238E27FC236}">
                <a16:creationId xmlns:a16="http://schemas.microsoft.com/office/drawing/2014/main" id="{EDBAD347-DE7F-5040-A1CC-82D69D6EA9A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07332" y="1241464"/>
            <a:ext cx="804672" cy="804672"/>
          </a:xfrm>
          <a:prstGeom prst="rect">
            <a:avLst/>
          </a:prstGeom>
          <a:ln>
            <a:noFill/>
          </a:ln>
        </p:spPr>
      </p:pic>
      <p:pic>
        <p:nvPicPr>
          <p:cNvPr id="11" name="Picture 10" descr="A picture containing person, clothing, wearing, shirt&#10;&#10;Description automatically generated">
            <a:extLst>
              <a:ext uri="{FF2B5EF4-FFF2-40B4-BE49-F238E27FC236}">
                <a16:creationId xmlns:a16="http://schemas.microsoft.com/office/drawing/2014/main" id="{9D175BC6-FB40-6948-859F-8D3F425A2A1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92616" y="1241464"/>
            <a:ext cx="804672" cy="804672"/>
          </a:xfrm>
          <a:prstGeom prst="rect">
            <a:avLst/>
          </a:prstGeom>
          <a:ln>
            <a:noFill/>
          </a:ln>
        </p:spPr>
      </p:pic>
      <p:pic>
        <p:nvPicPr>
          <p:cNvPr id="1060" name="Picture 36">
            <a:extLst>
              <a:ext uri="{FF2B5EF4-FFF2-40B4-BE49-F238E27FC236}">
                <a16:creationId xmlns:a16="http://schemas.microsoft.com/office/drawing/2014/main" id="{A629F558-E959-A54C-9CA6-9844D4C6E0C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8234" y="5663801"/>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B7668C26-9EFE-A845-A742-7DABF94D7C2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82275" y="5663801"/>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Tao Yu (@taoyds) | Twitter">
            <a:extLst>
              <a:ext uri="{FF2B5EF4-FFF2-40B4-BE49-F238E27FC236}">
                <a16:creationId xmlns:a16="http://schemas.microsoft.com/office/drawing/2014/main" id="{8F2CD427-8749-2644-A844-F4D84B0840D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46769" y="5663801"/>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8" descr="Profile photo of Jingzhou Liu">
            <a:extLst>
              <a:ext uri="{FF2B5EF4-FFF2-40B4-BE49-F238E27FC236}">
                <a16:creationId xmlns:a16="http://schemas.microsoft.com/office/drawing/2014/main" id="{9F66F5FA-6610-B04D-8092-1AD04285334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478236" y="3288473"/>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0">
            <a:extLst>
              <a:ext uri="{FF2B5EF4-FFF2-40B4-BE49-F238E27FC236}">
                <a16:creationId xmlns:a16="http://schemas.microsoft.com/office/drawing/2014/main" id="{C031425D-3BC3-AB46-A2AF-1EF7026E05B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911263" y="5663801"/>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2">
            <a:extLst>
              <a:ext uri="{FF2B5EF4-FFF2-40B4-BE49-F238E27FC236}">
                <a16:creationId xmlns:a16="http://schemas.microsoft.com/office/drawing/2014/main" id="{9B4A880A-0E95-284A-9684-A7706C60904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75756" y="5663801"/>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ongmin Wang">
            <a:extLst>
              <a:ext uri="{FF2B5EF4-FFF2-40B4-BE49-F238E27FC236}">
                <a16:creationId xmlns:a16="http://schemas.microsoft.com/office/drawing/2014/main" id="{F2D47B13-9711-EE45-AAF1-79C30F14FB2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345566" y="3288473"/>
            <a:ext cx="830629"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Vardaan Pahuja (@vardaanpahuja) | Twitter">
            <a:extLst>
              <a:ext uri="{FF2B5EF4-FFF2-40B4-BE49-F238E27FC236}">
                <a16:creationId xmlns:a16="http://schemas.microsoft.com/office/drawing/2014/main" id="{8A75D5A5-88D6-044C-8DB0-582F577EC59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10906" y="3288473"/>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Pengda Qin (@pengda_qin) | Twitter">
            <a:extLst>
              <a:ext uri="{FF2B5EF4-FFF2-40B4-BE49-F238E27FC236}">
                <a16:creationId xmlns:a16="http://schemas.microsoft.com/office/drawing/2014/main" id="{61045570-FD44-5A40-9398-A1BA2918FDDA}"/>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14603" y="3288473"/>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Shujie Liu at Microsoft Research">
            <a:extLst>
              <a:ext uri="{FF2B5EF4-FFF2-40B4-BE49-F238E27FC236}">
                <a16:creationId xmlns:a16="http://schemas.microsoft.com/office/drawing/2014/main" id="{EC4A01C2-B26C-A34C-B4EA-5E702256FE2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775078" y="4486900"/>
            <a:ext cx="71638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周明">
            <a:extLst>
              <a:ext uri="{FF2B5EF4-FFF2-40B4-BE49-F238E27FC236}">
                <a16:creationId xmlns:a16="http://schemas.microsoft.com/office/drawing/2014/main" id="{0157484A-9DBE-684A-9537-ECCE3D9CB26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484580" y="4486900"/>
            <a:ext cx="536448"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Shuo REN | Beihang University (BUAA), Beijing | BUAA | School of Computer  Science and Engineering">
            <a:extLst>
              <a:ext uri="{FF2B5EF4-FFF2-40B4-BE49-F238E27FC236}">
                <a16:creationId xmlns:a16="http://schemas.microsoft.com/office/drawing/2014/main" id="{C6A13097-4088-B345-8560-84AE4580A91A}"/>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981933" y="3288473"/>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Guanlin Li">
            <a:extLst>
              <a:ext uri="{FF2B5EF4-FFF2-40B4-BE49-F238E27FC236}">
                <a16:creationId xmlns:a16="http://schemas.microsoft.com/office/drawing/2014/main" id="{ACA37850-3EFA-E149-B0A5-7CE2F04371F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849263" y="3288473"/>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Portrait">
            <a:extLst>
              <a:ext uri="{FF2B5EF4-FFF2-40B4-BE49-F238E27FC236}">
                <a16:creationId xmlns:a16="http://schemas.microsoft.com/office/drawing/2014/main" id="{7E008465-95C1-044D-BA28-520771AD2259}"/>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317222" y="5663801"/>
            <a:ext cx="805231"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Yunkai Zhang">
            <a:extLst>
              <a:ext uri="{FF2B5EF4-FFF2-40B4-BE49-F238E27FC236}">
                <a16:creationId xmlns:a16="http://schemas.microsoft.com/office/drawing/2014/main" id="{A8A0E480-DD93-3B4C-931C-C2BD74C61C8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716593" y="3288473"/>
            <a:ext cx="603505"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Dong, YU | The Chinese University of Hong Kong,Shenzhen GE">
            <a:extLst>
              <a:ext uri="{FF2B5EF4-FFF2-40B4-BE49-F238E27FC236}">
                <a16:creationId xmlns:a16="http://schemas.microsoft.com/office/drawing/2014/main" id="{6046798E-CEAB-6744-839E-287D5773DE34}"/>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014149" y="4486900"/>
            <a:ext cx="627264" cy="804672"/>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Rohan">
            <a:extLst>
              <a:ext uri="{FF2B5EF4-FFF2-40B4-BE49-F238E27FC236}">
                <a16:creationId xmlns:a16="http://schemas.microsoft.com/office/drawing/2014/main" id="{F1580C17-0118-4A44-B1FB-BF5E51B87EB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238853" y="3280053"/>
            <a:ext cx="813092" cy="813092"/>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a:extLst>
              <a:ext uri="{FF2B5EF4-FFF2-40B4-BE49-F238E27FC236}">
                <a16:creationId xmlns:a16="http://schemas.microsoft.com/office/drawing/2014/main" id="{F7B38E70-90EB-C249-9DB6-6D9624C05A48}"/>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452728" y="5663801"/>
            <a:ext cx="804672" cy="80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5285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8"/>
        <p:cNvGrpSpPr/>
        <p:nvPr/>
      </p:nvGrpSpPr>
      <p:grpSpPr>
        <a:xfrm>
          <a:off x="0" y="0"/>
          <a:ext cx="0" cy="0"/>
          <a:chOff x="0" y="0"/>
          <a:chExt cx="0" cy="0"/>
        </a:xfrm>
      </p:grpSpPr>
      <p:pic>
        <p:nvPicPr>
          <p:cNvPr id="2056" name="Picture 8" descr="How to Make Compelling Q&amp;A Videos to Build Trust in Your Brand">
            <a:extLst>
              <a:ext uri="{FF2B5EF4-FFF2-40B4-BE49-F238E27FC236}">
                <a16:creationId xmlns:a16="http://schemas.microsoft.com/office/drawing/2014/main" id="{7D3FF203-A2DC-2448-A6F0-2A4A126BF0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87" r="16879" b="-1"/>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Google Shape;619;p52"/>
          <p:cNvSpPr txBox="1">
            <a:spLocks noGrp="1"/>
          </p:cNvSpPr>
          <p:nvPr>
            <p:ph type="title"/>
          </p:nvPr>
        </p:nvSpPr>
        <p:spPr>
          <a:xfrm>
            <a:off x="392906" y="5317240"/>
            <a:ext cx="8408194" cy="744836"/>
          </a:xfrm>
          <a:prstGeom prst="rect">
            <a:avLst/>
          </a:prstGeom>
        </p:spPr>
        <p:txBody>
          <a:bodyPr spcFirstLastPara="1" vert="horz" lIns="91440" tIns="45720" rIns="91440" bIns="45720" rtlCol="0" anchor="ctr" anchorCtr="0">
            <a:normAutofit/>
          </a:bodyPr>
          <a:lstStyle/>
          <a:p>
            <a:pPr marL="0" lvl="0" indent="0" algn="ctr">
              <a:spcAft>
                <a:spcPts val="0"/>
              </a:spcAft>
              <a:buClr>
                <a:schemeClr val="dk1"/>
              </a:buClr>
              <a:buSzPts val="4400"/>
            </a:pPr>
            <a:r>
              <a:rPr lang="en-US" sz="3100" dirty="0">
                <a:solidFill>
                  <a:schemeClr val="tx1">
                    <a:lumMod val="85000"/>
                    <a:lumOff val="15000"/>
                  </a:schemeClr>
                </a:solidFill>
              </a:rPr>
              <a:t>Thank you!</a:t>
            </a:r>
          </a:p>
        </p:txBody>
      </p:sp>
      <p:cxnSp>
        <p:nvCxnSpPr>
          <p:cNvPr id="143" name="Straight Connector 14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20" name="Google Shape;620;p52"/>
          <p:cNvSpPr txBox="1">
            <a:spLocks noGrp="1"/>
          </p:cNvSpPr>
          <p:nvPr>
            <p:ph type="sldNum" idx="12"/>
          </p:nvPr>
        </p:nvSpPr>
        <p:spPr>
          <a:xfrm>
            <a:off x="6457950" y="6356351"/>
            <a:ext cx="2057400"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a:solidFill>
                  <a:srgbClr val="FFFFFF"/>
                </a:solidFill>
              </a:rPr>
              <a:pPr lvl="0" indent="0">
                <a:spcBef>
                  <a:spcPts val="0"/>
                </a:spcBef>
                <a:spcAft>
                  <a:spcPts val="600"/>
                </a:spcAft>
                <a:buNone/>
              </a:pPr>
              <a:t>55</a:t>
            </a:fld>
            <a:endParaRPr lang="en-US">
              <a:solidFill>
                <a:srgbClr val="FFFFFF"/>
              </a:solidFill>
            </a:endParaRPr>
          </a:p>
        </p:txBody>
      </p:sp>
    </p:spTree>
    <p:extLst>
      <p:ext uri="{BB962C8B-B14F-4D97-AF65-F5344CB8AC3E}">
        <p14:creationId xmlns:p14="http://schemas.microsoft.com/office/powerpoint/2010/main" val="108905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6BE79D-BEE3-7C4B-9D85-5A1D3D6ACC4E}"/>
              </a:ext>
            </a:extLst>
          </p:cNvPr>
          <p:cNvSpPr>
            <a:spLocks noGrp="1"/>
          </p:cNvSpPr>
          <p:nvPr>
            <p:ph type="sldNum" sz="quarter" idx="12"/>
          </p:nvPr>
        </p:nvSpPr>
        <p:spPr/>
        <p:txBody>
          <a:bodyPr/>
          <a:lstStyle/>
          <a:p>
            <a:fld id="{4FAB73BC-B049-4115-A692-8D63A059BFB8}" type="slidenum">
              <a:rPr lang="en-US" smtClean="0"/>
              <a:t>56</a:t>
            </a:fld>
            <a:endParaRPr lang="en-US"/>
          </a:p>
        </p:txBody>
      </p:sp>
      <p:sp>
        <p:nvSpPr>
          <p:cNvPr id="3" name="Title 2">
            <a:extLst>
              <a:ext uri="{FF2B5EF4-FFF2-40B4-BE49-F238E27FC236}">
                <a16:creationId xmlns:a16="http://schemas.microsoft.com/office/drawing/2014/main" id="{B02EC144-C4E6-7347-9F65-A960B21323E7}"/>
              </a:ext>
            </a:extLst>
          </p:cNvPr>
          <p:cNvSpPr>
            <a:spLocks noGrp="1"/>
          </p:cNvSpPr>
          <p:nvPr>
            <p:ph type="title"/>
          </p:nvPr>
        </p:nvSpPr>
        <p:spPr/>
        <p:txBody>
          <a:bodyPr/>
          <a:lstStyle/>
          <a:p>
            <a:r>
              <a:rPr lang="en-US" dirty="0"/>
              <a:t>Background: Monolithic Networks</a:t>
            </a:r>
          </a:p>
        </p:txBody>
      </p:sp>
      <p:sp>
        <p:nvSpPr>
          <p:cNvPr id="8" name="Rectangle 7">
            <a:extLst>
              <a:ext uri="{FF2B5EF4-FFF2-40B4-BE49-F238E27FC236}">
                <a16:creationId xmlns:a16="http://schemas.microsoft.com/office/drawing/2014/main" id="{5158562A-ECA7-BA4B-BF3D-6E6A9B70A7DD}"/>
              </a:ext>
            </a:extLst>
          </p:cNvPr>
          <p:cNvSpPr/>
          <p:nvPr/>
        </p:nvSpPr>
        <p:spPr>
          <a:xfrm>
            <a:off x="873421" y="5951420"/>
            <a:ext cx="81153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Q1</a:t>
            </a:r>
          </a:p>
        </p:txBody>
      </p:sp>
      <p:sp>
        <p:nvSpPr>
          <p:cNvPr id="9" name="Rectangle 8">
            <a:extLst>
              <a:ext uri="{FF2B5EF4-FFF2-40B4-BE49-F238E27FC236}">
                <a16:creationId xmlns:a16="http://schemas.microsoft.com/office/drawing/2014/main" id="{8E480731-25B8-2944-BD93-FB1AA1D010DF}"/>
              </a:ext>
            </a:extLst>
          </p:cNvPr>
          <p:cNvSpPr/>
          <p:nvPr/>
        </p:nvSpPr>
        <p:spPr>
          <a:xfrm>
            <a:off x="873421" y="5173055"/>
            <a:ext cx="81153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Q2</a:t>
            </a:r>
          </a:p>
        </p:txBody>
      </p:sp>
      <p:sp>
        <p:nvSpPr>
          <p:cNvPr id="10" name="Rectangle 9">
            <a:extLst>
              <a:ext uri="{FF2B5EF4-FFF2-40B4-BE49-F238E27FC236}">
                <a16:creationId xmlns:a16="http://schemas.microsoft.com/office/drawing/2014/main" id="{FF005C6D-DE36-7B49-8DC6-B646B02E7F10}"/>
              </a:ext>
            </a:extLst>
          </p:cNvPr>
          <p:cNvSpPr/>
          <p:nvPr/>
        </p:nvSpPr>
        <p:spPr>
          <a:xfrm>
            <a:off x="873421" y="4394691"/>
            <a:ext cx="81153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Q3</a:t>
            </a:r>
          </a:p>
        </p:txBody>
      </p:sp>
      <p:sp>
        <p:nvSpPr>
          <p:cNvPr id="23" name="Rectangle 22">
            <a:extLst>
              <a:ext uri="{FF2B5EF4-FFF2-40B4-BE49-F238E27FC236}">
                <a16:creationId xmlns:a16="http://schemas.microsoft.com/office/drawing/2014/main" id="{4A873417-E477-B34A-BFDE-D96F8B01C256}"/>
              </a:ext>
            </a:extLst>
          </p:cNvPr>
          <p:cNvSpPr/>
          <p:nvPr/>
        </p:nvSpPr>
        <p:spPr>
          <a:xfrm>
            <a:off x="873421" y="3616327"/>
            <a:ext cx="81153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Qn</a:t>
            </a:r>
            <a:endParaRPr lang="en-US" sz="1600" dirty="0">
              <a:solidFill>
                <a:schemeClr val="tx1"/>
              </a:solidFill>
            </a:endParaRPr>
          </a:p>
        </p:txBody>
      </p:sp>
      <p:sp>
        <p:nvSpPr>
          <p:cNvPr id="28" name="Trapezoid 27">
            <a:extLst>
              <a:ext uri="{FF2B5EF4-FFF2-40B4-BE49-F238E27FC236}">
                <a16:creationId xmlns:a16="http://schemas.microsoft.com/office/drawing/2014/main" id="{1A964BD9-3A40-DC41-B0A9-BC5D48AAF8E0}"/>
              </a:ext>
            </a:extLst>
          </p:cNvPr>
          <p:cNvSpPr/>
          <p:nvPr/>
        </p:nvSpPr>
        <p:spPr>
          <a:xfrm rot="5400000">
            <a:off x="2167616" y="4646696"/>
            <a:ext cx="1520553" cy="678639"/>
          </a:xfrm>
          <a:prstGeom prst="trapezoid">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Encoder</a:t>
            </a:r>
          </a:p>
        </p:txBody>
      </p:sp>
      <p:sp>
        <p:nvSpPr>
          <p:cNvPr id="30" name="Trapezoid 29">
            <a:extLst>
              <a:ext uri="{FF2B5EF4-FFF2-40B4-BE49-F238E27FC236}">
                <a16:creationId xmlns:a16="http://schemas.microsoft.com/office/drawing/2014/main" id="{9BACE2B7-3C2C-AC48-9CA8-91D453A926AD}"/>
              </a:ext>
            </a:extLst>
          </p:cNvPr>
          <p:cNvSpPr/>
          <p:nvPr/>
        </p:nvSpPr>
        <p:spPr>
          <a:xfrm rot="5400000">
            <a:off x="2179191" y="2216707"/>
            <a:ext cx="1520553" cy="678639"/>
          </a:xfrm>
          <a:prstGeom prst="trapezoid">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Visual</a:t>
            </a:r>
          </a:p>
          <a:p>
            <a:pPr algn="ctr"/>
            <a:r>
              <a:rPr lang="en-US" dirty="0">
                <a:solidFill>
                  <a:schemeClr val="tx1"/>
                </a:solidFill>
              </a:rPr>
              <a:t>Encoder</a:t>
            </a:r>
          </a:p>
        </p:txBody>
      </p:sp>
      <p:cxnSp>
        <p:nvCxnSpPr>
          <p:cNvPr id="32" name="Elbow Connector 31">
            <a:extLst>
              <a:ext uri="{FF2B5EF4-FFF2-40B4-BE49-F238E27FC236}">
                <a16:creationId xmlns:a16="http://schemas.microsoft.com/office/drawing/2014/main" id="{F2C20956-DE70-1443-B123-C0DB0CDCFA99}"/>
              </a:ext>
            </a:extLst>
          </p:cNvPr>
          <p:cNvCxnSpPr>
            <a:stCxn id="23" idx="3"/>
            <a:endCxn id="28" idx="2"/>
          </p:cNvCxnSpPr>
          <p:nvPr/>
        </p:nvCxnSpPr>
        <p:spPr>
          <a:xfrm>
            <a:off x="1684951" y="3730627"/>
            <a:ext cx="903622" cy="12553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2A00E02-4088-864F-89B8-AF7769DE11ED}"/>
              </a:ext>
            </a:extLst>
          </p:cNvPr>
          <p:cNvCxnSpPr>
            <a:cxnSpLocks/>
            <a:stCxn id="8" idx="3"/>
            <a:endCxn id="28" idx="2"/>
          </p:cNvCxnSpPr>
          <p:nvPr/>
        </p:nvCxnSpPr>
        <p:spPr>
          <a:xfrm flipV="1">
            <a:off x="1684951" y="4986016"/>
            <a:ext cx="903622" cy="10797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CCDF5DD-FA56-0C41-8CF3-C811D3EAE4EA}"/>
              </a:ext>
            </a:extLst>
          </p:cNvPr>
          <p:cNvCxnSpPr>
            <a:cxnSpLocks/>
            <a:stCxn id="139" idx="3"/>
            <a:endCxn id="30" idx="2"/>
          </p:cNvCxnSpPr>
          <p:nvPr/>
        </p:nvCxnSpPr>
        <p:spPr>
          <a:xfrm>
            <a:off x="2145914" y="2555101"/>
            <a:ext cx="454234" cy="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760AF157-4CD0-FE47-B6B9-54D12B1D112D}"/>
              </a:ext>
            </a:extLst>
          </p:cNvPr>
          <p:cNvGrpSpPr/>
          <p:nvPr/>
        </p:nvGrpSpPr>
        <p:grpSpPr>
          <a:xfrm>
            <a:off x="6055033" y="3388548"/>
            <a:ext cx="888276" cy="878540"/>
            <a:chOff x="5289496" y="3229347"/>
            <a:chExt cx="888276" cy="878540"/>
          </a:xfrm>
        </p:grpSpPr>
        <p:sp>
          <p:nvSpPr>
            <p:cNvPr id="46" name="Rectangle 45">
              <a:extLst>
                <a:ext uri="{FF2B5EF4-FFF2-40B4-BE49-F238E27FC236}">
                  <a16:creationId xmlns:a16="http://schemas.microsoft.com/office/drawing/2014/main" id="{9A659D53-DC15-944F-A4D9-CBCBA14A4C32}"/>
                </a:ext>
              </a:extLst>
            </p:cNvPr>
            <p:cNvSpPr/>
            <p:nvPr/>
          </p:nvSpPr>
          <p:spPr>
            <a:xfrm>
              <a:off x="5289496" y="3229348"/>
              <a:ext cx="222069" cy="22206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a:extLst>
                <a:ext uri="{FF2B5EF4-FFF2-40B4-BE49-F238E27FC236}">
                  <a16:creationId xmlns:a16="http://schemas.microsoft.com/office/drawing/2014/main" id="{39F57284-4012-1643-A5F6-ABC474D64EE8}"/>
                </a:ext>
              </a:extLst>
            </p:cNvPr>
            <p:cNvSpPr/>
            <p:nvPr/>
          </p:nvSpPr>
          <p:spPr>
            <a:xfrm>
              <a:off x="5511565" y="3229348"/>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83483144-B4BC-C542-B177-AEF348C680A0}"/>
                </a:ext>
              </a:extLst>
            </p:cNvPr>
            <p:cNvSpPr/>
            <p:nvPr/>
          </p:nvSpPr>
          <p:spPr>
            <a:xfrm>
              <a:off x="5733634" y="3229347"/>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C5548497-E0EA-2243-A5C1-824C06AAE390}"/>
                </a:ext>
              </a:extLst>
            </p:cNvPr>
            <p:cNvSpPr/>
            <p:nvPr/>
          </p:nvSpPr>
          <p:spPr>
            <a:xfrm>
              <a:off x="5955703" y="3229347"/>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Rectangle 61">
              <a:extLst>
                <a:ext uri="{FF2B5EF4-FFF2-40B4-BE49-F238E27FC236}">
                  <a16:creationId xmlns:a16="http://schemas.microsoft.com/office/drawing/2014/main" id="{CDEBC732-3E79-EF44-BA2E-DAA47965971C}"/>
                </a:ext>
              </a:extLst>
            </p:cNvPr>
            <p:cNvSpPr/>
            <p:nvPr/>
          </p:nvSpPr>
          <p:spPr>
            <a:xfrm>
              <a:off x="5289496" y="3451417"/>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Rectangle 62">
              <a:extLst>
                <a:ext uri="{FF2B5EF4-FFF2-40B4-BE49-F238E27FC236}">
                  <a16:creationId xmlns:a16="http://schemas.microsoft.com/office/drawing/2014/main" id="{EEDAF4BB-84D7-9544-B208-99FD4421DFAF}"/>
                </a:ext>
              </a:extLst>
            </p:cNvPr>
            <p:cNvSpPr/>
            <p:nvPr/>
          </p:nvSpPr>
          <p:spPr>
            <a:xfrm>
              <a:off x="5511565" y="3451417"/>
              <a:ext cx="222069" cy="22206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Rectangle 63">
              <a:extLst>
                <a:ext uri="{FF2B5EF4-FFF2-40B4-BE49-F238E27FC236}">
                  <a16:creationId xmlns:a16="http://schemas.microsoft.com/office/drawing/2014/main" id="{B626A209-0C3B-1B45-A948-BF622A7EED06}"/>
                </a:ext>
              </a:extLst>
            </p:cNvPr>
            <p:cNvSpPr/>
            <p:nvPr/>
          </p:nvSpPr>
          <p:spPr>
            <a:xfrm>
              <a:off x="5733634" y="3451416"/>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Rectangle 64">
              <a:extLst>
                <a:ext uri="{FF2B5EF4-FFF2-40B4-BE49-F238E27FC236}">
                  <a16:creationId xmlns:a16="http://schemas.microsoft.com/office/drawing/2014/main" id="{9B9FCC08-882F-B448-8ECE-5F5577BF0425}"/>
                </a:ext>
              </a:extLst>
            </p:cNvPr>
            <p:cNvSpPr/>
            <p:nvPr/>
          </p:nvSpPr>
          <p:spPr>
            <a:xfrm>
              <a:off x="5955703" y="3451416"/>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Rectangle 65">
              <a:extLst>
                <a:ext uri="{FF2B5EF4-FFF2-40B4-BE49-F238E27FC236}">
                  <a16:creationId xmlns:a16="http://schemas.microsoft.com/office/drawing/2014/main" id="{034283A7-0214-5447-84F7-4A7CE33AACF0}"/>
                </a:ext>
              </a:extLst>
            </p:cNvPr>
            <p:cNvSpPr/>
            <p:nvPr/>
          </p:nvSpPr>
          <p:spPr>
            <a:xfrm>
              <a:off x="5289496" y="3668618"/>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Rectangle 66">
              <a:extLst>
                <a:ext uri="{FF2B5EF4-FFF2-40B4-BE49-F238E27FC236}">
                  <a16:creationId xmlns:a16="http://schemas.microsoft.com/office/drawing/2014/main" id="{BB855287-122B-9345-BB8A-47B6AA3F0C45}"/>
                </a:ext>
              </a:extLst>
            </p:cNvPr>
            <p:cNvSpPr/>
            <p:nvPr/>
          </p:nvSpPr>
          <p:spPr>
            <a:xfrm>
              <a:off x="5511565" y="3668618"/>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a:extLst>
                <a:ext uri="{FF2B5EF4-FFF2-40B4-BE49-F238E27FC236}">
                  <a16:creationId xmlns:a16="http://schemas.microsoft.com/office/drawing/2014/main" id="{D6E774EC-C1B1-7447-BD67-8DC252FF228B}"/>
                </a:ext>
              </a:extLst>
            </p:cNvPr>
            <p:cNvSpPr/>
            <p:nvPr/>
          </p:nvSpPr>
          <p:spPr>
            <a:xfrm>
              <a:off x="5733634" y="3668617"/>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a:extLst>
                <a:ext uri="{FF2B5EF4-FFF2-40B4-BE49-F238E27FC236}">
                  <a16:creationId xmlns:a16="http://schemas.microsoft.com/office/drawing/2014/main" id="{E9E4EEA6-0CAE-734E-B5A6-E91FEBB11F61}"/>
                </a:ext>
              </a:extLst>
            </p:cNvPr>
            <p:cNvSpPr/>
            <p:nvPr/>
          </p:nvSpPr>
          <p:spPr>
            <a:xfrm>
              <a:off x="5955703" y="3668617"/>
              <a:ext cx="222069" cy="22206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a:extLst>
                <a:ext uri="{FF2B5EF4-FFF2-40B4-BE49-F238E27FC236}">
                  <a16:creationId xmlns:a16="http://schemas.microsoft.com/office/drawing/2014/main" id="{B59EF83E-8CBD-9348-8870-6C3827AB2772}"/>
                </a:ext>
              </a:extLst>
            </p:cNvPr>
            <p:cNvSpPr/>
            <p:nvPr/>
          </p:nvSpPr>
          <p:spPr>
            <a:xfrm>
              <a:off x="5289496" y="3885818"/>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a:extLst>
                <a:ext uri="{FF2B5EF4-FFF2-40B4-BE49-F238E27FC236}">
                  <a16:creationId xmlns:a16="http://schemas.microsoft.com/office/drawing/2014/main" id="{971C8F8D-CE0B-5642-BBEA-521A0AE94A27}"/>
                </a:ext>
              </a:extLst>
            </p:cNvPr>
            <p:cNvSpPr/>
            <p:nvPr/>
          </p:nvSpPr>
          <p:spPr>
            <a:xfrm>
              <a:off x="5511565" y="3885818"/>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a:extLst>
                <a:ext uri="{FF2B5EF4-FFF2-40B4-BE49-F238E27FC236}">
                  <a16:creationId xmlns:a16="http://schemas.microsoft.com/office/drawing/2014/main" id="{EDF92BC8-B402-1649-94F7-4DF1F23B16D8}"/>
                </a:ext>
              </a:extLst>
            </p:cNvPr>
            <p:cNvSpPr/>
            <p:nvPr/>
          </p:nvSpPr>
          <p:spPr>
            <a:xfrm>
              <a:off x="5733634" y="3885817"/>
              <a:ext cx="222069" cy="22206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a:extLst>
                <a:ext uri="{FF2B5EF4-FFF2-40B4-BE49-F238E27FC236}">
                  <a16:creationId xmlns:a16="http://schemas.microsoft.com/office/drawing/2014/main" id="{CBCE41F6-FD61-874C-ACEA-97F780E7CFB4}"/>
                </a:ext>
              </a:extLst>
            </p:cNvPr>
            <p:cNvSpPr/>
            <p:nvPr/>
          </p:nvSpPr>
          <p:spPr>
            <a:xfrm>
              <a:off x="5955703" y="3885817"/>
              <a:ext cx="222069" cy="2220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5" name="Trapezoid 74">
            <a:extLst>
              <a:ext uri="{FF2B5EF4-FFF2-40B4-BE49-F238E27FC236}">
                <a16:creationId xmlns:a16="http://schemas.microsoft.com/office/drawing/2014/main" id="{9A5A49FA-7958-C140-B984-9878530959AF}"/>
              </a:ext>
            </a:extLst>
          </p:cNvPr>
          <p:cNvSpPr/>
          <p:nvPr/>
        </p:nvSpPr>
        <p:spPr>
          <a:xfrm rot="5400000">
            <a:off x="4186316" y="3488499"/>
            <a:ext cx="1773582" cy="678639"/>
          </a:xfrm>
          <a:prstGeom prst="trapezoid">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Co-Attention</a:t>
            </a:r>
          </a:p>
        </p:txBody>
      </p:sp>
      <p:cxnSp>
        <p:nvCxnSpPr>
          <p:cNvPr id="88" name="Elbow Connector 87">
            <a:extLst>
              <a:ext uri="{FF2B5EF4-FFF2-40B4-BE49-F238E27FC236}">
                <a16:creationId xmlns:a16="http://schemas.microsoft.com/office/drawing/2014/main" id="{F7F5BDE9-DCA9-814D-9E09-BB3325AB74E4}"/>
              </a:ext>
            </a:extLst>
          </p:cNvPr>
          <p:cNvCxnSpPr>
            <a:cxnSpLocks/>
            <a:stCxn id="108" idx="3"/>
            <a:endCxn id="75" idx="1"/>
          </p:cNvCxnSpPr>
          <p:nvPr/>
        </p:nvCxnSpPr>
        <p:spPr>
          <a:xfrm>
            <a:off x="4063206" y="2558675"/>
            <a:ext cx="1009901" cy="4671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6CDD2F52-45E2-9546-8343-8BD55EEF7F5B}"/>
              </a:ext>
            </a:extLst>
          </p:cNvPr>
          <p:cNvCxnSpPr>
            <a:cxnSpLocks/>
            <a:stCxn id="105" idx="3"/>
            <a:endCxn id="75" idx="3"/>
          </p:cNvCxnSpPr>
          <p:nvPr/>
        </p:nvCxnSpPr>
        <p:spPr>
          <a:xfrm flipV="1">
            <a:off x="4066419" y="4629780"/>
            <a:ext cx="1006688" cy="35707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039F65A-2FD1-A94B-BF8F-5A419E75F4E3}"/>
              </a:ext>
            </a:extLst>
          </p:cNvPr>
          <p:cNvCxnSpPr>
            <a:cxnSpLocks/>
            <a:stCxn id="75" idx="0"/>
          </p:cNvCxnSpPr>
          <p:nvPr/>
        </p:nvCxnSpPr>
        <p:spPr>
          <a:xfrm flipV="1">
            <a:off x="5412427" y="3827818"/>
            <a:ext cx="62929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416ED4C4-C6FA-2240-B1D2-36456E5E1A93}"/>
              </a:ext>
            </a:extLst>
          </p:cNvPr>
          <p:cNvGrpSpPr/>
          <p:nvPr/>
        </p:nvGrpSpPr>
        <p:grpSpPr>
          <a:xfrm>
            <a:off x="3844350" y="4436552"/>
            <a:ext cx="222069" cy="878539"/>
            <a:chOff x="3844350" y="4510765"/>
            <a:chExt cx="222069" cy="878539"/>
          </a:xfrm>
        </p:grpSpPr>
        <p:sp>
          <p:nvSpPr>
            <p:cNvPr id="103" name="Rectangle 102">
              <a:extLst>
                <a:ext uri="{FF2B5EF4-FFF2-40B4-BE49-F238E27FC236}">
                  <a16:creationId xmlns:a16="http://schemas.microsoft.com/office/drawing/2014/main" id="{59A9062F-024B-9842-BDCE-161C2C43E16F}"/>
                </a:ext>
              </a:extLst>
            </p:cNvPr>
            <p:cNvSpPr/>
            <p:nvPr/>
          </p:nvSpPr>
          <p:spPr>
            <a:xfrm>
              <a:off x="3844350" y="4510765"/>
              <a:ext cx="222069" cy="222069"/>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 name="Rectangle 103">
              <a:extLst>
                <a:ext uri="{FF2B5EF4-FFF2-40B4-BE49-F238E27FC236}">
                  <a16:creationId xmlns:a16="http://schemas.microsoft.com/office/drawing/2014/main" id="{B37F7015-8C96-1047-8B19-DBB62F393D68}"/>
                </a:ext>
              </a:extLst>
            </p:cNvPr>
            <p:cNvSpPr/>
            <p:nvPr/>
          </p:nvSpPr>
          <p:spPr>
            <a:xfrm>
              <a:off x="3844350" y="4732834"/>
              <a:ext cx="222069" cy="22206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a:extLst>
                <a:ext uri="{FF2B5EF4-FFF2-40B4-BE49-F238E27FC236}">
                  <a16:creationId xmlns:a16="http://schemas.microsoft.com/office/drawing/2014/main" id="{69EA2524-B52C-A446-A298-6A3813DE2384}"/>
                </a:ext>
              </a:extLst>
            </p:cNvPr>
            <p:cNvSpPr/>
            <p:nvPr/>
          </p:nvSpPr>
          <p:spPr>
            <a:xfrm>
              <a:off x="3844350" y="4950035"/>
              <a:ext cx="222069" cy="222069"/>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Rectangle 105">
              <a:extLst>
                <a:ext uri="{FF2B5EF4-FFF2-40B4-BE49-F238E27FC236}">
                  <a16:creationId xmlns:a16="http://schemas.microsoft.com/office/drawing/2014/main" id="{7BA9AB7A-C08C-3E40-99F6-F351B78E3DF2}"/>
                </a:ext>
              </a:extLst>
            </p:cNvPr>
            <p:cNvSpPr/>
            <p:nvPr/>
          </p:nvSpPr>
          <p:spPr>
            <a:xfrm>
              <a:off x="3844350" y="5167235"/>
              <a:ext cx="222069" cy="222069"/>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id="{5D7D55F1-80C8-F64A-A09D-7C0587D89A15}"/>
              </a:ext>
            </a:extLst>
          </p:cNvPr>
          <p:cNvGrpSpPr/>
          <p:nvPr/>
        </p:nvGrpSpPr>
        <p:grpSpPr>
          <a:xfrm>
            <a:off x="3841137" y="2225571"/>
            <a:ext cx="222069" cy="878539"/>
            <a:chOff x="3841137" y="2182888"/>
            <a:chExt cx="222069" cy="878539"/>
          </a:xfrm>
        </p:grpSpPr>
        <p:sp>
          <p:nvSpPr>
            <p:cNvPr id="107" name="Rectangle 106">
              <a:extLst>
                <a:ext uri="{FF2B5EF4-FFF2-40B4-BE49-F238E27FC236}">
                  <a16:creationId xmlns:a16="http://schemas.microsoft.com/office/drawing/2014/main" id="{A43CAC56-9458-D047-8401-DDE937C63418}"/>
                </a:ext>
              </a:extLst>
            </p:cNvPr>
            <p:cNvSpPr/>
            <p:nvPr/>
          </p:nvSpPr>
          <p:spPr>
            <a:xfrm>
              <a:off x="3841137" y="2182888"/>
              <a:ext cx="222069" cy="22206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8" name="Rectangle 107">
              <a:extLst>
                <a:ext uri="{FF2B5EF4-FFF2-40B4-BE49-F238E27FC236}">
                  <a16:creationId xmlns:a16="http://schemas.microsoft.com/office/drawing/2014/main" id="{8C9FE4CA-97C0-3F4E-9A16-802729E2A38F}"/>
                </a:ext>
              </a:extLst>
            </p:cNvPr>
            <p:cNvSpPr/>
            <p:nvPr/>
          </p:nvSpPr>
          <p:spPr>
            <a:xfrm>
              <a:off x="3841137" y="2404957"/>
              <a:ext cx="222069" cy="22206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Rectangle 108">
              <a:extLst>
                <a:ext uri="{FF2B5EF4-FFF2-40B4-BE49-F238E27FC236}">
                  <a16:creationId xmlns:a16="http://schemas.microsoft.com/office/drawing/2014/main" id="{2993ED74-ABEF-9E4E-A0DE-66E6BD237B2E}"/>
                </a:ext>
              </a:extLst>
            </p:cNvPr>
            <p:cNvSpPr/>
            <p:nvPr/>
          </p:nvSpPr>
          <p:spPr>
            <a:xfrm>
              <a:off x="3841137" y="2622158"/>
              <a:ext cx="222069" cy="22206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a:extLst>
                <a:ext uri="{FF2B5EF4-FFF2-40B4-BE49-F238E27FC236}">
                  <a16:creationId xmlns:a16="http://schemas.microsoft.com/office/drawing/2014/main" id="{5C419F27-EA2E-DB45-B444-B049A73C401E}"/>
                </a:ext>
              </a:extLst>
            </p:cNvPr>
            <p:cNvSpPr/>
            <p:nvPr/>
          </p:nvSpPr>
          <p:spPr>
            <a:xfrm>
              <a:off x="3841137" y="2839358"/>
              <a:ext cx="222069" cy="22206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112" name="Straight Arrow Connector 111">
            <a:extLst>
              <a:ext uri="{FF2B5EF4-FFF2-40B4-BE49-F238E27FC236}">
                <a16:creationId xmlns:a16="http://schemas.microsoft.com/office/drawing/2014/main" id="{D065A006-BD5E-4747-A94B-9A002EE123A3}"/>
              </a:ext>
            </a:extLst>
          </p:cNvPr>
          <p:cNvCxnSpPr>
            <a:cxnSpLocks/>
            <a:stCxn id="75" idx="0"/>
            <a:endCxn id="128" idx="1"/>
          </p:cNvCxnSpPr>
          <p:nvPr/>
        </p:nvCxnSpPr>
        <p:spPr>
          <a:xfrm flipV="1">
            <a:off x="5412427" y="3825898"/>
            <a:ext cx="2030911" cy="1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2" name="Elbow Connector 121">
            <a:extLst>
              <a:ext uri="{FF2B5EF4-FFF2-40B4-BE49-F238E27FC236}">
                <a16:creationId xmlns:a16="http://schemas.microsoft.com/office/drawing/2014/main" id="{07111740-8A22-6241-8FFD-BCCC87345CC8}"/>
              </a:ext>
            </a:extLst>
          </p:cNvPr>
          <p:cNvCxnSpPr>
            <a:cxnSpLocks/>
            <a:stCxn id="10" idx="3"/>
            <a:endCxn id="28" idx="2"/>
          </p:cNvCxnSpPr>
          <p:nvPr/>
        </p:nvCxnSpPr>
        <p:spPr>
          <a:xfrm>
            <a:off x="1684951" y="4508991"/>
            <a:ext cx="903622" cy="4770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0C15275C-6D89-CD4E-BA8E-90819C4F6436}"/>
              </a:ext>
            </a:extLst>
          </p:cNvPr>
          <p:cNvCxnSpPr>
            <a:cxnSpLocks/>
            <a:stCxn id="9" idx="3"/>
            <a:endCxn id="28" idx="2"/>
          </p:cNvCxnSpPr>
          <p:nvPr/>
        </p:nvCxnSpPr>
        <p:spPr>
          <a:xfrm flipV="1">
            <a:off x="1684951" y="4986016"/>
            <a:ext cx="903622" cy="3013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B468ADF0-7D1E-FB49-B5E3-62497DB17262}"/>
              </a:ext>
            </a:extLst>
          </p:cNvPr>
          <p:cNvSpPr/>
          <p:nvPr/>
        </p:nvSpPr>
        <p:spPr>
          <a:xfrm>
            <a:off x="7443338" y="3714863"/>
            <a:ext cx="222069" cy="22206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a:extLst>
              <a:ext uri="{FF2B5EF4-FFF2-40B4-BE49-F238E27FC236}">
                <a16:creationId xmlns:a16="http://schemas.microsoft.com/office/drawing/2014/main" id="{00C1B4B2-3980-B04B-A10C-5E587B33F863}"/>
              </a:ext>
            </a:extLst>
          </p:cNvPr>
          <p:cNvSpPr/>
          <p:nvPr/>
        </p:nvSpPr>
        <p:spPr>
          <a:xfrm>
            <a:off x="7667799" y="3714863"/>
            <a:ext cx="222069" cy="22206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a:extLst>
              <a:ext uri="{FF2B5EF4-FFF2-40B4-BE49-F238E27FC236}">
                <a16:creationId xmlns:a16="http://schemas.microsoft.com/office/drawing/2014/main" id="{E9F1F9F4-301E-AF4C-B59A-EADF2AC695EA}"/>
              </a:ext>
            </a:extLst>
          </p:cNvPr>
          <p:cNvSpPr/>
          <p:nvPr/>
        </p:nvSpPr>
        <p:spPr>
          <a:xfrm>
            <a:off x="7892260" y="3714863"/>
            <a:ext cx="222069" cy="22206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a:extLst>
              <a:ext uri="{FF2B5EF4-FFF2-40B4-BE49-F238E27FC236}">
                <a16:creationId xmlns:a16="http://schemas.microsoft.com/office/drawing/2014/main" id="{A61CA1D3-0685-874A-9821-273D9CF5813A}"/>
              </a:ext>
            </a:extLst>
          </p:cNvPr>
          <p:cNvSpPr/>
          <p:nvPr/>
        </p:nvSpPr>
        <p:spPr>
          <a:xfrm>
            <a:off x="8116722" y="3714863"/>
            <a:ext cx="222069" cy="22206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TextBox 132">
            <a:extLst>
              <a:ext uri="{FF2B5EF4-FFF2-40B4-BE49-F238E27FC236}">
                <a16:creationId xmlns:a16="http://schemas.microsoft.com/office/drawing/2014/main" id="{631BD44D-5203-BE48-A701-4B6347BE1FD5}"/>
              </a:ext>
            </a:extLst>
          </p:cNvPr>
          <p:cNvSpPr txBox="1"/>
          <p:nvPr/>
        </p:nvSpPr>
        <p:spPr>
          <a:xfrm>
            <a:off x="7388769" y="3982583"/>
            <a:ext cx="1002197" cy="369332"/>
          </a:xfrm>
          <a:prstGeom prst="rect">
            <a:avLst/>
          </a:prstGeom>
          <a:noFill/>
        </p:spPr>
        <p:txBody>
          <a:bodyPr wrap="none" rtlCol="0">
            <a:spAutoFit/>
          </a:bodyPr>
          <a:lstStyle/>
          <a:p>
            <a:r>
              <a:rPr lang="en-US" dirty="0" err="1"/>
              <a:t>softmax</a:t>
            </a:r>
            <a:endParaRPr lang="en-US" dirty="0"/>
          </a:p>
        </p:txBody>
      </p:sp>
      <p:pic>
        <p:nvPicPr>
          <p:cNvPr id="139" name="Picture 138" descr="Icon&#10;&#10;Description automatically generated">
            <a:extLst>
              <a:ext uri="{FF2B5EF4-FFF2-40B4-BE49-F238E27FC236}">
                <a16:creationId xmlns:a16="http://schemas.microsoft.com/office/drawing/2014/main" id="{EC08355C-353F-254E-A38C-0F9A4A3A6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768" y="2202028"/>
            <a:ext cx="706146" cy="706146"/>
          </a:xfrm>
          <a:prstGeom prst="rect">
            <a:avLst/>
          </a:prstGeom>
        </p:spPr>
      </p:pic>
      <p:sp>
        <p:nvSpPr>
          <p:cNvPr id="4" name="Footer Placeholder 3">
            <a:extLst>
              <a:ext uri="{FF2B5EF4-FFF2-40B4-BE49-F238E27FC236}">
                <a16:creationId xmlns:a16="http://schemas.microsoft.com/office/drawing/2014/main" id="{BA5F0E8A-4346-D44F-9D14-F27D1445D8F1}"/>
              </a:ext>
            </a:extLst>
          </p:cNvPr>
          <p:cNvSpPr>
            <a:spLocks noGrp="1"/>
          </p:cNvSpPr>
          <p:nvPr>
            <p:ph type="ftr" sz="quarter" idx="11"/>
          </p:nvPr>
        </p:nvSpPr>
        <p:spPr/>
        <p:txBody>
          <a:bodyPr/>
          <a:lstStyle/>
          <a:p>
            <a:r>
              <a:rPr lang="en-US" dirty="0" err="1"/>
              <a:t>Teney</a:t>
            </a:r>
            <a:r>
              <a:rPr lang="en-US" dirty="0"/>
              <a:t> et al. 2017, Yu et al. 2018, Kim et al. 2018, Yu et al. 2019</a:t>
            </a:r>
          </a:p>
        </p:txBody>
      </p:sp>
      <p:sp>
        <p:nvSpPr>
          <p:cNvPr id="6" name="TextBox 5">
            <a:extLst>
              <a:ext uri="{FF2B5EF4-FFF2-40B4-BE49-F238E27FC236}">
                <a16:creationId xmlns:a16="http://schemas.microsoft.com/office/drawing/2014/main" id="{2039F429-F1B8-4244-8A9F-EAEBFED87FF3}"/>
              </a:ext>
            </a:extLst>
          </p:cNvPr>
          <p:cNvSpPr txBox="1"/>
          <p:nvPr/>
        </p:nvSpPr>
        <p:spPr>
          <a:xfrm>
            <a:off x="564133" y="1011371"/>
            <a:ext cx="7951216" cy="646331"/>
          </a:xfrm>
          <a:prstGeom prst="rect">
            <a:avLst/>
          </a:prstGeom>
          <a:noFill/>
        </p:spPr>
        <p:txBody>
          <a:bodyPr wrap="none" rtlCol="0">
            <a:spAutoFit/>
          </a:bodyPr>
          <a:lstStyle/>
          <a:p>
            <a:pPr marL="285750" indent="-285750">
              <a:buFontTx/>
              <a:buChar char="-"/>
            </a:pPr>
            <a:r>
              <a:rPr lang="en-US" dirty="0"/>
              <a:t>Monolithic: all the inputs share the same neural network</a:t>
            </a:r>
          </a:p>
          <a:p>
            <a:pPr marL="285750" indent="-285750">
              <a:buFontTx/>
              <a:buChar char="-"/>
            </a:pPr>
            <a:r>
              <a:rPr lang="en-US" dirty="0"/>
              <a:t>Blackbox: the network directly predicts the answer without intermediates</a:t>
            </a:r>
          </a:p>
        </p:txBody>
      </p:sp>
      <p:cxnSp>
        <p:nvCxnSpPr>
          <p:cNvPr id="15" name="Straight Arrow Connector 14">
            <a:extLst>
              <a:ext uri="{FF2B5EF4-FFF2-40B4-BE49-F238E27FC236}">
                <a16:creationId xmlns:a16="http://schemas.microsoft.com/office/drawing/2014/main" id="{3545293C-4949-6546-8449-A163A163BC0F}"/>
              </a:ext>
            </a:extLst>
          </p:cNvPr>
          <p:cNvCxnSpPr>
            <a:stCxn id="30" idx="0"/>
            <a:endCxn id="108" idx="1"/>
          </p:cNvCxnSpPr>
          <p:nvPr/>
        </p:nvCxnSpPr>
        <p:spPr>
          <a:xfrm>
            <a:off x="3278787" y="2556027"/>
            <a:ext cx="562350" cy="26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0BC8E54A-F527-FC48-A004-B4D251111E4B}"/>
              </a:ext>
            </a:extLst>
          </p:cNvPr>
          <p:cNvCxnSpPr>
            <a:cxnSpLocks/>
            <a:stCxn id="28" idx="0"/>
            <a:endCxn id="105" idx="1"/>
          </p:cNvCxnSpPr>
          <p:nvPr/>
        </p:nvCxnSpPr>
        <p:spPr>
          <a:xfrm>
            <a:off x="3267212" y="4986016"/>
            <a:ext cx="577138" cy="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094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par>
                                <p:cTn id="14" presetID="3"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blinds(horizontal)">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blinds(horizontal)">
                                      <p:cBhvr>
                                        <p:cTn id="27" dur="500"/>
                                        <p:tgtEl>
                                          <p:spTgt spid="7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par>
                                <p:cTn id="31" presetID="3" presetClass="entr" presetSubtype="1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blinds(horizontal)">
                                      <p:cBhvr>
                                        <p:cTn id="33" dur="500"/>
                                        <p:tgtEl>
                                          <p:spTgt spid="88"/>
                                        </p:tgtEl>
                                      </p:cBhvr>
                                    </p:animEffect>
                                  </p:childTnLst>
                                </p:cTn>
                              </p:par>
                              <p:par>
                                <p:cTn id="34" presetID="3" presetClass="entr" presetSubtype="10" fill="hold" nodeType="with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blinds(horizontal)">
                                      <p:cBhvr>
                                        <p:cTn id="36" dur="500"/>
                                        <p:tgtEl>
                                          <p:spTgt spid="92"/>
                                        </p:tgtEl>
                                      </p:cBhvr>
                                    </p:animEffect>
                                  </p:childTnLst>
                                </p:cTn>
                              </p:par>
                              <p:par>
                                <p:cTn id="37" presetID="3" presetClass="entr" presetSubtype="1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blinds(horizontal)">
                                      <p:cBhvr>
                                        <p:cTn id="39" dur="500"/>
                                        <p:tgtEl>
                                          <p:spTgt spid="97"/>
                                        </p:tgtEl>
                                      </p:cBhvr>
                                    </p:animEffect>
                                  </p:childTnLst>
                                </p:cTn>
                              </p:par>
                              <p:par>
                                <p:cTn id="40" presetID="3" presetClass="entr" presetSubtype="10" fill="hold" nodeType="withEffect">
                                  <p:stCondLst>
                                    <p:cond delay="0"/>
                                  </p:stCondLst>
                                  <p:childTnLst>
                                    <p:set>
                                      <p:cBhvr>
                                        <p:cTn id="41" dur="1" fill="hold">
                                          <p:stCondLst>
                                            <p:cond delay="0"/>
                                          </p:stCondLst>
                                        </p:cTn>
                                        <p:tgtEl>
                                          <p:spTgt spid="112"/>
                                        </p:tgtEl>
                                        <p:attrNameLst>
                                          <p:attrName>style.visibility</p:attrName>
                                        </p:attrNameLst>
                                      </p:cBhvr>
                                      <p:to>
                                        <p:strVal val="visible"/>
                                      </p:to>
                                    </p:set>
                                    <p:animEffect transition="in" filter="blinds(horizontal)">
                                      <p:cBhvr>
                                        <p:cTn id="42" dur="500"/>
                                        <p:tgtEl>
                                          <p:spTgt spid="11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blinds(horizontal)">
                                      <p:cBhvr>
                                        <p:cTn id="45" dur="500"/>
                                        <p:tgtEl>
                                          <p:spTgt spid="128"/>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29"/>
                                        </p:tgtEl>
                                        <p:attrNameLst>
                                          <p:attrName>style.visibility</p:attrName>
                                        </p:attrNameLst>
                                      </p:cBhvr>
                                      <p:to>
                                        <p:strVal val="visible"/>
                                      </p:to>
                                    </p:set>
                                    <p:animEffect transition="in" filter="blinds(horizontal)">
                                      <p:cBhvr>
                                        <p:cTn id="48" dur="500"/>
                                        <p:tgtEl>
                                          <p:spTgt spid="129"/>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30"/>
                                        </p:tgtEl>
                                        <p:attrNameLst>
                                          <p:attrName>style.visibility</p:attrName>
                                        </p:attrNameLst>
                                      </p:cBhvr>
                                      <p:to>
                                        <p:strVal val="visible"/>
                                      </p:to>
                                    </p:set>
                                    <p:animEffect transition="in" filter="blinds(horizontal)">
                                      <p:cBhvr>
                                        <p:cTn id="51" dur="500"/>
                                        <p:tgtEl>
                                          <p:spTgt spid="130"/>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blinds(horizontal)">
                                      <p:cBhvr>
                                        <p:cTn id="54" dur="500"/>
                                        <p:tgtEl>
                                          <p:spTgt spid="131"/>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33"/>
                                        </p:tgtEl>
                                        <p:attrNameLst>
                                          <p:attrName>style.visibility</p:attrName>
                                        </p:attrNameLst>
                                      </p:cBhvr>
                                      <p:to>
                                        <p:strVal val="visible"/>
                                      </p:to>
                                    </p:set>
                                    <p:animEffect transition="in" filter="blinds(horizontal)">
                                      <p:cBhvr>
                                        <p:cTn id="5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75" grpId="0" animBg="1"/>
      <p:bldP spid="128" grpId="0" animBg="1"/>
      <p:bldP spid="129" grpId="0" animBg="1"/>
      <p:bldP spid="130" grpId="0" animBg="1"/>
      <p:bldP spid="131" grpId="0" animBg="1"/>
      <p:bldP spid="1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F9B420-BA81-D846-B11D-98B067443220}"/>
              </a:ext>
            </a:extLst>
          </p:cNvPr>
          <p:cNvSpPr>
            <a:spLocks noGrp="1"/>
          </p:cNvSpPr>
          <p:nvPr>
            <p:ph type="sldNum" sz="quarter" idx="12"/>
          </p:nvPr>
        </p:nvSpPr>
        <p:spPr/>
        <p:txBody>
          <a:bodyPr/>
          <a:lstStyle/>
          <a:p>
            <a:fld id="{4FAB73BC-B049-4115-A692-8D63A059BFB8}" type="slidenum">
              <a:rPr lang="en-US" smtClean="0"/>
              <a:t>57</a:t>
            </a:fld>
            <a:endParaRPr lang="en-US"/>
          </a:p>
        </p:txBody>
      </p:sp>
      <p:pic>
        <p:nvPicPr>
          <p:cNvPr id="5" name="Picture 4" descr="A person taking a selfie&#10;&#10;Description automatically generated with medium confidence">
            <a:extLst>
              <a:ext uri="{FF2B5EF4-FFF2-40B4-BE49-F238E27FC236}">
                <a16:creationId xmlns:a16="http://schemas.microsoft.com/office/drawing/2014/main" id="{E3A62412-EE27-9243-A4D6-3BB322CDD3EF}"/>
              </a:ext>
            </a:extLst>
          </p:cNvPr>
          <p:cNvPicPr>
            <a:picLocks noChangeAspect="1"/>
          </p:cNvPicPr>
          <p:nvPr/>
        </p:nvPicPr>
        <p:blipFill rotWithShape="1">
          <a:blip r:embed="rId2">
            <a:extLst>
              <a:ext uri="{28A0092B-C50C-407E-A947-70E740481C1C}">
                <a14:useLocalDpi xmlns:a14="http://schemas.microsoft.com/office/drawing/2010/main" val="0"/>
              </a:ext>
            </a:extLst>
          </a:blip>
          <a:srcRect t="662"/>
          <a:stretch/>
        </p:blipFill>
        <p:spPr>
          <a:xfrm>
            <a:off x="0" y="662152"/>
            <a:ext cx="9144000" cy="5570770"/>
          </a:xfrm>
          <a:prstGeom prst="rect">
            <a:avLst/>
          </a:prstGeom>
        </p:spPr>
      </p:pic>
      <p:sp>
        <p:nvSpPr>
          <p:cNvPr id="53" name="Rectangle 52">
            <a:extLst>
              <a:ext uri="{FF2B5EF4-FFF2-40B4-BE49-F238E27FC236}">
                <a16:creationId xmlns:a16="http://schemas.microsoft.com/office/drawing/2014/main" id="{42CB62DE-E529-CD45-9185-E5E60AE0269B}"/>
              </a:ext>
            </a:extLst>
          </p:cNvPr>
          <p:cNvSpPr/>
          <p:nvPr/>
        </p:nvSpPr>
        <p:spPr>
          <a:xfrm>
            <a:off x="400050" y="1614488"/>
            <a:ext cx="8315325" cy="4257675"/>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5" name="Picture 54" descr="Graphical user interface, website&#10;&#10;Description automatically generated">
            <a:extLst>
              <a:ext uri="{FF2B5EF4-FFF2-40B4-BE49-F238E27FC236}">
                <a16:creationId xmlns:a16="http://schemas.microsoft.com/office/drawing/2014/main" id="{63C5C3DD-DFD1-3B4E-A5D1-C70F21B03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401" y="1671329"/>
            <a:ext cx="5382621" cy="4058264"/>
          </a:xfrm>
          <a:prstGeom prst="rect">
            <a:avLst/>
          </a:prstGeom>
        </p:spPr>
      </p:pic>
    </p:spTree>
    <p:extLst>
      <p:ext uri="{BB962C8B-B14F-4D97-AF65-F5344CB8AC3E}">
        <p14:creationId xmlns:p14="http://schemas.microsoft.com/office/powerpoint/2010/main" val="2001746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A42246-9B26-BF48-8812-1AC55EB614CD}"/>
              </a:ext>
            </a:extLst>
          </p:cNvPr>
          <p:cNvSpPr>
            <a:spLocks noGrp="1"/>
          </p:cNvSpPr>
          <p:nvPr>
            <p:ph type="sldNum" sz="quarter" idx="12"/>
          </p:nvPr>
        </p:nvSpPr>
        <p:spPr/>
        <p:txBody>
          <a:bodyPr/>
          <a:lstStyle/>
          <a:p>
            <a:fld id="{4FAB73BC-B049-4115-A692-8D63A059BFB8}" type="slidenum">
              <a:rPr lang="en-US" smtClean="0"/>
              <a:t>5</a:t>
            </a:fld>
            <a:endParaRPr lang="en-US"/>
          </a:p>
        </p:txBody>
      </p:sp>
      <p:sp>
        <p:nvSpPr>
          <p:cNvPr id="3" name="Title 2">
            <a:extLst>
              <a:ext uri="{FF2B5EF4-FFF2-40B4-BE49-F238E27FC236}">
                <a16:creationId xmlns:a16="http://schemas.microsoft.com/office/drawing/2014/main" id="{5620BDD1-EDBA-0F49-A14E-7EC97B40AEBE}"/>
              </a:ext>
            </a:extLst>
          </p:cNvPr>
          <p:cNvSpPr>
            <a:spLocks noGrp="1"/>
          </p:cNvSpPr>
          <p:nvPr>
            <p:ph type="title"/>
          </p:nvPr>
        </p:nvSpPr>
        <p:spPr/>
        <p:txBody>
          <a:bodyPr/>
          <a:lstStyle/>
          <a:p>
            <a:r>
              <a:rPr lang="en-US" dirty="0"/>
              <a:t>Natural Language Generation</a:t>
            </a:r>
          </a:p>
        </p:txBody>
      </p:sp>
      <p:sp>
        <p:nvSpPr>
          <p:cNvPr id="33" name="TextBox 32">
            <a:extLst>
              <a:ext uri="{FF2B5EF4-FFF2-40B4-BE49-F238E27FC236}">
                <a16:creationId xmlns:a16="http://schemas.microsoft.com/office/drawing/2014/main" id="{BD1785D8-F16F-F440-ACAE-DC635ED78874}"/>
              </a:ext>
            </a:extLst>
          </p:cNvPr>
          <p:cNvSpPr txBox="1"/>
          <p:nvPr/>
        </p:nvSpPr>
        <p:spPr>
          <a:xfrm>
            <a:off x="640453" y="5964559"/>
            <a:ext cx="7508787" cy="369332"/>
          </a:xfrm>
          <a:prstGeom prst="rect">
            <a:avLst/>
          </a:prstGeom>
          <a:noFill/>
        </p:spPr>
        <p:txBody>
          <a:bodyPr wrap="none" rtlCol="0">
            <a:spAutoFit/>
          </a:bodyPr>
          <a:lstStyle/>
          <a:p>
            <a:r>
              <a:rPr lang="en-US" dirty="0">
                <a:solidFill>
                  <a:srgbClr val="FF8577"/>
                </a:solidFill>
              </a:rPr>
              <a:t>Name: Lebron James</a:t>
            </a:r>
            <a:r>
              <a:rPr lang="en-US" dirty="0"/>
              <a:t>, </a:t>
            </a:r>
            <a:r>
              <a:rPr lang="en-US" dirty="0">
                <a:solidFill>
                  <a:schemeClr val="accent6"/>
                </a:solidFill>
              </a:rPr>
              <a:t>Team: LA Lakers</a:t>
            </a:r>
            <a:r>
              <a:rPr lang="en-US" dirty="0"/>
              <a:t>, </a:t>
            </a:r>
            <a:r>
              <a:rPr lang="en-US" dirty="0">
                <a:solidFill>
                  <a:schemeClr val="accent4"/>
                </a:solidFill>
              </a:rPr>
              <a:t>PPG: 25.3</a:t>
            </a:r>
            <a:r>
              <a:rPr lang="en-US" dirty="0"/>
              <a:t>, </a:t>
            </a:r>
            <a:r>
              <a:rPr lang="en-US" dirty="0">
                <a:solidFill>
                  <a:schemeClr val="accent5"/>
                </a:solidFill>
              </a:rPr>
              <a:t>Season: 2019-20 </a:t>
            </a:r>
          </a:p>
        </p:txBody>
      </p:sp>
      <p:pic>
        <p:nvPicPr>
          <p:cNvPr id="3074" name="Picture 2" descr="Linguistics - Free education icons">
            <a:extLst>
              <a:ext uri="{FF2B5EF4-FFF2-40B4-BE49-F238E27FC236}">
                <a16:creationId xmlns:a16="http://schemas.microsoft.com/office/drawing/2014/main" id="{90621411-D0FA-724D-859A-6E9247A73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345" y="2641348"/>
            <a:ext cx="819135" cy="819135"/>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A025570D-6DF4-E144-B2E5-AB99B7D82F6D}"/>
              </a:ext>
            </a:extLst>
          </p:cNvPr>
          <p:cNvSpPr/>
          <p:nvPr/>
        </p:nvSpPr>
        <p:spPr>
          <a:xfrm>
            <a:off x="463138" y="2514217"/>
            <a:ext cx="8241475" cy="384213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949787-6A1C-7C42-98C8-E587692C30D8}"/>
              </a:ext>
            </a:extLst>
          </p:cNvPr>
          <p:cNvSpPr/>
          <p:nvPr/>
        </p:nvSpPr>
        <p:spPr>
          <a:xfrm>
            <a:off x="467269" y="2512941"/>
            <a:ext cx="3071578" cy="369332"/>
          </a:xfrm>
          <a:prstGeom prst="rect">
            <a:avLst/>
          </a:prstGeom>
        </p:spPr>
        <p:txBody>
          <a:bodyPr wrap="square">
            <a:spAutoFit/>
          </a:bodyPr>
          <a:lstStyle/>
          <a:p>
            <a:r>
              <a:rPr lang="en-US" dirty="0"/>
              <a:t>Natural Language Interface </a:t>
            </a:r>
          </a:p>
        </p:txBody>
      </p:sp>
      <p:sp>
        <p:nvSpPr>
          <p:cNvPr id="60" name="Freeform 59">
            <a:extLst>
              <a:ext uri="{FF2B5EF4-FFF2-40B4-BE49-F238E27FC236}">
                <a16:creationId xmlns:a16="http://schemas.microsoft.com/office/drawing/2014/main" id="{0B25243F-83AC-AF42-AA60-FC4D7A99C574}"/>
              </a:ext>
            </a:extLst>
          </p:cNvPr>
          <p:cNvSpPr/>
          <p:nvPr/>
        </p:nvSpPr>
        <p:spPr>
          <a:xfrm rot="5400000">
            <a:off x="6909657" y="324593"/>
            <a:ext cx="970960" cy="2536432"/>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r>
              <a:rPr lang="en-US" sz="1400" dirty="0">
                <a:solidFill>
                  <a:schemeClr val="tx1"/>
                </a:solidFill>
              </a:rPr>
              <a:t>Lebron James obtained an average of 25.3 points in L.A. Lakers during 2019-20 season.</a:t>
            </a:r>
          </a:p>
          <a:p>
            <a:pPr algn="ctr"/>
            <a:endParaRPr lang="en-US" sz="1400" dirty="0">
              <a:solidFill>
                <a:schemeClr val="tx1"/>
              </a:solidFill>
            </a:endParaRPr>
          </a:p>
        </p:txBody>
      </p:sp>
      <p:pic>
        <p:nvPicPr>
          <p:cNvPr id="61" name="Picture 4" descr="Android, mobile, phone, smartphone Free Icon of Colored Hand Phone Icons">
            <a:extLst>
              <a:ext uri="{FF2B5EF4-FFF2-40B4-BE49-F238E27FC236}">
                <a16:creationId xmlns:a16="http://schemas.microsoft.com/office/drawing/2014/main" id="{D468C21B-D9B9-6747-829F-4F5874AAE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029" y="1597574"/>
            <a:ext cx="762148" cy="762148"/>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D0B3CC27-CEB1-DE46-81E7-7883001847B2}"/>
              </a:ext>
            </a:extLst>
          </p:cNvPr>
          <p:cNvSpPr txBox="1"/>
          <p:nvPr/>
        </p:nvSpPr>
        <p:spPr>
          <a:xfrm>
            <a:off x="4668340" y="5547436"/>
            <a:ext cx="2422458" cy="369332"/>
          </a:xfrm>
          <a:prstGeom prst="rect">
            <a:avLst/>
          </a:prstGeom>
          <a:noFill/>
        </p:spPr>
        <p:txBody>
          <a:bodyPr wrap="none" rtlCol="0">
            <a:spAutoFit/>
          </a:bodyPr>
          <a:lstStyle/>
          <a:p>
            <a:r>
              <a:rPr lang="en-US" dirty="0"/>
              <a:t>Grounded Generation</a:t>
            </a:r>
          </a:p>
        </p:txBody>
      </p:sp>
      <p:sp>
        <p:nvSpPr>
          <p:cNvPr id="63" name="Down Arrow 62">
            <a:extLst>
              <a:ext uri="{FF2B5EF4-FFF2-40B4-BE49-F238E27FC236}">
                <a16:creationId xmlns:a16="http://schemas.microsoft.com/office/drawing/2014/main" id="{1CB83D93-1CDC-1744-9057-E8817C7457B9}"/>
              </a:ext>
            </a:extLst>
          </p:cNvPr>
          <p:cNvSpPr/>
          <p:nvPr/>
        </p:nvSpPr>
        <p:spPr>
          <a:xfrm rot="10800000">
            <a:off x="4085507" y="5630041"/>
            <a:ext cx="557805" cy="255264"/>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5AF8E11-6015-124F-9663-D3863391F36B}"/>
              </a:ext>
            </a:extLst>
          </p:cNvPr>
          <p:cNvGrpSpPr/>
          <p:nvPr/>
        </p:nvGrpSpPr>
        <p:grpSpPr>
          <a:xfrm>
            <a:off x="1884621" y="3451586"/>
            <a:ext cx="1339431" cy="429522"/>
            <a:chOff x="1884621" y="3451586"/>
            <a:chExt cx="1339431" cy="429522"/>
          </a:xfrm>
        </p:grpSpPr>
        <p:sp>
          <p:nvSpPr>
            <p:cNvPr id="85" name="Rectangle 84">
              <a:extLst>
                <a:ext uri="{FF2B5EF4-FFF2-40B4-BE49-F238E27FC236}">
                  <a16:creationId xmlns:a16="http://schemas.microsoft.com/office/drawing/2014/main" id="{B4D9BE18-C318-C74D-83E3-848175689230}"/>
                </a:ext>
              </a:extLst>
            </p:cNvPr>
            <p:cNvSpPr/>
            <p:nvPr/>
          </p:nvSpPr>
          <p:spPr>
            <a:xfrm>
              <a:off x="1884621" y="3595174"/>
              <a:ext cx="1339431" cy="285934"/>
            </a:xfrm>
            <a:prstGeom prst="rect">
              <a:avLst/>
            </a:prstGeom>
            <a:solidFill>
              <a:srgbClr val="F0DB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Lebron James</a:t>
              </a:r>
            </a:p>
          </p:txBody>
        </p:sp>
        <p:sp>
          <p:nvSpPr>
            <p:cNvPr id="86" name="Rectangle 85">
              <a:extLst>
                <a:ext uri="{FF2B5EF4-FFF2-40B4-BE49-F238E27FC236}">
                  <a16:creationId xmlns:a16="http://schemas.microsoft.com/office/drawing/2014/main" id="{D46CF373-4F4A-2F49-914F-184CE13AC2F6}"/>
                </a:ext>
              </a:extLst>
            </p:cNvPr>
            <p:cNvSpPr/>
            <p:nvPr/>
          </p:nvSpPr>
          <p:spPr>
            <a:xfrm>
              <a:off x="2413072" y="3451586"/>
              <a:ext cx="463138" cy="1662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NP</a:t>
              </a:r>
            </a:p>
          </p:txBody>
        </p:sp>
      </p:grpSp>
      <p:sp>
        <p:nvSpPr>
          <p:cNvPr id="87" name="Rectangle 86">
            <a:extLst>
              <a:ext uri="{FF2B5EF4-FFF2-40B4-BE49-F238E27FC236}">
                <a16:creationId xmlns:a16="http://schemas.microsoft.com/office/drawing/2014/main" id="{81AB4D77-68C5-CB47-A908-55C5F8C4B415}"/>
              </a:ext>
            </a:extLst>
          </p:cNvPr>
          <p:cNvSpPr/>
          <p:nvPr/>
        </p:nvSpPr>
        <p:spPr>
          <a:xfrm>
            <a:off x="3877687" y="2868769"/>
            <a:ext cx="463138" cy="1662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a:t>
            </a:r>
          </a:p>
        </p:txBody>
      </p:sp>
      <p:sp>
        <p:nvSpPr>
          <p:cNvPr id="88" name="Rectangle 87">
            <a:extLst>
              <a:ext uri="{FF2B5EF4-FFF2-40B4-BE49-F238E27FC236}">
                <a16:creationId xmlns:a16="http://schemas.microsoft.com/office/drawing/2014/main" id="{C0A57DC6-8124-5448-AEA3-A932765CA658}"/>
              </a:ext>
            </a:extLst>
          </p:cNvPr>
          <p:cNvSpPr/>
          <p:nvPr/>
        </p:nvSpPr>
        <p:spPr>
          <a:xfrm>
            <a:off x="5433363" y="3468542"/>
            <a:ext cx="463138" cy="1662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VP</a:t>
            </a:r>
          </a:p>
        </p:txBody>
      </p:sp>
      <p:sp>
        <p:nvSpPr>
          <p:cNvPr id="89" name="Rectangle 88">
            <a:extLst>
              <a:ext uri="{FF2B5EF4-FFF2-40B4-BE49-F238E27FC236}">
                <a16:creationId xmlns:a16="http://schemas.microsoft.com/office/drawing/2014/main" id="{B4209F2D-CE49-144F-92A4-6EDD72C9CAAA}"/>
              </a:ext>
            </a:extLst>
          </p:cNvPr>
          <p:cNvSpPr/>
          <p:nvPr/>
        </p:nvSpPr>
        <p:spPr>
          <a:xfrm>
            <a:off x="5433363" y="4165301"/>
            <a:ext cx="463138" cy="1662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NP</a:t>
            </a:r>
          </a:p>
        </p:txBody>
      </p:sp>
      <p:cxnSp>
        <p:nvCxnSpPr>
          <p:cNvPr id="90" name="Straight Arrow Connector 89">
            <a:extLst>
              <a:ext uri="{FF2B5EF4-FFF2-40B4-BE49-F238E27FC236}">
                <a16:creationId xmlns:a16="http://schemas.microsoft.com/office/drawing/2014/main" id="{E280A798-5B47-2F46-9F87-9147D84AA02B}"/>
              </a:ext>
            </a:extLst>
          </p:cNvPr>
          <p:cNvCxnSpPr>
            <a:cxnSpLocks/>
            <a:stCxn id="86" idx="0"/>
            <a:endCxn id="87" idx="2"/>
          </p:cNvCxnSpPr>
          <p:nvPr/>
        </p:nvCxnSpPr>
        <p:spPr>
          <a:xfrm flipV="1">
            <a:off x="2644641" y="3035024"/>
            <a:ext cx="1464615" cy="416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6791FBC-472F-E34D-8694-CE40ABCC16DA}"/>
              </a:ext>
            </a:extLst>
          </p:cNvPr>
          <p:cNvCxnSpPr>
            <a:cxnSpLocks/>
            <a:stCxn id="88" idx="0"/>
            <a:endCxn id="87" idx="2"/>
          </p:cNvCxnSpPr>
          <p:nvPr/>
        </p:nvCxnSpPr>
        <p:spPr>
          <a:xfrm flipH="1" flipV="1">
            <a:off x="4109256" y="3035024"/>
            <a:ext cx="1555676" cy="433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579C737-F05B-5041-86D7-4ABBEFA5E190}"/>
              </a:ext>
            </a:extLst>
          </p:cNvPr>
          <p:cNvCxnSpPr>
            <a:cxnSpLocks/>
            <a:stCxn id="103" idx="0"/>
            <a:endCxn id="88" idx="2"/>
          </p:cNvCxnSpPr>
          <p:nvPr/>
        </p:nvCxnSpPr>
        <p:spPr>
          <a:xfrm flipV="1">
            <a:off x="4146869" y="3634797"/>
            <a:ext cx="1518063" cy="533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CE8C4A9-1C1C-F84F-AA29-94236CAC78C7}"/>
              </a:ext>
            </a:extLst>
          </p:cNvPr>
          <p:cNvCxnSpPr>
            <a:cxnSpLocks/>
            <a:stCxn id="89" idx="0"/>
            <a:endCxn id="88" idx="2"/>
          </p:cNvCxnSpPr>
          <p:nvPr/>
        </p:nvCxnSpPr>
        <p:spPr>
          <a:xfrm flipV="1">
            <a:off x="5664932" y="3634797"/>
            <a:ext cx="0" cy="530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E597C226-EC8E-F043-8E20-3D6EEFE39EF5}"/>
              </a:ext>
            </a:extLst>
          </p:cNvPr>
          <p:cNvGrpSpPr/>
          <p:nvPr/>
        </p:nvGrpSpPr>
        <p:grpSpPr>
          <a:xfrm>
            <a:off x="6281456" y="4960375"/>
            <a:ext cx="1287480" cy="362766"/>
            <a:chOff x="6281456" y="4960375"/>
            <a:chExt cx="1287480" cy="362766"/>
          </a:xfrm>
        </p:grpSpPr>
        <p:sp>
          <p:nvSpPr>
            <p:cNvPr id="84" name="Rectangle 83">
              <a:extLst>
                <a:ext uri="{FF2B5EF4-FFF2-40B4-BE49-F238E27FC236}">
                  <a16:creationId xmlns:a16="http://schemas.microsoft.com/office/drawing/2014/main" id="{361B6C2B-8E63-0748-86FC-FF5FF5497318}"/>
                </a:ext>
              </a:extLst>
            </p:cNvPr>
            <p:cNvSpPr/>
            <p:nvPr/>
          </p:nvSpPr>
          <p:spPr>
            <a:xfrm>
              <a:off x="6281456" y="5094541"/>
              <a:ext cx="1287480" cy="2286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 LA Lakers</a:t>
              </a:r>
            </a:p>
          </p:txBody>
        </p:sp>
        <p:sp>
          <p:nvSpPr>
            <p:cNvPr id="94" name="Rectangle 93">
              <a:extLst>
                <a:ext uri="{FF2B5EF4-FFF2-40B4-BE49-F238E27FC236}">
                  <a16:creationId xmlns:a16="http://schemas.microsoft.com/office/drawing/2014/main" id="{91D1D469-D981-794E-B496-324A2FE824EB}"/>
                </a:ext>
              </a:extLst>
            </p:cNvPr>
            <p:cNvSpPr/>
            <p:nvPr/>
          </p:nvSpPr>
          <p:spPr>
            <a:xfrm>
              <a:off x="6703027" y="4960375"/>
              <a:ext cx="463138" cy="1662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PP</a:t>
              </a:r>
            </a:p>
          </p:txBody>
        </p:sp>
      </p:grpSp>
      <p:cxnSp>
        <p:nvCxnSpPr>
          <p:cNvPr id="95" name="Straight Arrow Connector 94">
            <a:extLst>
              <a:ext uri="{FF2B5EF4-FFF2-40B4-BE49-F238E27FC236}">
                <a16:creationId xmlns:a16="http://schemas.microsoft.com/office/drawing/2014/main" id="{671B4CD1-6E5B-814F-8034-71BB9B3942BB}"/>
              </a:ext>
            </a:extLst>
          </p:cNvPr>
          <p:cNvCxnSpPr>
            <a:cxnSpLocks/>
            <a:stCxn id="101" idx="0"/>
            <a:endCxn id="88" idx="2"/>
          </p:cNvCxnSpPr>
          <p:nvPr/>
        </p:nvCxnSpPr>
        <p:spPr>
          <a:xfrm flipH="1" flipV="1">
            <a:off x="5664932" y="3634797"/>
            <a:ext cx="1710047" cy="530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AB988F-0CE5-DB45-910D-3C03AC2240CB}"/>
              </a:ext>
            </a:extLst>
          </p:cNvPr>
          <p:cNvCxnSpPr>
            <a:cxnSpLocks/>
            <a:stCxn id="99" idx="0"/>
            <a:endCxn id="89" idx="2"/>
          </p:cNvCxnSpPr>
          <p:nvPr/>
        </p:nvCxnSpPr>
        <p:spPr>
          <a:xfrm flipV="1">
            <a:off x="4350729" y="4331556"/>
            <a:ext cx="1314203" cy="608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237E3F-B3DD-7B4C-819A-484BF2F97E3E}"/>
              </a:ext>
            </a:extLst>
          </p:cNvPr>
          <p:cNvCxnSpPr>
            <a:cxnSpLocks/>
            <a:stCxn id="94" idx="0"/>
            <a:endCxn id="89" idx="2"/>
          </p:cNvCxnSpPr>
          <p:nvPr/>
        </p:nvCxnSpPr>
        <p:spPr>
          <a:xfrm flipH="1" flipV="1">
            <a:off x="5664932" y="4331556"/>
            <a:ext cx="1269664" cy="6288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4637680-9495-3943-A835-E9908D4A5B2F}"/>
              </a:ext>
            </a:extLst>
          </p:cNvPr>
          <p:cNvGrpSpPr/>
          <p:nvPr/>
        </p:nvGrpSpPr>
        <p:grpSpPr>
          <a:xfrm>
            <a:off x="3224053" y="4940164"/>
            <a:ext cx="2209796" cy="382276"/>
            <a:chOff x="3224053" y="4940164"/>
            <a:chExt cx="2209796" cy="382276"/>
          </a:xfrm>
        </p:grpSpPr>
        <p:sp>
          <p:nvSpPr>
            <p:cNvPr id="98" name="Rectangle 97">
              <a:extLst>
                <a:ext uri="{FF2B5EF4-FFF2-40B4-BE49-F238E27FC236}">
                  <a16:creationId xmlns:a16="http://schemas.microsoft.com/office/drawing/2014/main" id="{1C37D0C2-79B0-B548-83C1-C6A45878FC9C}"/>
                </a:ext>
              </a:extLst>
            </p:cNvPr>
            <p:cNvSpPr/>
            <p:nvPr/>
          </p:nvSpPr>
          <p:spPr>
            <a:xfrm>
              <a:off x="3224053" y="5094541"/>
              <a:ext cx="2209796" cy="22789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an average of 25.3 points</a:t>
              </a:r>
            </a:p>
          </p:txBody>
        </p:sp>
        <p:sp>
          <p:nvSpPr>
            <p:cNvPr id="99" name="Rectangle 98">
              <a:extLst>
                <a:ext uri="{FF2B5EF4-FFF2-40B4-BE49-F238E27FC236}">
                  <a16:creationId xmlns:a16="http://schemas.microsoft.com/office/drawing/2014/main" id="{1F5760F6-D5F7-D34C-9474-02696E3BC2FB}"/>
                </a:ext>
              </a:extLst>
            </p:cNvPr>
            <p:cNvSpPr/>
            <p:nvPr/>
          </p:nvSpPr>
          <p:spPr>
            <a:xfrm>
              <a:off x="4119160" y="4940164"/>
              <a:ext cx="463138" cy="1662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NP</a:t>
              </a:r>
            </a:p>
          </p:txBody>
        </p:sp>
      </p:grpSp>
      <p:grpSp>
        <p:nvGrpSpPr>
          <p:cNvPr id="29" name="Group 28">
            <a:extLst>
              <a:ext uri="{FF2B5EF4-FFF2-40B4-BE49-F238E27FC236}">
                <a16:creationId xmlns:a16="http://schemas.microsoft.com/office/drawing/2014/main" id="{DDC2D4A0-B33A-2A45-9C60-132F0F5EB505}"/>
              </a:ext>
            </a:extLst>
          </p:cNvPr>
          <p:cNvGrpSpPr/>
          <p:nvPr/>
        </p:nvGrpSpPr>
        <p:grpSpPr>
          <a:xfrm>
            <a:off x="6451663" y="4165301"/>
            <a:ext cx="2095006" cy="372586"/>
            <a:chOff x="6451663" y="4165301"/>
            <a:chExt cx="2095006" cy="372586"/>
          </a:xfrm>
        </p:grpSpPr>
        <p:sp>
          <p:nvSpPr>
            <p:cNvPr id="100" name="Rectangle 99">
              <a:extLst>
                <a:ext uri="{FF2B5EF4-FFF2-40B4-BE49-F238E27FC236}">
                  <a16:creationId xmlns:a16="http://schemas.microsoft.com/office/drawing/2014/main" id="{FEFA974C-E75E-2447-BDC4-14384D106A04}"/>
                </a:ext>
              </a:extLst>
            </p:cNvPr>
            <p:cNvSpPr/>
            <p:nvPr/>
          </p:nvSpPr>
          <p:spPr>
            <a:xfrm>
              <a:off x="6451663" y="4309287"/>
              <a:ext cx="2095006" cy="2286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during 2019-20 season</a:t>
              </a:r>
            </a:p>
          </p:txBody>
        </p:sp>
        <p:sp>
          <p:nvSpPr>
            <p:cNvPr id="101" name="Rectangle 100">
              <a:extLst>
                <a:ext uri="{FF2B5EF4-FFF2-40B4-BE49-F238E27FC236}">
                  <a16:creationId xmlns:a16="http://schemas.microsoft.com/office/drawing/2014/main" id="{593A5AF9-EA0B-C14E-9DB3-2BC9F357E97B}"/>
                </a:ext>
              </a:extLst>
            </p:cNvPr>
            <p:cNvSpPr/>
            <p:nvPr/>
          </p:nvSpPr>
          <p:spPr>
            <a:xfrm>
              <a:off x="7143410" y="4165301"/>
              <a:ext cx="463138" cy="1662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PP</a:t>
              </a:r>
            </a:p>
          </p:txBody>
        </p:sp>
      </p:grpSp>
      <p:grpSp>
        <p:nvGrpSpPr>
          <p:cNvPr id="28" name="Group 27">
            <a:extLst>
              <a:ext uri="{FF2B5EF4-FFF2-40B4-BE49-F238E27FC236}">
                <a16:creationId xmlns:a16="http://schemas.microsoft.com/office/drawing/2014/main" id="{AE8D9057-B506-EA45-834B-C3A295039F12}"/>
              </a:ext>
            </a:extLst>
          </p:cNvPr>
          <p:cNvGrpSpPr/>
          <p:nvPr/>
        </p:nvGrpSpPr>
        <p:grpSpPr>
          <a:xfrm>
            <a:off x="3539252" y="4168270"/>
            <a:ext cx="1158822" cy="369617"/>
            <a:chOff x="3539252" y="4168270"/>
            <a:chExt cx="1158822" cy="369617"/>
          </a:xfrm>
        </p:grpSpPr>
        <p:sp>
          <p:nvSpPr>
            <p:cNvPr id="102" name="Rectangle 101">
              <a:extLst>
                <a:ext uri="{FF2B5EF4-FFF2-40B4-BE49-F238E27FC236}">
                  <a16:creationId xmlns:a16="http://schemas.microsoft.com/office/drawing/2014/main" id="{8E8B1251-5ADB-2140-AAAC-2FEC16C15FF8}"/>
                </a:ext>
              </a:extLst>
            </p:cNvPr>
            <p:cNvSpPr/>
            <p:nvPr/>
          </p:nvSpPr>
          <p:spPr>
            <a:xfrm>
              <a:off x="3539252" y="4308144"/>
              <a:ext cx="1158822" cy="22974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obtained</a:t>
              </a:r>
            </a:p>
          </p:txBody>
        </p:sp>
        <p:sp>
          <p:nvSpPr>
            <p:cNvPr id="103" name="Rectangle 102">
              <a:extLst>
                <a:ext uri="{FF2B5EF4-FFF2-40B4-BE49-F238E27FC236}">
                  <a16:creationId xmlns:a16="http://schemas.microsoft.com/office/drawing/2014/main" id="{6146C4E0-2060-AB49-8937-D2E450768C42}"/>
                </a:ext>
              </a:extLst>
            </p:cNvPr>
            <p:cNvSpPr/>
            <p:nvPr/>
          </p:nvSpPr>
          <p:spPr>
            <a:xfrm>
              <a:off x="3915300" y="4168270"/>
              <a:ext cx="463138" cy="1662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a:t>
              </a:r>
            </a:p>
          </p:txBody>
        </p:sp>
      </p:grpSp>
    </p:spTree>
    <p:extLst>
      <p:ext uri="{BB962C8B-B14F-4D97-AF65-F5344CB8AC3E}">
        <p14:creationId xmlns:p14="http://schemas.microsoft.com/office/powerpoint/2010/main" val="116834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par>
                                <p:cTn id="11" presetID="3" presetClass="entr" presetSubtype="1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blinds(horizontal)">
                                      <p:cBhvr>
                                        <p:cTn id="13" dur="500"/>
                                        <p:tgtEl>
                                          <p:spTgt spid="96"/>
                                        </p:tgtEl>
                                      </p:cBhvr>
                                    </p:animEffect>
                                  </p:childTnLst>
                                </p:cTn>
                              </p:par>
                              <p:par>
                                <p:cTn id="14" presetID="3" presetClass="entr" presetSubtype="10" fill="hold"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blinds(horizontal)">
                                      <p:cBhvr>
                                        <p:cTn id="16" dur="500"/>
                                        <p:tgtEl>
                                          <p:spTgt spid="9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blinds(horizontal)">
                                      <p:cBhvr>
                                        <p:cTn id="19" dur="500"/>
                                        <p:tgtEl>
                                          <p:spTgt spid="8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linds(horizontal)">
                                      <p:cBhvr>
                                        <p:cTn id="24" dur="500"/>
                                        <p:tgtEl>
                                          <p:spTgt spid="28"/>
                                        </p:tgtEl>
                                      </p:cBhvr>
                                    </p:animEffect>
                                  </p:childTnLst>
                                </p:cTn>
                              </p:par>
                              <p:par>
                                <p:cTn id="25" presetID="3" presetClass="entr" presetSubtype="1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blinds(horizontal)">
                                      <p:cBhvr>
                                        <p:cTn id="27" dur="500"/>
                                        <p:tgtEl>
                                          <p:spTgt spid="92"/>
                                        </p:tgtEl>
                                      </p:cBhvr>
                                    </p:animEffect>
                                  </p:childTnLst>
                                </p:cTn>
                              </p:par>
                              <p:par>
                                <p:cTn id="28" presetID="3" presetClass="entr" presetSubtype="10" fill="hold"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blinds(horizontal)">
                                      <p:cBhvr>
                                        <p:cTn id="30" dur="500"/>
                                        <p:tgtEl>
                                          <p:spTgt spid="93"/>
                                        </p:tgtEl>
                                      </p:cBhvr>
                                    </p:animEffect>
                                  </p:childTnLst>
                                </p:cTn>
                              </p:par>
                              <p:par>
                                <p:cTn id="31" presetID="3" presetClass="entr" presetSubtype="10" fill="hold" nodeType="with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blinds(horizontal)">
                                      <p:cBhvr>
                                        <p:cTn id="33" dur="500"/>
                                        <p:tgtEl>
                                          <p:spTgt spid="95"/>
                                        </p:tgtEl>
                                      </p:cBhvr>
                                    </p:animEffect>
                                  </p:childTnLst>
                                </p:cTn>
                              </p:par>
                              <p:par>
                                <p:cTn id="34" presetID="3" presetClass="entr" presetSubtype="1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blinds(horizontal)">
                                      <p:cBhvr>
                                        <p:cTn id="36" dur="500"/>
                                        <p:tgtEl>
                                          <p:spTgt spid="2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blinds(horizontal)">
                                      <p:cBhvr>
                                        <p:cTn id="39" dur="500"/>
                                        <p:tgtEl>
                                          <p:spTgt spid="8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blinds(horizontal)">
                                      <p:cBhvr>
                                        <p:cTn id="44" dur="500"/>
                                        <p:tgtEl>
                                          <p:spTgt spid="90"/>
                                        </p:tgtEl>
                                      </p:cBhvr>
                                    </p:animEffect>
                                  </p:childTnLst>
                                </p:cTn>
                              </p:par>
                              <p:par>
                                <p:cTn id="45" presetID="3" presetClass="entr" presetSubtype="1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linds(horizontal)">
                                      <p:cBhvr>
                                        <p:cTn id="47" dur="500"/>
                                        <p:tgtEl>
                                          <p:spTgt spid="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blinds(horizontal)">
                                      <p:cBhvr>
                                        <p:cTn id="50" dur="500"/>
                                        <p:tgtEl>
                                          <p:spTgt spid="87"/>
                                        </p:tgtEl>
                                      </p:cBhvr>
                                    </p:animEffect>
                                  </p:childTnLst>
                                </p:cTn>
                              </p:par>
                              <p:par>
                                <p:cTn id="51" presetID="3" presetClass="entr" presetSubtype="1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blinds(horizontal)">
                                      <p:cBhvr>
                                        <p:cTn id="5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997F69-30EE-A94E-A32D-232CE26317D7}"/>
              </a:ext>
            </a:extLst>
          </p:cNvPr>
          <p:cNvSpPr>
            <a:spLocks noGrp="1"/>
          </p:cNvSpPr>
          <p:nvPr>
            <p:ph type="sldNum" sz="quarter" idx="12"/>
          </p:nvPr>
        </p:nvSpPr>
        <p:spPr/>
        <p:txBody>
          <a:bodyPr/>
          <a:lstStyle/>
          <a:p>
            <a:fld id="{4FAB73BC-B049-4115-A692-8D63A059BFB8}" type="slidenum">
              <a:rPr lang="en-US" smtClean="0"/>
              <a:t>6</a:t>
            </a:fld>
            <a:endParaRPr lang="en-US"/>
          </a:p>
        </p:txBody>
      </p:sp>
      <p:sp>
        <p:nvSpPr>
          <p:cNvPr id="3" name="Title 2">
            <a:extLst>
              <a:ext uri="{FF2B5EF4-FFF2-40B4-BE49-F238E27FC236}">
                <a16:creationId xmlns:a16="http://schemas.microsoft.com/office/drawing/2014/main" id="{BC5C397C-817C-9040-91E9-E635F87C007C}"/>
              </a:ext>
            </a:extLst>
          </p:cNvPr>
          <p:cNvSpPr>
            <a:spLocks noGrp="1"/>
          </p:cNvSpPr>
          <p:nvPr>
            <p:ph type="title"/>
          </p:nvPr>
        </p:nvSpPr>
        <p:spPr/>
        <p:txBody>
          <a:bodyPr/>
          <a:lstStyle/>
          <a:p>
            <a:r>
              <a:rPr lang="en-US" dirty="0"/>
              <a:t>My PhD Contributions</a:t>
            </a:r>
          </a:p>
        </p:txBody>
      </p:sp>
      <p:sp>
        <p:nvSpPr>
          <p:cNvPr id="6" name="Rounded Rectangle 5">
            <a:extLst>
              <a:ext uri="{FF2B5EF4-FFF2-40B4-BE49-F238E27FC236}">
                <a16:creationId xmlns:a16="http://schemas.microsoft.com/office/drawing/2014/main" id="{FD204CF5-639A-3446-B41B-36FF44018938}"/>
              </a:ext>
            </a:extLst>
          </p:cNvPr>
          <p:cNvSpPr/>
          <p:nvPr/>
        </p:nvSpPr>
        <p:spPr>
          <a:xfrm>
            <a:off x="169009" y="1151584"/>
            <a:ext cx="8531641" cy="5067200"/>
          </a:xfrm>
          <a:prstGeom prst="roundRect">
            <a:avLst>
              <a:gd name="adj" fmla="val 2818"/>
            </a:avLst>
          </a:prstGeom>
          <a:solidFill>
            <a:schemeClr val="bg1">
              <a:lumMod val="95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526321AA-15C1-B141-A87C-2AC032DF0D1A}"/>
              </a:ext>
            </a:extLst>
          </p:cNvPr>
          <p:cNvSpPr/>
          <p:nvPr/>
        </p:nvSpPr>
        <p:spPr>
          <a:xfrm>
            <a:off x="256628" y="1671360"/>
            <a:ext cx="8359086" cy="2136580"/>
          </a:xfrm>
          <a:prstGeom prst="roundRect">
            <a:avLst>
              <a:gd name="adj" fmla="val 11175"/>
            </a:avLst>
          </a:prstGeom>
          <a:solidFill>
            <a:schemeClr val="bg1">
              <a:lumMod val="85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13734D3-2331-CF48-AA84-BA6A18B93367}"/>
              </a:ext>
            </a:extLst>
          </p:cNvPr>
          <p:cNvGrpSpPr/>
          <p:nvPr/>
        </p:nvGrpSpPr>
        <p:grpSpPr>
          <a:xfrm>
            <a:off x="317707" y="2182353"/>
            <a:ext cx="4433908" cy="1503463"/>
            <a:chOff x="317707" y="2182353"/>
            <a:chExt cx="4433908" cy="1503463"/>
          </a:xfrm>
        </p:grpSpPr>
        <p:sp>
          <p:nvSpPr>
            <p:cNvPr id="8" name="Rounded Rectangle 7">
              <a:extLst>
                <a:ext uri="{FF2B5EF4-FFF2-40B4-BE49-F238E27FC236}">
                  <a16:creationId xmlns:a16="http://schemas.microsoft.com/office/drawing/2014/main" id="{CD690856-A69C-8747-8248-1D2632AE1380}"/>
                </a:ext>
              </a:extLst>
            </p:cNvPr>
            <p:cNvSpPr/>
            <p:nvPr/>
          </p:nvSpPr>
          <p:spPr>
            <a:xfrm>
              <a:off x="317707" y="2182353"/>
              <a:ext cx="4433908" cy="1503463"/>
            </a:xfrm>
            <a:prstGeom prst="roundRect">
              <a:avLst>
                <a:gd name="adj" fmla="val 13381"/>
              </a:avLst>
            </a:prstGeom>
            <a:solidFill>
              <a:schemeClr val="accent2">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43DE13B1-014D-6E4F-B773-FDF3680661DD}"/>
                </a:ext>
              </a:extLst>
            </p:cNvPr>
            <p:cNvSpPr/>
            <p:nvPr/>
          </p:nvSpPr>
          <p:spPr>
            <a:xfrm>
              <a:off x="376443" y="2644975"/>
              <a:ext cx="2538415" cy="945361"/>
            </a:xfrm>
            <a:prstGeom prst="roundRect">
              <a:avLst>
                <a:gd name="adj" fmla="val 14859"/>
              </a:avLst>
            </a:prstGeom>
            <a:solidFill>
              <a:schemeClr val="accent5">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QA over </a:t>
              </a:r>
            </a:p>
            <a:p>
              <a:pPr algn="ctr"/>
              <a:r>
                <a:rPr lang="en-US" dirty="0"/>
                <a:t>Heterogeneous Data</a:t>
              </a:r>
            </a:p>
            <a:p>
              <a:pPr algn="ctr"/>
              <a:r>
                <a:rPr lang="en-US" dirty="0"/>
                <a:t>[EMNLP20, ICLR21] </a:t>
              </a:r>
            </a:p>
          </p:txBody>
        </p:sp>
        <p:sp>
          <p:nvSpPr>
            <p:cNvPr id="10" name="Rounded Rectangle 9">
              <a:extLst>
                <a:ext uri="{FF2B5EF4-FFF2-40B4-BE49-F238E27FC236}">
                  <a16:creationId xmlns:a16="http://schemas.microsoft.com/office/drawing/2014/main" id="{E62BD2CA-6A01-4747-A1FD-C7A64D4DD127}"/>
                </a:ext>
              </a:extLst>
            </p:cNvPr>
            <p:cNvSpPr/>
            <p:nvPr/>
          </p:nvSpPr>
          <p:spPr>
            <a:xfrm>
              <a:off x="3004904" y="2644973"/>
              <a:ext cx="1614099" cy="945361"/>
            </a:xfrm>
            <a:prstGeom prst="roundRect">
              <a:avLst>
                <a:gd name="adj" fmla="val 13131"/>
              </a:avLst>
            </a:prstGeom>
            <a:solidFill>
              <a:schemeClr val="accent5">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QA over Visual Data</a:t>
              </a:r>
            </a:p>
            <a:p>
              <a:pPr algn="ctr"/>
              <a:r>
                <a:rPr lang="en-US" dirty="0"/>
                <a:t>[WACV21] </a:t>
              </a:r>
            </a:p>
          </p:txBody>
        </p:sp>
        <p:sp>
          <p:nvSpPr>
            <p:cNvPr id="11" name="Rectangle 10">
              <a:extLst>
                <a:ext uri="{FF2B5EF4-FFF2-40B4-BE49-F238E27FC236}">
                  <a16:creationId xmlns:a16="http://schemas.microsoft.com/office/drawing/2014/main" id="{EE9596D5-D18F-DB44-871A-CB01185CB1CC}"/>
                </a:ext>
              </a:extLst>
            </p:cNvPr>
            <p:cNvSpPr/>
            <p:nvPr/>
          </p:nvSpPr>
          <p:spPr>
            <a:xfrm>
              <a:off x="1430876" y="2227900"/>
              <a:ext cx="2076851" cy="369332"/>
            </a:xfrm>
            <a:prstGeom prst="rect">
              <a:avLst/>
            </a:prstGeom>
            <a:ln>
              <a:noFill/>
            </a:ln>
          </p:spPr>
          <p:txBody>
            <a:bodyPr wrap="none">
              <a:spAutoFit/>
            </a:bodyPr>
            <a:lstStyle/>
            <a:p>
              <a:pPr algn="ctr"/>
              <a:r>
                <a:rPr lang="en-US" dirty="0"/>
                <a:t>Question Answering</a:t>
              </a:r>
            </a:p>
          </p:txBody>
        </p:sp>
      </p:grpSp>
      <p:grpSp>
        <p:nvGrpSpPr>
          <p:cNvPr id="5" name="Group 4">
            <a:extLst>
              <a:ext uri="{FF2B5EF4-FFF2-40B4-BE49-F238E27FC236}">
                <a16:creationId xmlns:a16="http://schemas.microsoft.com/office/drawing/2014/main" id="{A610F8C1-9508-E84A-8635-31647EAB42E1}"/>
              </a:ext>
            </a:extLst>
          </p:cNvPr>
          <p:cNvGrpSpPr/>
          <p:nvPr/>
        </p:nvGrpSpPr>
        <p:grpSpPr>
          <a:xfrm>
            <a:off x="4831585" y="2198887"/>
            <a:ext cx="3715493" cy="1486930"/>
            <a:chOff x="4831585" y="2198887"/>
            <a:chExt cx="3715493" cy="1486930"/>
          </a:xfrm>
        </p:grpSpPr>
        <p:sp>
          <p:nvSpPr>
            <p:cNvPr id="12" name="Rounded Rectangle 11">
              <a:extLst>
                <a:ext uri="{FF2B5EF4-FFF2-40B4-BE49-F238E27FC236}">
                  <a16:creationId xmlns:a16="http://schemas.microsoft.com/office/drawing/2014/main" id="{4755B342-A551-3A49-A3F5-EEEA57F48071}"/>
                </a:ext>
              </a:extLst>
            </p:cNvPr>
            <p:cNvSpPr/>
            <p:nvPr/>
          </p:nvSpPr>
          <p:spPr>
            <a:xfrm>
              <a:off x="4831585" y="2198887"/>
              <a:ext cx="3715493" cy="1486930"/>
            </a:xfrm>
            <a:prstGeom prst="roundRect">
              <a:avLst>
                <a:gd name="adj" fmla="val 13381"/>
              </a:avLst>
            </a:prstGeom>
            <a:solidFill>
              <a:schemeClr val="accent6">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59493D-EDAB-5C46-8D0B-E4D2EB9AAD19}"/>
                </a:ext>
              </a:extLst>
            </p:cNvPr>
            <p:cNvSpPr/>
            <p:nvPr/>
          </p:nvSpPr>
          <p:spPr>
            <a:xfrm>
              <a:off x="5936854" y="2225988"/>
              <a:ext cx="1692195" cy="369332"/>
            </a:xfrm>
            <a:prstGeom prst="rect">
              <a:avLst/>
            </a:prstGeom>
            <a:ln>
              <a:noFill/>
            </a:ln>
          </p:spPr>
          <p:txBody>
            <a:bodyPr wrap="none">
              <a:spAutoFit/>
            </a:bodyPr>
            <a:lstStyle/>
            <a:p>
              <a:pPr algn="ctr"/>
              <a:r>
                <a:rPr lang="en-US" dirty="0"/>
                <a:t>Fact Verification</a:t>
              </a:r>
            </a:p>
          </p:txBody>
        </p:sp>
        <p:sp>
          <p:nvSpPr>
            <p:cNvPr id="14" name="Rounded Rectangle 13">
              <a:extLst>
                <a:ext uri="{FF2B5EF4-FFF2-40B4-BE49-F238E27FC236}">
                  <a16:creationId xmlns:a16="http://schemas.microsoft.com/office/drawing/2014/main" id="{08505EB6-73EC-AE4D-B367-3050093DA29E}"/>
                </a:ext>
              </a:extLst>
            </p:cNvPr>
            <p:cNvSpPr/>
            <p:nvPr/>
          </p:nvSpPr>
          <p:spPr>
            <a:xfrm>
              <a:off x="4887883" y="2644974"/>
              <a:ext cx="1850465" cy="945361"/>
            </a:xfrm>
            <a:prstGeom prst="roundRect">
              <a:avLst>
                <a:gd name="adj" fmla="val 18313"/>
              </a:avLst>
            </a:prstGeom>
            <a:solidFill>
              <a:schemeClr val="accent5">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Verification </a:t>
              </a:r>
            </a:p>
            <a:p>
              <a:pPr algn="ctr"/>
              <a:r>
                <a:rPr lang="en-US" dirty="0"/>
                <a:t>over Table</a:t>
              </a:r>
            </a:p>
            <a:p>
              <a:pPr algn="ctr"/>
              <a:r>
                <a:rPr lang="en-US" dirty="0"/>
                <a:t>[ICLR20] </a:t>
              </a:r>
            </a:p>
          </p:txBody>
        </p:sp>
        <p:sp>
          <p:nvSpPr>
            <p:cNvPr id="15" name="Rounded Rectangle 14">
              <a:extLst>
                <a:ext uri="{FF2B5EF4-FFF2-40B4-BE49-F238E27FC236}">
                  <a16:creationId xmlns:a16="http://schemas.microsoft.com/office/drawing/2014/main" id="{2290FD11-FC48-BB40-B2DF-8BD1C773093E}"/>
                </a:ext>
              </a:extLst>
            </p:cNvPr>
            <p:cNvSpPr/>
            <p:nvPr/>
          </p:nvSpPr>
          <p:spPr>
            <a:xfrm>
              <a:off x="6787159" y="2644973"/>
              <a:ext cx="1692195" cy="945361"/>
            </a:xfrm>
            <a:prstGeom prst="roundRect">
              <a:avLst>
                <a:gd name="adj" fmla="val 13131"/>
              </a:avLst>
            </a:prstGeom>
            <a:solidFill>
              <a:schemeClr val="accent5">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Verification </a:t>
              </a:r>
            </a:p>
            <a:p>
              <a:pPr algn="ctr"/>
              <a:r>
                <a:rPr lang="en-US" dirty="0"/>
                <a:t>over Text</a:t>
              </a:r>
            </a:p>
            <a:p>
              <a:pPr algn="ctr"/>
              <a:r>
                <a:rPr lang="en-US" dirty="0"/>
                <a:t>[ACL21] </a:t>
              </a:r>
            </a:p>
          </p:txBody>
        </p:sp>
      </p:grpSp>
      <p:sp>
        <p:nvSpPr>
          <p:cNvPr id="16" name="Rectangle 15">
            <a:extLst>
              <a:ext uri="{FF2B5EF4-FFF2-40B4-BE49-F238E27FC236}">
                <a16:creationId xmlns:a16="http://schemas.microsoft.com/office/drawing/2014/main" id="{EDA8002B-82E9-E149-9C9E-6998DA5A9748}"/>
              </a:ext>
            </a:extLst>
          </p:cNvPr>
          <p:cNvSpPr/>
          <p:nvPr/>
        </p:nvSpPr>
        <p:spPr>
          <a:xfrm>
            <a:off x="2849814" y="1715964"/>
            <a:ext cx="3261920" cy="369332"/>
          </a:xfrm>
          <a:prstGeom prst="rect">
            <a:avLst/>
          </a:prstGeom>
          <a:ln>
            <a:noFill/>
          </a:ln>
        </p:spPr>
        <p:txBody>
          <a:bodyPr wrap="none">
            <a:spAutoFit/>
          </a:bodyPr>
          <a:lstStyle/>
          <a:p>
            <a:pPr algn="ctr"/>
            <a:r>
              <a:rPr lang="en-US" dirty="0"/>
              <a:t>Natural Language Understanding</a:t>
            </a:r>
          </a:p>
        </p:txBody>
      </p:sp>
      <p:sp>
        <p:nvSpPr>
          <p:cNvPr id="17" name="Rounded Rectangle 16">
            <a:extLst>
              <a:ext uri="{FF2B5EF4-FFF2-40B4-BE49-F238E27FC236}">
                <a16:creationId xmlns:a16="http://schemas.microsoft.com/office/drawing/2014/main" id="{1DE46441-82E6-7044-BDFC-CB7598CD88E3}"/>
              </a:ext>
            </a:extLst>
          </p:cNvPr>
          <p:cNvSpPr/>
          <p:nvPr/>
        </p:nvSpPr>
        <p:spPr>
          <a:xfrm>
            <a:off x="256628" y="3970693"/>
            <a:ext cx="8359087" cy="2136580"/>
          </a:xfrm>
          <a:prstGeom prst="roundRect">
            <a:avLst>
              <a:gd name="adj" fmla="val 11175"/>
            </a:avLst>
          </a:prstGeom>
          <a:solidFill>
            <a:schemeClr val="bg1">
              <a:lumMod val="85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EDA1F6B3-90A4-6C44-A6EB-C9BB891A464A}"/>
              </a:ext>
            </a:extLst>
          </p:cNvPr>
          <p:cNvGrpSpPr/>
          <p:nvPr/>
        </p:nvGrpSpPr>
        <p:grpSpPr>
          <a:xfrm>
            <a:off x="4804737" y="4480630"/>
            <a:ext cx="3742342" cy="1486930"/>
            <a:chOff x="4804737" y="4480630"/>
            <a:chExt cx="3742342" cy="1486930"/>
          </a:xfrm>
        </p:grpSpPr>
        <p:sp>
          <p:nvSpPr>
            <p:cNvPr id="22" name="Rounded Rectangle 21">
              <a:extLst>
                <a:ext uri="{FF2B5EF4-FFF2-40B4-BE49-F238E27FC236}">
                  <a16:creationId xmlns:a16="http://schemas.microsoft.com/office/drawing/2014/main" id="{7DE26826-1369-C84F-B1FC-48063FA13460}"/>
                </a:ext>
              </a:extLst>
            </p:cNvPr>
            <p:cNvSpPr/>
            <p:nvPr/>
          </p:nvSpPr>
          <p:spPr>
            <a:xfrm>
              <a:off x="4804737" y="4480630"/>
              <a:ext cx="3742342" cy="1486930"/>
            </a:xfrm>
            <a:prstGeom prst="roundRect">
              <a:avLst>
                <a:gd name="adj" fmla="val 13381"/>
              </a:avLst>
            </a:prstGeom>
            <a:solidFill>
              <a:schemeClr val="accent6">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4C87A18-9A13-C947-A467-D34D6F11D96D}"/>
                </a:ext>
              </a:extLst>
            </p:cNvPr>
            <p:cNvSpPr/>
            <p:nvPr/>
          </p:nvSpPr>
          <p:spPr>
            <a:xfrm>
              <a:off x="5857719" y="4528369"/>
              <a:ext cx="1809085" cy="369332"/>
            </a:xfrm>
            <a:prstGeom prst="rect">
              <a:avLst/>
            </a:prstGeom>
            <a:ln>
              <a:noFill/>
            </a:ln>
          </p:spPr>
          <p:txBody>
            <a:bodyPr wrap="none">
              <a:spAutoFit/>
            </a:bodyPr>
            <a:lstStyle/>
            <a:p>
              <a:pPr algn="ctr"/>
              <a:r>
                <a:rPr lang="en-US" dirty="0"/>
                <a:t>Visual Captioning</a:t>
              </a:r>
            </a:p>
          </p:txBody>
        </p:sp>
        <p:sp>
          <p:nvSpPr>
            <p:cNvPr id="24" name="Rounded Rectangle 23">
              <a:extLst>
                <a:ext uri="{FF2B5EF4-FFF2-40B4-BE49-F238E27FC236}">
                  <a16:creationId xmlns:a16="http://schemas.microsoft.com/office/drawing/2014/main" id="{934AE864-78EC-7B44-B7C9-EF7E63F95BD0}"/>
                </a:ext>
              </a:extLst>
            </p:cNvPr>
            <p:cNvSpPr/>
            <p:nvPr/>
          </p:nvSpPr>
          <p:spPr>
            <a:xfrm>
              <a:off x="4887883" y="4926716"/>
              <a:ext cx="1846154" cy="945361"/>
            </a:xfrm>
            <a:prstGeom prst="roundRect">
              <a:avLst>
                <a:gd name="adj" fmla="val 16586"/>
              </a:avLst>
            </a:prstGeom>
            <a:solidFill>
              <a:schemeClr val="accent5">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Image Captioning</a:t>
              </a:r>
            </a:p>
            <a:p>
              <a:pPr algn="ctr"/>
              <a:r>
                <a:rPr lang="en-US" dirty="0"/>
                <a:t>[ACL18] </a:t>
              </a:r>
            </a:p>
          </p:txBody>
        </p:sp>
        <p:sp>
          <p:nvSpPr>
            <p:cNvPr id="25" name="Rounded Rectangle 24">
              <a:extLst>
                <a:ext uri="{FF2B5EF4-FFF2-40B4-BE49-F238E27FC236}">
                  <a16:creationId xmlns:a16="http://schemas.microsoft.com/office/drawing/2014/main" id="{0C577241-624C-E74C-BE11-4DCB97B7DF8F}"/>
                </a:ext>
              </a:extLst>
            </p:cNvPr>
            <p:cNvSpPr/>
            <p:nvPr/>
          </p:nvSpPr>
          <p:spPr>
            <a:xfrm>
              <a:off x="6787158" y="4926716"/>
              <a:ext cx="1692195" cy="945361"/>
            </a:xfrm>
            <a:prstGeom prst="roundRect">
              <a:avLst>
                <a:gd name="adj" fmla="val 13131"/>
              </a:avLst>
            </a:prstGeom>
            <a:solidFill>
              <a:schemeClr val="accent5">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Video </a:t>
              </a:r>
            </a:p>
            <a:p>
              <a:pPr algn="ctr"/>
              <a:r>
                <a:rPr lang="en-US" dirty="0"/>
                <a:t>Captioning</a:t>
              </a:r>
            </a:p>
            <a:p>
              <a:pPr algn="ctr"/>
              <a:r>
                <a:rPr lang="en-US" dirty="0"/>
                <a:t>[CVPR18] </a:t>
              </a:r>
            </a:p>
          </p:txBody>
        </p:sp>
      </p:grpSp>
      <p:sp>
        <p:nvSpPr>
          <p:cNvPr id="26" name="Rectangle 25">
            <a:extLst>
              <a:ext uri="{FF2B5EF4-FFF2-40B4-BE49-F238E27FC236}">
                <a16:creationId xmlns:a16="http://schemas.microsoft.com/office/drawing/2014/main" id="{0E47100E-1D36-1D49-9C14-C1AB2D27CD64}"/>
              </a:ext>
            </a:extLst>
          </p:cNvPr>
          <p:cNvSpPr/>
          <p:nvPr/>
        </p:nvSpPr>
        <p:spPr>
          <a:xfrm>
            <a:off x="3012872" y="4011991"/>
            <a:ext cx="2935804" cy="369332"/>
          </a:xfrm>
          <a:prstGeom prst="rect">
            <a:avLst/>
          </a:prstGeom>
          <a:ln>
            <a:noFill/>
          </a:ln>
        </p:spPr>
        <p:txBody>
          <a:bodyPr wrap="none">
            <a:spAutoFit/>
          </a:bodyPr>
          <a:lstStyle/>
          <a:p>
            <a:pPr algn="ctr"/>
            <a:r>
              <a:rPr lang="en-US" dirty="0"/>
              <a:t>Natural Language Generation</a:t>
            </a:r>
          </a:p>
        </p:txBody>
      </p:sp>
      <p:sp>
        <p:nvSpPr>
          <p:cNvPr id="27" name="Rectangle 26">
            <a:extLst>
              <a:ext uri="{FF2B5EF4-FFF2-40B4-BE49-F238E27FC236}">
                <a16:creationId xmlns:a16="http://schemas.microsoft.com/office/drawing/2014/main" id="{F724BE3B-E025-6B4D-91AE-E4A9719FCD4D}"/>
              </a:ext>
            </a:extLst>
          </p:cNvPr>
          <p:cNvSpPr/>
          <p:nvPr/>
        </p:nvSpPr>
        <p:spPr>
          <a:xfrm>
            <a:off x="2976848" y="1196188"/>
            <a:ext cx="2991525" cy="369332"/>
          </a:xfrm>
          <a:prstGeom prst="rect">
            <a:avLst/>
          </a:prstGeom>
          <a:ln>
            <a:noFill/>
          </a:ln>
        </p:spPr>
        <p:txBody>
          <a:bodyPr wrap="none">
            <a:spAutoFit/>
          </a:bodyPr>
          <a:lstStyle/>
          <a:p>
            <a:pPr algn="ctr"/>
            <a:r>
              <a:rPr lang="en-US" dirty="0"/>
              <a:t>Natural Language Interface</a:t>
            </a:r>
          </a:p>
        </p:txBody>
      </p:sp>
      <p:sp>
        <p:nvSpPr>
          <p:cNvPr id="28" name="5-Point Star 27">
            <a:extLst>
              <a:ext uri="{FF2B5EF4-FFF2-40B4-BE49-F238E27FC236}">
                <a16:creationId xmlns:a16="http://schemas.microsoft.com/office/drawing/2014/main" id="{F4EA9FD2-0B1F-1947-B13D-EF0D3E892E19}"/>
              </a:ext>
            </a:extLst>
          </p:cNvPr>
          <p:cNvSpPr/>
          <p:nvPr/>
        </p:nvSpPr>
        <p:spPr>
          <a:xfrm>
            <a:off x="2270868" y="2689828"/>
            <a:ext cx="577827" cy="510245"/>
          </a:xfrm>
          <a:prstGeom prst="star5">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a:extLst>
              <a:ext uri="{FF2B5EF4-FFF2-40B4-BE49-F238E27FC236}">
                <a16:creationId xmlns:a16="http://schemas.microsoft.com/office/drawing/2014/main" id="{B82BACB2-84F1-A042-9675-CB16F7744F7D}"/>
              </a:ext>
            </a:extLst>
          </p:cNvPr>
          <p:cNvSpPr/>
          <p:nvPr/>
        </p:nvSpPr>
        <p:spPr>
          <a:xfrm>
            <a:off x="3988904" y="2687229"/>
            <a:ext cx="577827" cy="510245"/>
          </a:xfrm>
          <a:prstGeom prst="star5">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E98AFDD1-33AE-5E41-BCC3-8A119738D1B9}"/>
              </a:ext>
            </a:extLst>
          </p:cNvPr>
          <p:cNvGrpSpPr/>
          <p:nvPr/>
        </p:nvGrpSpPr>
        <p:grpSpPr>
          <a:xfrm>
            <a:off x="317707" y="4480630"/>
            <a:ext cx="4433908" cy="1486930"/>
            <a:chOff x="317707" y="4480630"/>
            <a:chExt cx="4433908" cy="1486930"/>
          </a:xfrm>
        </p:grpSpPr>
        <p:sp>
          <p:nvSpPr>
            <p:cNvPr id="18" name="Rounded Rectangle 17">
              <a:extLst>
                <a:ext uri="{FF2B5EF4-FFF2-40B4-BE49-F238E27FC236}">
                  <a16:creationId xmlns:a16="http://schemas.microsoft.com/office/drawing/2014/main" id="{1137721F-E654-5047-94A1-6987F2251F56}"/>
                </a:ext>
              </a:extLst>
            </p:cNvPr>
            <p:cNvSpPr/>
            <p:nvPr/>
          </p:nvSpPr>
          <p:spPr>
            <a:xfrm>
              <a:off x="317707" y="4480630"/>
              <a:ext cx="4433908" cy="1486930"/>
            </a:xfrm>
            <a:prstGeom prst="roundRect">
              <a:avLst>
                <a:gd name="adj" fmla="val 13381"/>
              </a:avLst>
            </a:prstGeom>
            <a:solidFill>
              <a:schemeClr val="accent2">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2344451F-6397-BC48-BE20-774BCD5DC06B}"/>
                </a:ext>
              </a:extLst>
            </p:cNvPr>
            <p:cNvSpPr/>
            <p:nvPr/>
          </p:nvSpPr>
          <p:spPr>
            <a:xfrm>
              <a:off x="376442" y="4926718"/>
              <a:ext cx="2538415" cy="945361"/>
            </a:xfrm>
            <a:prstGeom prst="roundRect">
              <a:avLst>
                <a:gd name="adj" fmla="val 18313"/>
              </a:avLst>
            </a:prstGeom>
            <a:solidFill>
              <a:schemeClr val="accent5">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KB-to-Text</a:t>
              </a:r>
            </a:p>
            <a:p>
              <a:pPr algn="ctr"/>
              <a:r>
                <a:rPr lang="en-US" dirty="0"/>
                <a:t>Table-to-Text</a:t>
              </a:r>
            </a:p>
            <a:p>
              <a:pPr algn="ctr"/>
              <a:r>
                <a:rPr lang="en-US" dirty="0"/>
                <a:t>[ACL20,EMNLP20</a:t>
              </a:r>
            </a:p>
          </p:txBody>
        </p:sp>
        <p:sp>
          <p:nvSpPr>
            <p:cNvPr id="20" name="Rounded Rectangle 19">
              <a:extLst>
                <a:ext uri="{FF2B5EF4-FFF2-40B4-BE49-F238E27FC236}">
                  <a16:creationId xmlns:a16="http://schemas.microsoft.com/office/drawing/2014/main" id="{2F3DDDFA-D768-D949-8AF7-ED4D9B321447}"/>
                </a:ext>
              </a:extLst>
            </p:cNvPr>
            <p:cNvSpPr/>
            <p:nvPr/>
          </p:nvSpPr>
          <p:spPr>
            <a:xfrm>
              <a:off x="3004903" y="4926718"/>
              <a:ext cx="1614099" cy="945361"/>
            </a:xfrm>
            <a:prstGeom prst="roundRect">
              <a:avLst>
                <a:gd name="adj" fmla="val 14859"/>
              </a:avLst>
            </a:prstGeom>
            <a:solidFill>
              <a:schemeClr val="accent5">
                <a:lumMod val="20000"/>
                <a:lumOff val="80000"/>
              </a:schemeClr>
            </a:solidFill>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Dialog Generation </a:t>
              </a:r>
            </a:p>
            <a:p>
              <a:pPr algn="ctr"/>
              <a:r>
                <a:rPr lang="en-US" dirty="0"/>
                <a:t>[ACL19] </a:t>
              </a:r>
            </a:p>
          </p:txBody>
        </p:sp>
        <p:sp>
          <p:nvSpPr>
            <p:cNvPr id="21" name="Rectangle 20">
              <a:extLst>
                <a:ext uri="{FF2B5EF4-FFF2-40B4-BE49-F238E27FC236}">
                  <a16:creationId xmlns:a16="http://schemas.microsoft.com/office/drawing/2014/main" id="{29B29A05-7196-3C4C-BCD7-7EBB79C14A4F}"/>
                </a:ext>
              </a:extLst>
            </p:cNvPr>
            <p:cNvSpPr/>
            <p:nvPr/>
          </p:nvSpPr>
          <p:spPr>
            <a:xfrm>
              <a:off x="1732981" y="4528369"/>
              <a:ext cx="1338828" cy="369332"/>
            </a:xfrm>
            <a:prstGeom prst="rect">
              <a:avLst/>
            </a:prstGeom>
            <a:ln>
              <a:noFill/>
            </a:ln>
          </p:spPr>
          <p:txBody>
            <a:bodyPr wrap="none">
              <a:spAutoFit/>
            </a:bodyPr>
            <a:lstStyle/>
            <a:p>
              <a:pPr algn="ctr"/>
              <a:r>
                <a:rPr lang="en-US" dirty="0"/>
                <a:t>Data-to-Text</a:t>
              </a:r>
            </a:p>
          </p:txBody>
        </p:sp>
      </p:grpSp>
      <p:sp>
        <p:nvSpPr>
          <p:cNvPr id="30" name="5-Point Star 29">
            <a:extLst>
              <a:ext uri="{FF2B5EF4-FFF2-40B4-BE49-F238E27FC236}">
                <a16:creationId xmlns:a16="http://schemas.microsoft.com/office/drawing/2014/main" id="{BF55E435-F675-9544-821E-DCF94ADF3A0E}"/>
              </a:ext>
            </a:extLst>
          </p:cNvPr>
          <p:cNvSpPr/>
          <p:nvPr/>
        </p:nvSpPr>
        <p:spPr>
          <a:xfrm>
            <a:off x="2266321" y="5020368"/>
            <a:ext cx="577827" cy="510245"/>
          </a:xfrm>
          <a:prstGeom prst="star5">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73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linds(horizontal)">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blinds(horizontal)">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linds(horizontal)">
                                      <p:cBhvr>
                                        <p:cTn id="44" dur="500"/>
                                        <p:tgtEl>
                                          <p:spTgt spid="2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linds(horizontal)">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animBg="1"/>
      <p:bldP spid="26" grpId="0"/>
      <p:bldP spid="28"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9828C-8446-F34D-A3B4-1B3FC0CFF3B2}"/>
              </a:ext>
            </a:extLst>
          </p:cNvPr>
          <p:cNvSpPr>
            <a:spLocks noGrp="1"/>
          </p:cNvSpPr>
          <p:nvPr>
            <p:ph type="sldNum" sz="quarter" idx="12"/>
          </p:nvPr>
        </p:nvSpPr>
        <p:spPr/>
        <p:txBody>
          <a:bodyPr/>
          <a:lstStyle/>
          <a:p>
            <a:fld id="{4FAB73BC-B049-4115-A692-8D63A059BFB8}" type="slidenum">
              <a:rPr lang="en-US" smtClean="0"/>
              <a:t>7</a:t>
            </a:fld>
            <a:endParaRPr lang="en-US"/>
          </a:p>
        </p:txBody>
      </p:sp>
      <p:sp>
        <p:nvSpPr>
          <p:cNvPr id="3" name="Title 2">
            <a:extLst>
              <a:ext uri="{FF2B5EF4-FFF2-40B4-BE49-F238E27FC236}">
                <a16:creationId xmlns:a16="http://schemas.microsoft.com/office/drawing/2014/main" id="{CA02BEB9-81EF-D94A-B602-8526BBD1B850}"/>
              </a:ext>
            </a:extLst>
          </p:cNvPr>
          <p:cNvSpPr>
            <a:spLocks noGrp="1"/>
          </p:cNvSpPr>
          <p:nvPr>
            <p:ph type="title"/>
          </p:nvPr>
        </p:nvSpPr>
        <p:spPr/>
        <p:txBody>
          <a:bodyPr/>
          <a:lstStyle/>
          <a:p>
            <a:r>
              <a:rPr lang="en-US" dirty="0"/>
              <a:t>Talk Outline</a:t>
            </a:r>
          </a:p>
        </p:txBody>
      </p:sp>
      <p:sp>
        <p:nvSpPr>
          <p:cNvPr id="37" name="Rectangle 36">
            <a:extLst>
              <a:ext uri="{FF2B5EF4-FFF2-40B4-BE49-F238E27FC236}">
                <a16:creationId xmlns:a16="http://schemas.microsoft.com/office/drawing/2014/main" id="{CCB3CD2E-AB60-DD4B-9DD5-6E2709477F37}"/>
              </a:ext>
            </a:extLst>
          </p:cNvPr>
          <p:cNvSpPr/>
          <p:nvPr/>
        </p:nvSpPr>
        <p:spPr>
          <a:xfrm>
            <a:off x="6592744" y="1885907"/>
            <a:ext cx="1755609" cy="307777"/>
          </a:xfrm>
          <a:prstGeom prst="rect">
            <a:avLst/>
          </a:prstGeom>
        </p:spPr>
        <p:txBody>
          <a:bodyPr wrap="none">
            <a:spAutoFit/>
          </a:bodyPr>
          <a:lstStyle/>
          <a:p>
            <a:r>
              <a:rPr lang="en-US" sz="1400" dirty="0"/>
              <a:t>[Chen et al ICLR21]</a:t>
            </a:r>
          </a:p>
        </p:txBody>
      </p:sp>
      <p:sp>
        <p:nvSpPr>
          <p:cNvPr id="20" name="Rectangle 19">
            <a:extLst>
              <a:ext uri="{FF2B5EF4-FFF2-40B4-BE49-F238E27FC236}">
                <a16:creationId xmlns:a16="http://schemas.microsoft.com/office/drawing/2014/main" id="{EE0F51B1-9238-9144-A939-BBA688D95837}"/>
              </a:ext>
            </a:extLst>
          </p:cNvPr>
          <p:cNvSpPr/>
          <p:nvPr/>
        </p:nvSpPr>
        <p:spPr>
          <a:xfrm>
            <a:off x="6540645" y="5423800"/>
            <a:ext cx="2050561" cy="307777"/>
          </a:xfrm>
          <a:prstGeom prst="rect">
            <a:avLst/>
          </a:prstGeom>
        </p:spPr>
        <p:txBody>
          <a:bodyPr wrap="none">
            <a:spAutoFit/>
          </a:bodyPr>
          <a:lstStyle/>
          <a:p>
            <a:r>
              <a:rPr lang="en-US" sz="1400" dirty="0"/>
              <a:t>[Chen et al. EMNLP20]</a:t>
            </a:r>
          </a:p>
        </p:txBody>
      </p:sp>
      <p:sp>
        <p:nvSpPr>
          <p:cNvPr id="23" name="TextBox 22">
            <a:extLst>
              <a:ext uri="{FF2B5EF4-FFF2-40B4-BE49-F238E27FC236}">
                <a16:creationId xmlns:a16="http://schemas.microsoft.com/office/drawing/2014/main" id="{19C0590A-7FD7-B541-A2A0-892C048A36CB}"/>
              </a:ext>
            </a:extLst>
          </p:cNvPr>
          <p:cNvSpPr txBox="1"/>
          <p:nvPr/>
        </p:nvSpPr>
        <p:spPr>
          <a:xfrm>
            <a:off x="628649" y="1006587"/>
            <a:ext cx="7719704" cy="369332"/>
          </a:xfrm>
          <a:prstGeom prst="rect">
            <a:avLst/>
          </a:prstGeom>
          <a:solidFill>
            <a:schemeClr val="accent2">
              <a:lumMod val="20000"/>
              <a:lumOff val="80000"/>
            </a:schemeClr>
          </a:solidFill>
          <a:ln>
            <a:noFill/>
          </a:ln>
        </p:spPr>
        <p:txBody>
          <a:bodyPr wrap="square" rtlCol="0">
            <a:spAutoFit/>
          </a:bodyPr>
          <a:lstStyle/>
          <a:p>
            <a:r>
              <a:rPr lang="en-US" dirty="0"/>
              <a:t>Multi-Hop Question Answering over Heterogeneous Data</a:t>
            </a:r>
          </a:p>
        </p:txBody>
      </p:sp>
      <p:sp>
        <p:nvSpPr>
          <p:cNvPr id="28" name="TextBox 27">
            <a:extLst>
              <a:ext uri="{FF2B5EF4-FFF2-40B4-BE49-F238E27FC236}">
                <a16:creationId xmlns:a16="http://schemas.microsoft.com/office/drawing/2014/main" id="{B45B9BC7-52D8-694C-9815-F6465EDC28CF}"/>
              </a:ext>
            </a:extLst>
          </p:cNvPr>
          <p:cNvSpPr txBox="1"/>
          <p:nvPr/>
        </p:nvSpPr>
        <p:spPr>
          <a:xfrm>
            <a:off x="628649" y="4446106"/>
            <a:ext cx="7719704" cy="369332"/>
          </a:xfrm>
          <a:prstGeom prst="rect">
            <a:avLst/>
          </a:prstGeom>
          <a:solidFill>
            <a:schemeClr val="accent6">
              <a:lumMod val="20000"/>
              <a:lumOff val="80000"/>
            </a:schemeClr>
          </a:solidFill>
          <a:ln>
            <a:noFill/>
          </a:ln>
        </p:spPr>
        <p:txBody>
          <a:bodyPr wrap="square" rtlCol="0">
            <a:spAutoFit/>
          </a:bodyPr>
          <a:lstStyle/>
          <a:p>
            <a:r>
              <a:rPr lang="en-US" dirty="0"/>
              <a:t>Pre-trained Text Generation over Structured Data</a:t>
            </a:r>
          </a:p>
        </p:txBody>
      </p:sp>
      <p:sp>
        <p:nvSpPr>
          <p:cNvPr id="27" name="Rectangle 26">
            <a:extLst>
              <a:ext uri="{FF2B5EF4-FFF2-40B4-BE49-F238E27FC236}">
                <a16:creationId xmlns:a16="http://schemas.microsoft.com/office/drawing/2014/main" id="{BB6A70E4-4173-E74A-8888-0868190BD12C}"/>
              </a:ext>
            </a:extLst>
          </p:cNvPr>
          <p:cNvSpPr/>
          <p:nvPr/>
        </p:nvSpPr>
        <p:spPr>
          <a:xfrm>
            <a:off x="6540645" y="3643840"/>
            <a:ext cx="1859805" cy="307777"/>
          </a:xfrm>
          <a:prstGeom prst="rect">
            <a:avLst/>
          </a:prstGeom>
        </p:spPr>
        <p:txBody>
          <a:bodyPr wrap="none">
            <a:spAutoFit/>
          </a:bodyPr>
          <a:lstStyle/>
          <a:p>
            <a:r>
              <a:rPr lang="en-US" sz="1400" dirty="0"/>
              <a:t>[Chen et al WACV21]</a:t>
            </a:r>
          </a:p>
        </p:txBody>
      </p:sp>
      <p:sp>
        <p:nvSpPr>
          <p:cNvPr id="45" name="TextBox 44">
            <a:extLst>
              <a:ext uri="{FF2B5EF4-FFF2-40B4-BE49-F238E27FC236}">
                <a16:creationId xmlns:a16="http://schemas.microsoft.com/office/drawing/2014/main" id="{0C57675E-84F7-9A4C-B8C5-C038680E83CB}"/>
              </a:ext>
            </a:extLst>
          </p:cNvPr>
          <p:cNvSpPr txBox="1"/>
          <p:nvPr/>
        </p:nvSpPr>
        <p:spPr>
          <a:xfrm>
            <a:off x="628649" y="2754004"/>
            <a:ext cx="7719704" cy="369332"/>
          </a:xfrm>
          <a:prstGeom prst="rect">
            <a:avLst/>
          </a:prstGeom>
          <a:solidFill>
            <a:schemeClr val="accent4">
              <a:lumMod val="20000"/>
              <a:lumOff val="80000"/>
            </a:schemeClr>
          </a:solidFill>
          <a:ln>
            <a:noFill/>
          </a:ln>
        </p:spPr>
        <p:txBody>
          <a:bodyPr wrap="square" rtlCol="0">
            <a:spAutoFit/>
          </a:bodyPr>
          <a:lstStyle/>
          <a:p>
            <a:r>
              <a:rPr lang="en-US" dirty="0"/>
              <a:t>Multi-Hop Question Answering over Visual Data</a:t>
            </a:r>
          </a:p>
        </p:txBody>
      </p:sp>
      <p:sp>
        <p:nvSpPr>
          <p:cNvPr id="57" name="Rectangle 56">
            <a:extLst>
              <a:ext uri="{FF2B5EF4-FFF2-40B4-BE49-F238E27FC236}">
                <a16:creationId xmlns:a16="http://schemas.microsoft.com/office/drawing/2014/main" id="{27801A3C-A09F-9D4F-B5B7-5DE71ABDC5AC}"/>
              </a:ext>
            </a:extLst>
          </p:cNvPr>
          <p:cNvSpPr/>
          <p:nvPr/>
        </p:nvSpPr>
        <p:spPr>
          <a:xfrm>
            <a:off x="3016350" y="1638082"/>
            <a:ext cx="1687650" cy="31601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Retriever</a:t>
            </a:r>
          </a:p>
        </p:txBody>
      </p:sp>
      <p:sp>
        <p:nvSpPr>
          <p:cNvPr id="60" name="Right Arrow 59">
            <a:extLst>
              <a:ext uri="{FF2B5EF4-FFF2-40B4-BE49-F238E27FC236}">
                <a16:creationId xmlns:a16="http://schemas.microsoft.com/office/drawing/2014/main" id="{B51FDF97-A676-3B4B-AC3F-B2A324AA7841}"/>
              </a:ext>
            </a:extLst>
          </p:cNvPr>
          <p:cNvSpPr/>
          <p:nvPr/>
        </p:nvSpPr>
        <p:spPr>
          <a:xfrm>
            <a:off x="2384834" y="1821655"/>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a:extLst>
              <a:ext uri="{FF2B5EF4-FFF2-40B4-BE49-F238E27FC236}">
                <a16:creationId xmlns:a16="http://schemas.microsoft.com/office/drawing/2014/main" id="{6FF42E13-1186-D74D-8406-947083A76D81}"/>
              </a:ext>
            </a:extLst>
          </p:cNvPr>
          <p:cNvSpPr/>
          <p:nvPr/>
        </p:nvSpPr>
        <p:spPr>
          <a:xfrm>
            <a:off x="5008989" y="1807559"/>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6D61C16-BD26-2643-BB72-A2A6C47060CD}"/>
              </a:ext>
            </a:extLst>
          </p:cNvPr>
          <p:cNvSpPr/>
          <p:nvPr/>
        </p:nvSpPr>
        <p:spPr>
          <a:xfrm>
            <a:off x="5397746" y="1844951"/>
            <a:ext cx="952505" cy="369332"/>
          </a:xfrm>
          <a:prstGeom prst="rect">
            <a:avLst/>
          </a:prstGeom>
        </p:spPr>
        <p:txBody>
          <a:bodyPr wrap="none">
            <a:spAutoFit/>
          </a:bodyPr>
          <a:lstStyle/>
          <a:p>
            <a:r>
              <a:rPr lang="en-US" dirty="0"/>
              <a:t>Answer</a:t>
            </a:r>
          </a:p>
        </p:txBody>
      </p:sp>
      <p:grpSp>
        <p:nvGrpSpPr>
          <p:cNvPr id="63" name="Group 62">
            <a:extLst>
              <a:ext uri="{FF2B5EF4-FFF2-40B4-BE49-F238E27FC236}">
                <a16:creationId xmlns:a16="http://schemas.microsoft.com/office/drawing/2014/main" id="{BE10F572-2CDA-FC44-954B-93ACD85A5ED0}"/>
              </a:ext>
            </a:extLst>
          </p:cNvPr>
          <p:cNvGrpSpPr/>
          <p:nvPr/>
        </p:nvGrpSpPr>
        <p:grpSpPr>
          <a:xfrm>
            <a:off x="811615" y="1408974"/>
            <a:ext cx="1087088" cy="1241285"/>
            <a:chOff x="3239849" y="3655994"/>
            <a:chExt cx="1087088" cy="1241285"/>
          </a:xfrm>
        </p:grpSpPr>
        <p:sp>
          <p:nvSpPr>
            <p:cNvPr id="64" name="Oval 63">
              <a:extLst>
                <a:ext uri="{FF2B5EF4-FFF2-40B4-BE49-F238E27FC236}">
                  <a16:creationId xmlns:a16="http://schemas.microsoft.com/office/drawing/2014/main" id="{BC2B0FEF-991C-0044-87E9-9882FAAADF73}"/>
                </a:ext>
              </a:extLst>
            </p:cNvPr>
            <p:cNvSpPr/>
            <p:nvPr/>
          </p:nvSpPr>
          <p:spPr>
            <a:xfrm>
              <a:off x="3239849" y="3655994"/>
              <a:ext cx="1087088" cy="12412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descr="Text&#10;&#10;Description automatically generated with low confidence">
              <a:extLst>
                <a:ext uri="{FF2B5EF4-FFF2-40B4-BE49-F238E27FC236}">
                  <a16:creationId xmlns:a16="http://schemas.microsoft.com/office/drawing/2014/main" id="{47746864-B3A1-474B-AB66-B5323C31D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411" y="3849862"/>
              <a:ext cx="327673" cy="327673"/>
            </a:xfrm>
            <a:prstGeom prst="rect">
              <a:avLst/>
            </a:prstGeom>
          </p:spPr>
        </p:pic>
        <p:pic>
          <p:nvPicPr>
            <p:cNvPr id="66" name="Picture 65" descr="Icon&#10;&#10;Description automatically generated">
              <a:extLst>
                <a:ext uri="{FF2B5EF4-FFF2-40B4-BE49-F238E27FC236}">
                  <a16:creationId xmlns:a16="http://schemas.microsoft.com/office/drawing/2014/main" id="{1809C699-747A-9146-8D3A-59E365325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32" y="4254643"/>
              <a:ext cx="327673" cy="424951"/>
            </a:xfrm>
            <a:prstGeom prst="rect">
              <a:avLst/>
            </a:prstGeom>
            <a:solidFill>
              <a:schemeClr val="bg1"/>
            </a:solidFill>
          </p:spPr>
        </p:pic>
        <p:pic>
          <p:nvPicPr>
            <p:cNvPr id="67" name="Picture 66" descr="Icon&#10;&#10;Description automatically generated">
              <a:extLst>
                <a:ext uri="{FF2B5EF4-FFF2-40B4-BE49-F238E27FC236}">
                  <a16:creationId xmlns:a16="http://schemas.microsoft.com/office/drawing/2014/main" id="{1CCBB83A-5A4E-7542-B037-1CE714453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447" y="4251743"/>
              <a:ext cx="327673" cy="424951"/>
            </a:xfrm>
            <a:prstGeom prst="rect">
              <a:avLst/>
            </a:prstGeom>
            <a:solidFill>
              <a:schemeClr val="bg1"/>
            </a:solidFill>
          </p:spPr>
        </p:pic>
      </p:grpSp>
      <p:pic>
        <p:nvPicPr>
          <p:cNvPr id="68" name="Picture 67" descr="Icon&#10;&#10;Description automatically generated">
            <a:extLst>
              <a:ext uri="{FF2B5EF4-FFF2-40B4-BE49-F238E27FC236}">
                <a16:creationId xmlns:a16="http://schemas.microsoft.com/office/drawing/2014/main" id="{A848258A-86F1-1640-91FF-BBE75ACF98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827" y="3373900"/>
            <a:ext cx="817130" cy="817130"/>
          </a:xfrm>
          <a:prstGeom prst="rect">
            <a:avLst/>
          </a:prstGeom>
        </p:spPr>
      </p:pic>
      <p:sp>
        <p:nvSpPr>
          <p:cNvPr id="116" name="Right Arrow 115">
            <a:extLst>
              <a:ext uri="{FF2B5EF4-FFF2-40B4-BE49-F238E27FC236}">
                <a16:creationId xmlns:a16="http://schemas.microsoft.com/office/drawing/2014/main" id="{FF9B52D2-9638-EA45-B87A-F06D51F3027E}"/>
              </a:ext>
            </a:extLst>
          </p:cNvPr>
          <p:cNvSpPr/>
          <p:nvPr/>
        </p:nvSpPr>
        <p:spPr>
          <a:xfrm>
            <a:off x="2388908" y="3513390"/>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B1B8D23E-25A5-1949-87E5-CFA3850B8631}"/>
              </a:ext>
            </a:extLst>
          </p:cNvPr>
          <p:cNvSpPr/>
          <p:nvPr/>
        </p:nvSpPr>
        <p:spPr>
          <a:xfrm>
            <a:off x="5008989" y="3520514"/>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9B6AF968-DE5D-DE43-A357-2A24A5DC6134}"/>
              </a:ext>
            </a:extLst>
          </p:cNvPr>
          <p:cNvGrpSpPr/>
          <p:nvPr/>
        </p:nvGrpSpPr>
        <p:grpSpPr>
          <a:xfrm>
            <a:off x="5482742" y="3377477"/>
            <a:ext cx="817130" cy="817130"/>
            <a:chOff x="4880614" y="3357631"/>
            <a:chExt cx="817130" cy="817130"/>
          </a:xfrm>
        </p:grpSpPr>
        <p:pic>
          <p:nvPicPr>
            <p:cNvPr id="121" name="Picture 120" descr="Icon&#10;&#10;Description automatically generated">
              <a:extLst>
                <a:ext uri="{FF2B5EF4-FFF2-40B4-BE49-F238E27FC236}">
                  <a16:creationId xmlns:a16="http://schemas.microsoft.com/office/drawing/2014/main" id="{684683D2-1F11-A945-AC85-E75DD9170089}"/>
                </a:ext>
              </a:extLst>
            </p:cNvPr>
            <p:cNvPicPr>
              <a:picLocks noChangeAspect="1"/>
            </p:cNvPicPr>
            <p:nvPr/>
          </p:nvPicPr>
          <p:blipFill>
            <a:blip r:embed="rId5">
              <a:alphaModFix amt="14000"/>
              <a:extLst>
                <a:ext uri="{28A0092B-C50C-407E-A947-70E740481C1C}">
                  <a14:useLocalDpi xmlns:a14="http://schemas.microsoft.com/office/drawing/2010/main" val="0"/>
                </a:ext>
              </a:extLst>
            </a:blip>
            <a:stretch>
              <a:fillRect/>
            </a:stretch>
          </p:blipFill>
          <p:spPr>
            <a:xfrm>
              <a:off x="4880614" y="3357631"/>
              <a:ext cx="817130" cy="817130"/>
            </a:xfrm>
            <a:prstGeom prst="rect">
              <a:avLst/>
            </a:prstGeom>
          </p:spPr>
        </p:pic>
        <p:pic>
          <p:nvPicPr>
            <p:cNvPr id="120" name="Picture 119" descr="Icon&#10;&#10;Description automatically generated">
              <a:extLst>
                <a:ext uri="{FF2B5EF4-FFF2-40B4-BE49-F238E27FC236}">
                  <a16:creationId xmlns:a16="http://schemas.microsoft.com/office/drawing/2014/main" id="{EE41DF0D-BEA3-6F4D-BDAF-BC58A8AEC7CC}"/>
                </a:ext>
              </a:extLst>
            </p:cNvPr>
            <p:cNvPicPr>
              <a:picLocks noChangeAspect="1"/>
            </p:cNvPicPr>
            <p:nvPr/>
          </p:nvPicPr>
          <p:blipFill rotWithShape="1">
            <a:blip r:embed="rId5">
              <a:extLst>
                <a:ext uri="{28A0092B-C50C-407E-A947-70E740481C1C}">
                  <a14:useLocalDpi xmlns:a14="http://schemas.microsoft.com/office/drawing/2010/main" val="0"/>
                </a:ext>
              </a:extLst>
            </a:blip>
            <a:srcRect l="9348" t="12214" r="36459" b="40514"/>
            <a:stretch/>
          </p:blipFill>
          <p:spPr>
            <a:xfrm>
              <a:off x="4954473" y="3457426"/>
              <a:ext cx="442822" cy="386272"/>
            </a:xfrm>
            <a:prstGeom prst="rect">
              <a:avLst/>
            </a:prstGeom>
          </p:spPr>
        </p:pic>
      </p:grpSp>
      <p:pic>
        <p:nvPicPr>
          <p:cNvPr id="131" name="Picture 130" descr="A picture containing text, sign&#10;&#10;Description automatically generated">
            <a:extLst>
              <a:ext uri="{FF2B5EF4-FFF2-40B4-BE49-F238E27FC236}">
                <a16:creationId xmlns:a16="http://schemas.microsoft.com/office/drawing/2014/main" id="{B1E2E275-A76B-A347-8188-2BEE9A332A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479" y="4971556"/>
            <a:ext cx="1602784" cy="1334785"/>
          </a:xfrm>
          <a:prstGeom prst="rect">
            <a:avLst/>
          </a:prstGeom>
        </p:spPr>
      </p:pic>
      <p:sp>
        <p:nvSpPr>
          <p:cNvPr id="132" name="Right Arrow 131">
            <a:extLst>
              <a:ext uri="{FF2B5EF4-FFF2-40B4-BE49-F238E27FC236}">
                <a16:creationId xmlns:a16="http://schemas.microsoft.com/office/drawing/2014/main" id="{8D37D2B8-A033-9740-9D8D-1EF3EECE4F8F}"/>
              </a:ext>
            </a:extLst>
          </p:cNvPr>
          <p:cNvSpPr/>
          <p:nvPr/>
        </p:nvSpPr>
        <p:spPr>
          <a:xfrm>
            <a:off x="2390543" y="5370499"/>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FEDA4E8E-6715-5A42-93E1-EDE60BC6FE26}"/>
              </a:ext>
            </a:extLst>
          </p:cNvPr>
          <p:cNvGrpSpPr/>
          <p:nvPr/>
        </p:nvGrpSpPr>
        <p:grpSpPr>
          <a:xfrm>
            <a:off x="2914642" y="4964331"/>
            <a:ext cx="1922180" cy="1264085"/>
            <a:chOff x="2156444" y="2541161"/>
            <a:chExt cx="2559559" cy="1589696"/>
          </a:xfrm>
        </p:grpSpPr>
        <p:grpSp>
          <p:nvGrpSpPr>
            <p:cNvPr id="134" name="Group 133">
              <a:extLst>
                <a:ext uri="{FF2B5EF4-FFF2-40B4-BE49-F238E27FC236}">
                  <a16:creationId xmlns:a16="http://schemas.microsoft.com/office/drawing/2014/main" id="{A430879C-364D-7B43-9029-3912E60B2CAD}"/>
                </a:ext>
              </a:extLst>
            </p:cNvPr>
            <p:cNvGrpSpPr/>
            <p:nvPr/>
          </p:nvGrpSpPr>
          <p:grpSpPr>
            <a:xfrm>
              <a:off x="2156444" y="2541161"/>
              <a:ext cx="2559559" cy="1589696"/>
              <a:chOff x="2639521" y="1988843"/>
              <a:chExt cx="2559559" cy="1589696"/>
            </a:xfrm>
          </p:grpSpPr>
          <p:grpSp>
            <p:nvGrpSpPr>
              <p:cNvPr id="139" name="Group 138">
                <a:extLst>
                  <a:ext uri="{FF2B5EF4-FFF2-40B4-BE49-F238E27FC236}">
                    <a16:creationId xmlns:a16="http://schemas.microsoft.com/office/drawing/2014/main" id="{1C28E992-28E0-5340-9975-1BAB2DE7EB50}"/>
                  </a:ext>
                </a:extLst>
              </p:cNvPr>
              <p:cNvGrpSpPr/>
              <p:nvPr/>
            </p:nvGrpSpPr>
            <p:grpSpPr>
              <a:xfrm>
                <a:off x="2691275" y="1988843"/>
                <a:ext cx="2450797" cy="659655"/>
                <a:chOff x="2691275" y="1856323"/>
                <a:chExt cx="2450797" cy="659655"/>
              </a:xfrm>
            </p:grpSpPr>
            <p:sp>
              <p:nvSpPr>
                <p:cNvPr id="172" name="Oval 171">
                  <a:extLst>
                    <a:ext uri="{FF2B5EF4-FFF2-40B4-BE49-F238E27FC236}">
                      <a16:creationId xmlns:a16="http://schemas.microsoft.com/office/drawing/2014/main" id="{4E43E274-1A45-BA40-B8DA-BAA7AB0C6143}"/>
                    </a:ext>
                  </a:extLst>
                </p:cNvPr>
                <p:cNvSpPr/>
                <p:nvPr/>
              </p:nvSpPr>
              <p:spPr>
                <a:xfrm>
                  <a:off x="2691275"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94E69BA8-8C65-0541-A0D0-E35FAC76ED68}"/>
                    </a:ext>
                  </a:extLst>
                </p:cNvPr>
                <p:cNvSpPr/>
                <p:nvPr/>
              </p:nvSpPr>
              <p:spPr>
                <a:xfrm>
                  <a:off x="3124222"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EB44F37-368F-2F4B-A9FF-26D98526F00D}"/>
                    </a:ext>
                  </a:extLst>
                </p:cNvPr>
                <p:cNvSpPr/>
                <p:nvPr/>
              </p:nvSpPr>
              <p:spPr>
                <a:xfrm>
                  <a:off x="3564904" y="186541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7757BA41-6CD1-0E47-97FA-7B53CDFE03F0}"/>
                    </a:ext>
                  </a:extLst>
                </p:cNvPr>
                <p:cNvSpPr/>
                <p:nvPr/>
              </p:nvSpPr>
              <p:spPr>
                <a:xfrm>
                  <a:off x="4002330" y="186140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Arrow Connector 175">
                  <a:extLst>
                    <a:ext uri="{FF2B5EF4-FFF2-40B4-BE49-F238E27FC236}">
                      <a16:creationId xmlns:a16="http://schemas.microsoft.com/office/drawing/2014/main" id="{E427C49F-0549-3D47-A16B-1498FD57F3C9}"/>
                    </a:ext>
                  </a:extLst>
                </p:cNvPr>
                <p:cNvCxnSpPr>
                  <a:cxnSpLocks/>
                  <a:stCxn id="196" idx="0"/>
                  <a:endCxn id="173" idx="4"/>
                </p:cNvCxnSpPr>
                <p:nvPr/>
              </p:nvCxnSpPr>
              <p:spPr>
                <a:xfrm flipV="1">
                  <a:off x="2826668" y="2063112"/>
                  <a:ext cx="42689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674BBC91-DAAF-204B-AF59-ADB036AB2DE8}"/>
                    </a:ext>
                  </a:extLst>
                </p:cNvPr>
                <p:cNvCxnSpPr>
                  <a:cxnSpLocks/>
                  <a:stCxn id="196" idx="0"/>
                  <a:endCxn id="172" idx="4"/>
                </p:cNvCxnSpPr>
                <p:nvPr/>
              </p:nvCxnSpPr>
              <p:spPr>
                <a:xfrm flipV="1">
                  <a:off x="2820612" y="206311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1792D2C5-9F8F-754C-BAAE-0AAED8D340D4}"/>
                    </a:ext>
                  </a:extLst>
                </p:cNvPr>
                <p:cNvCxnSpPr>
                  <a:cxnSpLocks/>
                  <a:stCxn id="197" idx="0"/>
                  <a:endCxn id="173" idx="4"/>
                </p:cNvCxnSpPr>
                <p:nvPr/>
              </p:nvCxnSpPr>
              <p:spPr>
                <a:xfrm flipV="1">
                  <a:off x="3247503"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84188C1-AAAA-5342-8FF0-864930E0B275}"/>
                    </a:ext>
                  </a:extLst>
                </p:cNvPr>
                <p:cNvCxnSpPr>
                  <a:cxnSpLocks/>
                  <a:stCxn id="198" idx="0"/>
                  <a:endCxn id="175" idx="4"/>
                </p:cNvCxnSpPr>
                <p:nvPr/>
              </p:nvCxnSpPr>
              <p:spPr>
                <a:xfrm flipV="1">
                  <a:off x="3694241" y="2063112"/>
                  <a:ext cx="437426"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2164AB3D-793F-3049-ADAD-F4390B972AF0}"/>
                    </a:ext>
                  </a:extLst>
                </p:cNvPr>
                <p:cNvCxnSpPr>
                  <a:cxnSpLocks/>
                  <a:stCxn id="199" idx="0"/>
                  <a:endCxn id="175" idx="4"/>
                </p:cNvCxnSpPr>
                <p:nvPr/>
              </p:nvCxnSpPr>
              <p:spPr>
                <a:xfrm flipV="1">
                  <a:off x="4125611" y="2063112"/>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7541398-DD30-4B4E-822A-98EB0AD7F9DC}"/>
                    </a:ext>
                  </a:extLst>
                </p:cNvPr>
                <p:cNvCxnSpPr>
                  <a:cxnSpLocks/>
                  <a:stCxn id="198" idx="0"/>
                  <a:endCxn id="174" idx="4"/>
                </p:cNvCxnSpPr>
                <p:nvPr/>
              </p:nvCxnSpPr>
              <p:spPr>
                <a:xfrm flipV="1">
                  <a:off x="3688185" y="2067115"/>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62F79738-ED71-F84F-B512-7FA7B9953AF5}"/>
                    </a:ext>
                  </a:extLst>
                </p:cNvPr>
                <p:cNvSpPr/>
                <p:nvPr/>
              </p:nvSpPr>
              <p:spPr>
                <a:xfrm>
                  <a:off x="4446644" y="186032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3F1CE3E-3A49-554F-9B11-F6C6491D563F}"/>
                    </a:ext>
                  </a:extLst>
                </p:cNvPr>
                <p:cNvSpPr/>
                <p:nvPr/>
              </p:nvSpPr>
              <p:spPr>
                <a:xfrm>
                  <a:off x="4883399" y="185632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Arrow Connector 183">
                  <a:extLst>
                    <a:ext uri="{FF2B5EF4-FFF2-40B4-BE49-F238E27FC236}">
                      <a16:creationId xmlns:a16="http://schemas.microsoft.com/office/drawing/2014/main" id="{D1C77D2F-27AD-7E46-856B-FA8E199BD01C}"/>
                    </a:ext>
                  </a:extLst>
                </p:cNvPr>
                <p:cNvCxnSpPr>
                  <a:cxnSpLocks/>
                  <a:stCxn id="200" idx="0"/>
                  <a:endCxn id="183" idx="4"/>
                </p:cNvCxnSpPr>
                <p:nvPr/>
              </p:nvCxnSpPr>
              <p:spPr>
                <a:xfrm flipV="1">
                  <a:off x="4575981" y="2058028"/>
                  <a:ext cx="436755"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84DCC203-627A-9040-8B2A-7A05BEBB93D7}"/>
                    </a:ext>
                  </a:extLst>
                </p:cNvPr>
                <p:cNvCxnSpPr>
                  <a:cxnSpLocks/>
                  <a:stCxn id="201" idx="0"/>
                  <a:endCxn id="183" idx="4"/>
                </p:cNvCxnSpPr>
                <p:nvPr/>
              </p:nvCxnSpPr>
              <p:spPr>
                <a:xfrm flipV="1">
                  <a:off x="5006680" y="2058028"/>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9A2B20F-CFBF-7847-8888-AC9E2E226BF1}"/>
                    </a:ext>
                  </a:extLst>
                </p:cNvPr>
                <p:cNvCxnSpPr>
                  <a:cxnSpLocks/>
                  <a:stCxn id="200" idx="0"/>
                  <a:endCxn id="182" idx="4"/>
                </p:cNvCxnSpPr>
                <p:nvPr/>
              </p:nvCxnSpPr>
              <p:spPr>
                <a:xfrm flipV="1">
                  <a:off x="4569925" y="2062031"/>
                  <a:ext cx="6056"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1CA25AD2-B1B2-8748-B870-DC5BD1989A52}"/>
                    </a:ext>
                  </a:extLst>
                </p:cNvPr>
                <p:cNvCxnSpPr>
                  <a:cxnSpLocks/>
                  <a:stCxn id="196" idx="0"/>
                  <a:endCxn id="174" idx="4"/>
                </p:cNvCxnSpPr>
                <p:nvPr/>
              </p:nvCxnSpPr>
              <p:spPr>
                <a:xfrm flipV="1">
                  <a:off x="2826668" y="2067115"/>
                  <a:ext cx="867573"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D7DA1531-6AB7-FA40-A5A1-8845CE7C5446}"/>
                    </a:ext>
                  </a:extLst>
                </p:cNvPr>
                <p:cNvCxnSpPr>
                  <a:cxnSpLocks/>
                  <a:stCxn id="196" idx="0"/>
                  <a:endCxn id="175" idx="4"/>
                </p:cNvCxnSpPr>
                <p:nvPr/>
              </p:nvCxnSpPr>
              <p:spPr>
                <a:xfrm flipV="1">
                  <a:off x="2826668" y="2063112"/>
                  <a:ext cx="130499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105D6B2-11C0-DC47-B47E-18857DAE90F1}"/>
                    </a:ext>
                  </a:extLst>
                </p:cNvPr>
                <p:cNvCxnSpPr>
                  <a:cxnSpLocks/>
                  <a:stCxn id="196" idx="0"/>
                  <a:endCxn id="182" idx="4"/>
                </p:cNvCxnSpPr>
                <p:nvPr/>
              </p:nvCxnSpPr>
              <p:spPr>
                <a:xfrm flipV="1">
                  <a:off x="2826668" y="2062031"/>
                  <a:ext cx="1749313"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23999CA-7933-CE45-A586-E10969A78074}"/>
                    </a:ext>
                  </a:extLst>
                </p:cNvPr>
                <p:cNvCxnSpPr>
                  <a:cxnSpLocks/>
                  <a:stCxn id="196" idx="0"/>
                  <a:endCxn id="183" idx="4"/>
                </p:cNvCxnSpPr>
                <p:nvPr/>
              </p:nvCxnSpPr>
              <p:spPr>
                <a:xfrm flipV="1">
                  <a:off x="2826668" y="2058028"/>
                  <a:ext cx="2186068"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C7BB1B9-1D7E-0C40-A083-31E90D63571D}"/>
                    </a:ext>
                  </a:extLst>
                </p:cNvPr>
                <p:cNvCxnSpPr>
                  <a:cxnSpLocks/>
                  <a:stCxn id="197" idx="0"/>
                  <a:endCxn id="174" idx="4"/>
                </p:cNvCxnSpPr>
                <p:nvPr/>
              </p:nvCxnSpPr>
              <p:spPr>
                <a:xfrm flipV="1">
                  <a:off x="3253559" y="2067115"/>
                  <a:ext cx="440682"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A5D2F533-3FC6-8E4C-B23C-8328F18C8051}"/>
                    </a:ext>
                  </a:extLst>
                </p:cNvPr>
                <p:cNvCxnSpPr>
                  <a:cxnSpLocks/>
                  <a:stCxn id="197" idx="0"/>
                  <a:endCxn id="175" idx="4"/>
                </p:cNvCxnSpPr>
                <p:nvPr/>
              </p:nvCxnSpPr>
              <p:spPr>
                <a:xfrm flipV="1">
                  <a:off x="3253559" y="2063112"/>
                  <a:ext cx="878108"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B59B13B6-AE6B-E44F-8163-E6D30731ED72}"/>
                    </a:ext>
                  </a:extLst>
                </p:cNvPr>
                <p:cNvCxnSpPr>
                  <a:cxnSpLocks/>
                  <a:stCxn id="197" idx="0"/>
                  <a:endCxn id="182" idx="4"/>
                </p:cNvCxnSpPr>
                <p:nvPr/>
              </p:nvCxnSpPr>
              <p:spPr>
                <a:xfrm flipV="1">
                  <a:off x="3253559" y="2062031"/>
                  <a:ext cx="1322422"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60382859-B0BE-5141-AAA0-1ECD313AD066}"/>
                    </a:ext>
                  </a:extLst>
                </p:cNvPr>
                <p:cNvCxnSpPr>
                  <a:cxnSpLocks/>
                  <a:stCxn id="199" idx="0"/>
                  <a:endCxn id="182" idx="4"/>
                </p:cNvCxnSpPr>
                <p:nvPr/>
              </p:nvCxnSpPr>
              <p:spPr>
                <a:xfrm flipV="1">
                  <a:off x="4131667" y="2062031"/>
                  <a:ext cx="444314"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C83142BB-981E-5341-8A08-473968DC34D4}"/>
                    </a:ext>
                  </a:extLst>
                </p:cNvPr>
                <p:cNvCxnSpPr>
                  <a:cxnSpLocks/>
                  <a:stCxn id="199" idx="0"/>
                  <a:endCxn id="183" idx="4"/>
                </p:cNvCxnSpPr>
                <p:nvPr/>
              </p:nvCxnSpPr>
              <p:spPr>
                <a:xfrm flipV="1">
                  <a:off x="4131667" y="2058028"/>
                  <a:ext cx="8810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12B1DA75-051C-274A-B9B3-90F4629D38F7}"/>
                    </a:ext>
                  </a:extLst>
                </p:cNvPr>
                <p:cNvSpPr/>
                <p:nvPr/>
              </p:nvSpPr>
              <p:spPr>
                <a:xfrm>
                  <a:off x="2697331"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FAC0F2C8-7E5C-144C-9E3B-9293B02976EB}"/>
                    </a:ext>
                  </a:extLst>
                </p:cNvPr>
                <p:cNvSpPr/>
                <p:nvPr/>
              </p:nvSpPr>
              <p:spPr>
                <a:xfrm>
                  <a:off x="3124222"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70094662-2E35-A147-80D5-C773FEB48DE1}"/>
                    </a:ext>
                  </a:extLst>
                </p:cNvPr>
                <p:cNvSpPr/>
                <p:nvPr/>
              </p:nvSpPr>
              <p:spPr>
                <a:xfrm>
                  <a:off x="3564904" y="231427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8759E389-F6B0-794D-9328-D38CA758914E}"/>
                    </a:ext>
                  </a:extLst>
                </p:cNvPr>
                <p:cNvSpPr/>
                <p:nvPr/>
              </p:nvSpPr>
              <p:spPr>
                <a:xfrm>
                  <a:off x="4002330" y="231027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3971C5E0-407E-FF45-B8DB-648E71F93989}"/>
                    </a:ext>
                  </a:extLst>
                </p:cNvPr>
                <p:cNvSpPr/>
                <p:nvPr/>
              </p:nvSpPr>
              <p:spPr>
                <a:xfrm>
                  <a:off x="4446644" y="2309189"/>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2B74F0E8-1A51-EF42-8D74-73D12E776B19}"/>
                    </a:ext>
                  </a:extLst>
                </p:cNvPr>
                <p:cNvSpPr/>
                <p:nvPr/>
              </p:nvSpPr>
              <p:spPr>
                <a:xfrm>
                  <a:off x="4883399" y="230518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A6B79846-7ACB-574C-AA86-D7B45DA3152B}"/>
                  </a:ext>
                </a:extLst>
              </p:cNvPr>
              <p:cNvGrpSpPr/>
              <p:nvPr/>
            </p:nvGrpSpPr>
            <p:grpSpPr>
              <a:xfrm>
                <a:off x="2691275" y="2909797"/>
                <a:ext cx="2450797" cy="668742"/>
                <a:chOff x="2691275" y="2801263"/>
                <a:chExt cx="2450797" cy="668742"/>
              </a:xfrm>
            </p:grpSpPr>
            <p:sp>
              <p:nvSpPr>
                <p:cNvPr id="142" name="Oval 141">
                  <a:extLst>
                    <a:ext uri="{FF2B5EF4-FFF2-40B4-BE49-F238E27FC236}">
                      <a16:creationId xmlns:a16="http://schemas.microsoft.com/office/drawing/2014/main" id="{FB72AA8D-97DD-B84F-9A34-DFDEEE404636}"/>
                    </a:ext>
                  </a:extLst>
                </p:cNvPr>
                <p:cNvSpPr/>
                <p:nvPr/>
              </p:nvSpPr>
              <p:spPr>
                <a:xfrm>
                  <a:off x="2697331"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D1F6521B-6C29-414B-9912-62ED77C0819E}"/>
                    </a:ext>
                  </a:extLst>
                </p:cNvPr>
                <p:cNvSpPr/>
                <p:nvPr/>
              </p:nvSpPr>
              <p:spPr>
                <a:xfrm>
                  <a:off x="3124222"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DE82D3D-E100-8844-ACF0-B8A6A8F7C71F}"/>
                    </a:ext>
                  </a:extLst>
                </p:cNvPr>
                <p:cNvSpPr/>
                <p:nvPr/>
              </p:nvSpPr>
              <p:spPr>
                <a:xfrm>
                  <a:off x="3564904" y="326830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0EE257F-D802-6349-A567-AFF6539DF2D2}"/>
                    </a:ext>
                  </a:extLst>
                </p:cNvPr>
                <p:cNvSpPr/>
                <p:nvPr/>
              </p:nvSpPr>
              <p:spPr>
                <a:xfrm>
                  <a:off x="4002330" y="326429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71A65E0-0F8A-8247-9AD3-C62F71877244}"/>
                    </a:ext>
                  </a:extLst>
                </p:cNvPr>
                <p:cNvSpPr/>
                <p:nvPr/>
              </p:nvSpPr>
              <p:spPr>
                <a:xfrm>
                  <a:off x="4446644" y="326321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0677004-6C8D-FD45-9FB7-A23D65E00F14}"/>
                    </a:ext>
                  </a:extLst>
                </p:cNvPr>
                <p:cNvSpPr/>
                <p:nvPr/>
              </p:nvSpPr>
              <p:spPr>
                <a:xfrm>
                  <a:off x="4883399" y="325921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Arrow Connector 147">
                  <a:extLst>
                    <a:ext uri="{FF2B5EF4-FFF2-40B4-BE49-F238E27FC236}">
                      <a16:creationId xmlns:a16="http://schemas.microsoft.com/office/drawing/2014/main" id="{1064B371-DD12-C248-954B-D1745B56ADF4}"/>
                    </a:ext>
                  </a:extLst>
                </p:cNvPr>
                <p:cNvCxnSpPr>
                  <a:cxnSpLocks/>
                </p:cNvCxnSpPr>
                <p:nvPr/>
              </p:nvCxnSpPr>
              <p:spPr>
                <a:xfrm flipV="1">
                  <a:off x="2856064" y="3017139"/>
                  <a:ext cx="366119"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FCCEE267-65DB-AF4B-BCBD-8A02FCA21A8E}"/>
                    </a:ext>
                  </a:extLst>
                </p:cNvPr>
                <p:cNvCxnSpPr>
                  <a:cxnSpLocks/>
                </p:cNvCxnSpPr>
                <p:nvPr/>
              </p:nvCxnSpPr>
              <p:spPr>
                <a:xfrm flipV="1">
                  <a:off x="2856064"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F7BB149F-B319-BA4E-966E-C8702C396EFD}"/>
                    </a:ext>
                  </a:extLst>
                </p:cNvPr>
                <p:cNvCxnSpPr>
                  <a:cxnSpLocks/>
                </p:cNvCxnSpPr>
                <p:nvPr/>
              </p:nvCxnSpPr>
              <p:spPr>
                <a:xfrm flipV="1">
                  <a:off x="3240563"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BFF07D8B-91C8-A546-BC2D-1532CD904B1E}"/>
                    </a:ext>
                  </a:extLst>
                </p:cNvPr>
                <p:cNvCxnSpPr>
                  <a:cxnSpLocks/>
                </p:cNvCxnSpPr>
                <p:nvPr/>
              </p:nvCxnSpPr>
              <p:spPr>
                <a:xfrm flipV="1">
                  <a:off x="3665498" y="3017139"/>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9D29A056-6203-6C41-B280-3182F0396408}"/>
                    </a:ext>
                  </a:extLst>
                </p:cNvPr>
                <p:cNvCxnSpPr>
                  <a:cxnSpLocks/>
                </p:cNvCxnSpPr>
                <p:nvPr/>
              </p:nvCxnSpPr>
              <p:spPr>
                <a:xfrm flipV="1">
                  <a:off x="4118671" y="3017139"/>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A1051A5-FC1F-9C49-A4E3-17FE212BB3C2}"/>
                    </a:ext>
                  </a:extLst>
                </p:cNvPr>
                <p:cNvCxnSpPr>
                  <a:cxnSpLocks/>
                </p:cNvCxnSpPr>
                <p:nvPr/>
              </p:nvCxnSpPr>
              <p:spPr>
                <a:xfrm flipV="1">
                  <a:off x="3681245" y="3021142"/>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5224BD21-AE61-634E-8499-3C79638F1241}"/>
                    </a:ext>
                  </a:extLst>
                </p:cNvPr>
                <p:cNvCxnSpPr>
                  <a:cxnSpLocks/>
                </p:cNvCxnSpPr>
                <p:nvPr/>
              </p:nvCxnSpPr>
              <p:spPr>
                <a:xfrm flipV="1">
                  <a:off x="4562985" y="3012055"/>
                  <a:ext cx="420027" cy="251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C2B3EAE-12BF-2F49-8B6D-9C5733E87EBC}"/>
                    </a:ext>
                  </a:extLst>
                </p:cNvPr>
                <p:cNvCxnSpPr>
                  <a:cxnSpLocks/>
                </p:cNvCxnSpPr>
                <p:nvPr/>
              </p:nvCxnSpPr>
              <p:spPr>
                <a:xfrm flipV="1">
                  <a:off x="4999740" y="3012055"/>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EF51630-3566-6B4F-A55F-BC0137B8DCE2}"/>
                    </a:ext>
                  </a:extLst>
                </p:cNvPr>
                <p:cNvCxnSpPr>
                  <a:cxnSpLocks/>
                </p:cNvCxnSpPr>
                <p:nvPr/>
              </p:nvCxnSpPr>
              <p:spPr>
                <a:xfrm flipV="1">
                  <a:off x="4562985" y="3016058"/>
                  <a:ext cx="0"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52A05D9-1202-EA4D-BBC9-1541B77467DB}"/>
                    </a:ext>
                  </a:extLst>
                </p:cNvPr>
                <p:cNvCxnSpPr>
                  <a:cxnSpLocks/>
                </p:cNvCxnSpPr>
                <p:nvPr/>
              </p:nvCxnSpPr>
              <p:spPr>
                <a:xfrm flipV="1">
                  <a:off x="2856064" y="3021142"/>
                  <a:ext cx="809434"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6261A0A-120B-B046-9FAE-B3BE9BA72EBD}"/>
                    </a:ext>
                  </a:extLst>
                </p:cNvPr>
                <p:cNvCxnSpPr>
                  <a:cxnSpLocks/>
                </p:cNvCxnSpPr>
                <p:nvPr/>
              </p:nvCxnSpPr>
              <p:spPr>
                <a:xfrm flipV="1">
                  <a:off x="2856064" y="3017139"/>
                  <a:ext cx="1229461"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29FCC9D9-A0BE-EB46-B41F-F411E14C931C}"/>
                    </a:ext>
                  </a:extLst>
                </p:cNvPr>
                <p:cNvCxnSpPr>
                  <a:cxnSpLocks/>
                </p:cNvCxnSpPr>
                <p:nvPr/>
              </p:nvCxnSpPr>
              <p:spPr>
                <a:xfrm flipV="1">
                  <a:off x="2856064" y="3016058"/>
                  <a:ext cx="1701345"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3588C914-EAD9-7343-A92D-C0C028E02491}"/>
                    </a:ext>
                  </a:extLst>
                </p:cNvPr>
                <p:cNvCxnSpPr>
                  <a:cxnSpLocks/>
                </p:cNvCxnSpPr>
                <p:nvPr/>
              </p:nvCxnSpPr>
              <p:spPr>
                <a:xfrm flipV="1">
                  <a:off x="2856064" y="3012055"/>
                  <a:ext cx="2121372"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4BB5861-3DA3-6A4E-8B98-0D4ADE400699}"/>
                    </a:ext>
                  </a:extLst>
                </p:cNvPr>
                <p:cNvCxnSpPr>
                  <a:cxnSpLocks/>
                </p:cNvCxnSpPr>
                <p:nvPr/>
              </p:nvCxnSpPr>
              <p:spPr>
                <a:xfrm flipV="1">
                  <a:off x="3222183" y="3021142"/>
                  <a:ext cx="443315"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F20692D1-26AA-6049-9985-8E95183C3D33}"/>
                    </a:ext>
                  </a:extLst>
                </p:cNvPr>
                <p:cNvCxnSpPr>
                  <a:cxnSpLocks/>
                </p:cNvCxnSpPr>
                <p:nvPr/>
              </p:nvCxnSpPr>
              <p:spPr>
                <a:xfrm flipV="1">
                  <a:off x="3222183" y="3017139"/>
                  <a:ext cx="863342" cy="24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1E6BEE19-4920-DA47-B7FE-16803B42BEC2}"/>
                    </a:ext>
                  </a:extLst>
                </p:cNvPr>
                <p:cNvCxnSpPr>
                  <a:cxnSpLocks/>
                </p:cNvCxnSpPr>
                <p:nvPr/>
              </p:nvCxnSpPr>
              <p:spPr>
                <a:xfrm flipV="1">
                  <a:off x="3222183" y="3016058"/>
                  <a:ext cx="1335226" cy="248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0455447-B46D-2442-89C5-A82118DD8190}"/>
                    </a:ext>
                  </a:extLst>
                </p:cNvPr>
                <p:cNvCxnSpPr>
                  <a:cxnSpLocks/>
                  <a:stCxn id="145" idx="0"/>
                </p:cNvCxnSpPr>
                <p:nvPr/>
              </p:nvCxnSpPr>
              <p:spPr>
                <a:xfrm flipV="1">
                  <a:off x="4131667" y="3016059"/>
                  <a:ext cx="425742" cy="248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CC46E47-877D-AA4E-8B8C-3DF49DFBDE80}"/>
                    </a:ext>
                  </a:extLst>
                </p:cNvPr>
                <p:cNvCxnSpPr>
                  <a:cxnSpLocks/>
                  <a:stCxn id="145" idx="0"/>
                </p:cNvCxnSpPr>
                <p:nvPr/>
              </p:nvCxnSpPr>
              <p:spPr>
                <a:xfrm flipV="1">
                  <a:off x="4131667" y="3012055"/>
                  <a:ext cx="845769"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7054090-5ABC-9443-B6AA-418D7F416B52}"/>
                    </a:ext>
                  </a:extLst>
                </p:cNvPr>
                <p:cNvSpPr/>
                <p:nvPr/>
              </p:nvSpPr>
              <p:spPr>
                <a:xfrm>
                  <a:off x="2691275"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3AEEE54-A4C8-5145-92F8-473DF59729B0}"/>
                    </a:ext>
                  </a:extLst>
                </p:cNvPr>
                <p:cNvSpPr/>
                <p:nvPr/>
              </p:nvSpPr>
              <p:spPr>
                <a:xfrm>
                  <a:off x="3118166"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8AAB398-05D4-F94B-87D2-CE77CE9E3573}"/>
                    </a:ext>
                  </a:extLst>
                </p:cNvPr>
                <p:cNvSpPr/>
                <p:nvPr/>
              </p:nvSpPr>
              <p:spPr>
                <a:xfrm>
                  <a:off x="3558848" y="2810350"/>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B5DF622-FF61-724E-8B5E-351CBC9FF32B}"/>
                    </a:ext>
                  </a:extLst>
                </p:cNvPr>
                <p:cNvSpPr/>
                <p:nvPr/>
              </p:nvSpPr>
              <p:spPr>
                <a:xfrm>
                  <a:off x="3996274" y="2806347"/>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D72AB4FE-C0AE-6C40-AED1-B45EE7E11922}"/>
                    </a:ext>
                  </a:extLst>
                </p:cNvPr>
                <p:cNvSpPr/>
                <p:nvPr/>
              </p:nvSpPr>
              <p:spPr>
                <a:xfrm>
                  <a:off x="4440588" y="2805266"/>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4B36169-7B43-C046-B2FE-F4C027293D41}"/>
                    </a:ext>
                  </a:extLst>
                </p:cNvPr>
                <p:cNvSpPr/>
                <p:nvPr/>
              </p:nvSpPr>
              <p:spPr>
                <a:xfrm>
                  <a:off x="4877343" y="2801263"/>
                  <a:ext cx="258673" cy="20170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1" name="Rectangle 140">
                    <a:extLst>
                      <a:ext uri="{FF2B5EF4-FFF2-40B4-BE49-F238E27FC236}">
                        <a16:creationId xmlns:a16="http://schemas.microsoft.com/office/drawing/2014/main" id="{CD7C3E74-5748-7846-92E7-E7DB726D2652}"/>
                      </a:ext>
                    </a:extLst>
                  </p:cNvPr>
                  <p:cNvSpPr/>
                  <p:nvPr/>
                </p:nvSpPr>
                <p:spPr>
                  <a:xfrm>
                    <a:off x="2639521" y="2590137"/>
                    <a:ext cx="2559559" cy="36933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KGPT</a:t>
                    </a:r>
                  </a:p>
                </p:txBody>
              </p:sp>
            </mc:Choice>
            <mc:Fallback xmlns="">
              <p:sp>
                <p:nvSpPr>
                  <p:cNvPr id="120" name="Rectangle 119">
                    <a:extLst>
                      <a:ext uri="{FF2B5EF4-FFF2-40B4-BE49-F238E27FC236}">
                        <a16:creationId xmlns:a16="http://schemas.microsoft.com/office/drawing/2014/main" id="{B337E8E2-18B1-7C42-8227-585C5BBFB053}"/>
                      </a:ext>
                    </a:extLst>
                  </p:cNvPr>
                  <p:cNvSpPr>
                    <a:spLocks noRot="1" noChangeAspect="1" noMove="1" noResize="1" noEditPoints="1" noAdjustHandles="1" noChangeArrowheads="1" noChangeShapeType="1" noTextEdit="1"/>
                  </p:cNvSpPr>
                  <p:nvPr/>
                </p:nvSpPr>
                <p:spPr>
                  <a:xfrm>
                    <a:off x="2639521" y="2590137"/>
                    <a:ext cx="2559559" cy="369332"/>
                  </a:xfrm>
                  <a:prstGeom prst="rect">
                    <a:avLst/>
                  </a:prstGeom>
                  <a:blipFill>
                    <a:blip r:embed="rId7"/>
                    <a:stretch>
                      <a:fillRect t="-6452" b="-22581"/>
                    </a:stretch>
                  </a:blipFill>
                  <a:ln>
                    <a:solidFill>
                      <a:schemeClr val="tx1"/>
                    </a:solidFill>
                  </a:ln>
                </p:spPr>
                <p:txBody>
                  <a:bodyPr/>
                  <a:lstStyle/>
                  <a:p>
                    <a:r>
                      <a:rPr lang="en-US">
                        <a:noFill/>
                      </a:rPr>
                      <a:t> </a:t>
                    </a:r>
                  </a:p>
                </p:txBody>
              </p:sp>
            </mc:Fallback>
          </mc:AlternateContent>
        </p:grpSp>
        <p:cxnSp>
          <p:nvCxnSpPr>
            <p:cNvPr id="135" name="Straight Arrow Connector 134">
              <a:extLst>
                <a:ext uri="{FF2B5EF4-FFF2-40B4-BE49-F238E27FC236}">
                  <a16:creationId xmlns:a16="http://schemas.microsoft.com/office/drawing/2014/main" id="{AB3165E2-09B5-DB42-8664-55C30B707879}"/>
                </a:ext>
              </a:extLst>
            </p:cNvPr>
            <p:cNvCxnSpPr>
              <a:cxnSpLocks/>
              <a:stCxn id="144" idx="0"/>
              <a:endCxn id="170" idx="4"/>
            </p:cNvCxnSpPr>
            <p:nvPr/>
          </p:nvCxnSpPr>
          <p:spPr>
            <a:xfrm flipV="1">
              <a:off x="3211164" y="3667823"/>
              <a:ext cx="875684" cy="261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1D66FB3-8837-2843-BF42-6DE2579AAD36}"/>
                </a:ext>
              </a:extLst>
            </p:cNvPr>
            <p:cNvCxnSpPr>
              <a:cxnSpLocks/>
              <a:stCxn id="143" idx="0"/>
            </p:cNvCxnSpPr>
            <p:nvPr/>
          </p:nvCxnSpPr>
          <p:spPr>
            <a:xfrm flipV="1">
              <a:off x="2770482" y="3681994"/>
              <a:ext cx="1723877" cy="243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EB4B816-C396-8345-881D-017655E69422}"/>
                </a:ext>
              </a:extLst>
            </p:cNvPr>
            <p:cNvCxnSpPr>
              <a:cxnSpLocks/>
              <a:stCxn id="198" idx="0"/>
              <a:endCxn id="183" idx="4"/>
            </p:cNvCxnSpPr>
            <p:nvPr/>
          </p:nvCxnSpPr>
          <p:spPr>
            <a:xfrm flipV="1">
              <a:off x="3211164" y="2742866"/>
              <a:ext cx="1318495" cy="256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B23BEE8-6AA3-9742-BB17-5BEA6E7DEF48}"/>
                </a:ext>
              </a:extLst>
            </p:cNvPr>
            <p:cNvCxnSpPr>
              <a:cxnSpLocks/>
              <a:stCxn id="197" idx="0"/>
              <a:endCxn id="183" idx="4"/>
            </p:cNvCxnSpPr>
            <p:nvPr/>
          </p:nvCxnSpPr>
          <p:spPr>
            <a:xfrm flipV="1">
              <a:off x="2770482" y="2742866"/>
              <a:ext cx="1759177" cy="252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2" name="Right Arrow 201">
            <a:extLst>
              <a:ext uri="{FF2B5EF4-FFF2-40B4-BE49-F238E27FC236}">
                <a16:creationId xmlns:a16="http://schemas.microsoft.com/office/drawing/2014/main" id="{2F8AED79-F9FD-3244-B998-C5B28DE0DCA5}"/>
              </a:ext>
            </a:extLst>
          </p:cNvPr>
          <p:cNvSpPr/>
          <p:nvPr/>
        </p:nvSpPr>
        <p:spPr>
          <a:xfrm>
            <a:off x="5008989" y="5370499"/>
            <a:ext cx="232979" cy="43628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0" name="Picture 10" descr="Text Icons - Download Free Vector Icons | Noun Project">
            <a:extLst>
              <a:ext uri="{FF2B5EF4-FFF2-40B4-BE49-F238E27FC236}">
                <a16:creationId xmlns:a16="http://schemas.microsoft.com/office/drawing/2014/main" id="{4D092B42-1A93-F048-BDB2-D0BE0E5285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8328" y="5196534"/>
            <a:ext cx="790945" cy="790945"/>
          </a:xfrm>
          <a:prstGeom prst="rect">
            <a:avLst/>
          </a:prstGeom>
          <a:noFill/>
          <a:extLst>
            <a:ext uri="{909E8E84-426E-40DD-AFC4-6F175D3DCCD1}">
              <a14:hiddenFill xmlns:a14="http://schemas.microsoft.com/office/drawing/2010/main">
                <a:solidFill>
                  <a:srgbClr val="FFFFFF"/>
                </a:solidFill>
              </a14:hiddenFill>
            </a:ext>
          </a:extLst>
        </p:spPr>
      </p:pic>
      <p:sp>
        <p:nvSpPr>
          <p:cNvPr id="207" name="Rectangle 206">
            <a:extLst>
              <a:ext uri="{FF2B5EF4-FFF2-40B4-BE49-F238E27FC236}">
                <a16:creationId xmlns:a16="http://schemas.microsoft.com/office/drawing/2014/main" id="{3C920A03-BEA9-ED41-B603-56088D41A5D9}"/>
              </a:ext>
            </a:extLst>
          </p:cNvPr>
          <p:cNvSpPr/>
          <p:nvPr/>
        </p:nvSpPr>
        <p:spPr>
          <a:xfrm>
            <a:off x="3016350" y="2042417"/>
            <a:ext cx="1687650" cy="31601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Reader</a:t>
            </a:r>
          </a:p>
        </p:txBody>
      </p:sp>
      <p:grpSp>
        <p:nvGrpSpPr>
          <p:cNvPr id="223" name="Group 222">
            <a:extLst>
              <a:ext uri="{FF2B5EF4-FFF2-40B4-BE49-F238E27FC236}">
                <a16:creationId xmlns:a16="http://schemas.microsoft.com/office/drawing/2014/main" id="{CCAFE944-6460-8E4A-BC40-68246DF46899}"/>
              </a:ext>
            </a:extLst>
          </p:cNvPr>
          <p:cNvGrpSpPr/>
          <p:nvPr/>
        </p:nvGrpSpPr>
        <p:grpSpPr>
          <a:xfrm>
            <a:off x="2924936" y="3361493"/>
            <a:ext cx="1881934" cy="933891"/>
            <a:chOff x="2213093" y="3318782"/>
            <a:chExt cx="1881934" cy="933891"/>
          </a:xfrm>
        </p:grpSpPr>
        <p:sp>
          <p:nvSpPr>
            <p:cNvPr id="224" name="Rectangle 223">
              <a:extLst>
                <a:ext uri="{FF2B5EF4-FFF2-40B4-BE49-F238E27FC236}">
                  <a16:creationId xmlns:a16="http://schemas.microsoft.com/office/drawing/2014/main" id="{FDDF357D-383A-CD40-8BB4-8AFFB86D3FF6}"/>
                </a:ext>
              </a:extLst>
            </p:cNvPr>
            <p:cNvSpPr/>
            <p:nvPr/>
          </p:nvSpPr>
          <p:spPr>
            <a:xfrm>
              <a:off x="2658097" y="3318782"/>
              <a:ext cx="934792" cy="188996"/>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compare</a:t>
              </a:r>
            </a:p>
          </p:txBody>
        </p:sp>
        <p:sp>
          <p:nvSpPr>
            <p:cNvPr id="225" name="Rectangle 224">
              <a:extLst>
                <a:ext uri="{FF2B5EF4-FFF2-40B4-BE49-F238E27FC236}">
                  <a16:creationId xmlns:a16="http://schemas.microsoft.com/office/drawing/2014/main" id="{5235DCE0-1B11-1145-8F25-4A9025626486}"/>
                </a:ext>
              </a:extLst>
            </p:cNvPr>
            <p:cNvSpPr/>
            <p:nvPr/>
          </p:nvSpPr>
          <p:spPr>
            <a:xfrm>
              <a:off x="2213093" y="3652702"/>
              <a:ext cx="817130" cy="21031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right</a:t>
              </a:r>
            </a:p>
          </p:txBody>
        </p:sp>
        <p:sp>
          <p:nvSpPr>
            <p:cNvPr id="226" name="Rectangle 225">
              <a:extLst>
                <a:ext uri="{FF2B5EF4-FFF2-40B4-BE49-F238E27FC236}">
                  <a16:creationId xmlns:a16="http://schemas.microsoft.com/office/drawing/2014/main" id="{664C5065-12FB-EE4D-91F1-FC890EB0E080}"/>
                </a:ext>
              </a:extLst>
            </p:cNvPr>
            <p:cNvSpPr/>
            <p:nvPr/>
          </p:nvSpPr>
          <p:spPr>
            <a:xfrm>
              <a:off x="3270996" y="3652702"/>
              <a:ext cx="824031" cy="21031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left</a:t>
              </a:r>
            </a:p>
          </p:txBody>
        </p:sp>
        <p:sp>
          <p:nvSpPr>
            <p:cNvPr id="227" name="Rectangle 226">
              <a:extLst>
                <a:ext uri="{FF2B5EF4-FFF2-40B4-BE49-F238E27FC236}">
                  <a16:creationId xmlns:a16="http://schemas.microsoft.com/office/drawing/2014/main" id="{0B50E82B-BF71-D04E-94BE-BCE04AB06F86}"/>
                </a:ext>
              </a:extLst>
            </p:cNvPr>
            <p:cNvSpPr/>
            <p:nvPr/>
          </p:nvSpPr>
          <p:spPr>
            <a:xfrm>
              <a:off x="2213093" y="4042361"/>
              <a:ext cx="819659" cy="210312"/>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locate</a:t>
              </a:r>
            </a:p>
          </p:txBody>
        </p:sp>
        <p:sp>
          <p:nvSpPr>
            <p:cNvPr id="228" name="Rectangle 227">
              <a:extLst>
                <a:ext uri="{FF2B5EF4-FFF2-40B4-BE49-F238E27FC236}">
                  <a16:creationId xmlns:a16="http://schemas.microsoft.com/office/drawing/2014/main" id="{284E317A-64B2-1D47-9735-06190BAACDD9}"/>
                </a:ext>
              </a:extLst>
            </p:cNvPr>
            <p:cNvSpPr/>
            <p:nvPr/>
          </p:nvSpPr>
          <p:spPr>
            <a:xfrm>
              <a:off x="3277897" y="4042361"/>
              <a:ext cx="817130" cy="210312"/>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locate</a:t>
              </a:r>
            </a:p>
          </p:txBody>
        </p:sp>
        <p:cxnSp>
          <p:nvCxnSpPr>
            <p:cNvPr id="229" name="Straight Arrow Connector 228">
              <a:extLst>
                <a:ext uri="{FF2B5EF4-FFF2-40B4-BE49-F238E27FC236}">
                  <a16:creationId xmlns:a16="http://schemas.microsoft.com/office/drawing/2014/main" id="{B1D016E7-E1B9-8C41-AC3C-FE9D8F4CD8FF}"/>
                </a:ext>
              </a:extLst>
            </p:cNvPr>
            <p:cNvCxnSpPr>
              <a:cxnSpLocks/>
              <a:stCxn id="225" idx="0"/>
              <a:endCxn id="224" idx="2"/>
            </p:cNvCxnSpPr>
            <p:nvPr/>
          </p:nvCxnSpPr>
          <p:spPr>
            <a:xfrm flipV="1">
              <a:off x="2621658" y="3507778"/>
              <a:ext cx="503835" cy="144924"/>
            </a:xfrm>
            <a:prstGeom prst="straightConnector1">
              <a:avLst/>
            </a:prstGeom>
            <a:ln>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7C2A8C61-FD5C-524F-9109-04C674EE32C5}"/>
                </a:ext>
              </a:extLst>
            </p:cNvPr>
            <p:cNvCxnSpPr>
              <a:cxnSpLocks/>
              <a:stCxn id="226" idx="0"/>
              <a:endCxn id="224" idx="2"/>
            </p:cNvCxnSpPr>
            <p:nvPr/>
          </p:nvCxnSpPr>
          <p:spPr>
            <a:xfrm flipH="1" flipV="1">
              <a:off x="3125493" y="3507778"/>
              <a:ext cx="557519" cy="144924"/>
            </a:xfrm>
            <a:prstGeom prst="straightConnector1">
              <a:avLst/>
            </a:prstGeom>
            <a:ln>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FFBD6AE7-58EF-6849-811A-C1F80345B9EC}"/>
                </a:ext>
              </a:extLst>
            </p:cNvPr>
            <p:cNvCxnSpPr>
              <a:cxnSpLocks/>
              <a:stCxn id="227" idx="0"/>
              <a:endCxn id="225" idx="2"/>
            </p:cNvCxnSpPr>
            <p:nvPr/>
          </p:nvCxnSpPr>
          <p:spPr>
            <a:xfrm flipH="1" flipV="1">
              <a:off x="2621658" y="3863014"/>
              <a:ext cx="1265" cy="179347"/>
            </a:xfrm>
            <a:prstGeom prst="straightConnector1">
              <a:avLst/>
            </a:prstGeom>
            <a:ln>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1E663031-8F37-C948-A5CF-4FB3F4277D83}"/>
                </a:ext>
              </a:extLst>
            </p:cNvPr>
            <p:cNvCxnSpPr>
              <a:cxnSpLocks/>
              <a:stCxn id="228" idx="0"/>
              <a:endCxn id="226" idx="2"/>
            </p:cNvCxnSpPr>
            <p:nvPr/>
          </p:nvCxnSpPr>
          <p:spPr>
            <a:xfrm flipH="1" flipV="1">
              <a:off x="3683012" y="3863014"/>
              <a:ext cx="3450" cy="179347"/>
            </a:xfrm>
            <a:prstGeom prst="straightConnector1">
              <a:avLst/>
            </a:prstGeom>
            <a:ln>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072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blinds(horizontal)">
                                      <p:cBhvr>
                                        <p:cTn id="13" dur="500"/>
                                        <p:tgtEl>
                                          <p:spTgt spid="5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blinds(horizontal)">
                                      <p:cBhvr>
                                        <p:cTn id="16" dur="500"/>
                                        <p:tgtEl>
                                          <p:spTgt spid="6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blinds(horizontal)">
                                      <p:cBhvr>
                                        <p:cTn id="19" dur="500"/>
                                        <p:tgtEl>
                                          <p:spTgt spid="6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blinds(horizontal)">
                                      <p:cBhvr>
                                        <p:cTn id="22" dur="500"/>
                                        <p:tgtEl>
                                          <p:spTgt spid="62"/>
                                        </p:tgtEl>
                                      </p:cBhvr>
                                    </p:animEffect>
                                  </p:childTnLst>
                                </p:cTn>
                              </p:par>
                              <p:par>
                                <p:cTn id="23" presetID="3" presetClass="entr" presetSubtype="1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blinds(horizontal)">
                                      <p:cBhvr>
                                        <p:cTn id="25" dur="500"/>
                                        <p:tgtEl>
                                          <p:spTgt spid="6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7"/>
                                        </p:tgtEl>
                                        <p:attrNameLst>
                                          <p:attrName>style.visibility</p:attrName>
                                        </p:attrNameLst>
                                      </p:cBhvr>
                                      <p:to>
                                        <p:strVal val="visible"/>
                                      </p:to>
                                    </p:set>
                                    <p:animEffect transition="in" filter="blinds(horizontal)">
                                      <p:cBhvr>
                                        <p:cTn id="28" dur="500"/>
                                        <p:tgtEl>
                                          <p:spTgt spid="20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blinds(horizontal)">
                                      <p:cBhvr>
                                        <p:cTn id="36" dur="500"/>
                                        <p:tgtEl>
                                          <p:spTgt spid="45"/>
                                        </p:tgtEl>
                                      </p:cBhvr>
                                    </p:animEffect>
                                  </p:childTnLst>
                                </p:cTn>
                              </p:par>
                              <p:par>
                                <p:cTn id="37" presetID="3" presetClass="entr" presetSubtype="1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blinds(horizontal)">
                                      <p:cBhvr>
                                        <p:cTn id="39" dur="500"/>
                                        <p:tgtEl>
                                          <p:spTgt spid="6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blinds(horizontal)">
                                      <p:cBhvr>
                                        <p:cTn id="42" dur="500"/>
                                        <p:tgtEl>
                                          <p:spTgt spid="11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blinds(horizontal)">
                                      <p:cBhvr>
                                        <p:cTn id="45" dur="500"/>
                                        <p:tgtEl>
                                          <p:spTgt spid="117"/>
                                        </p:tgtEl>
                                      </p:cBhvr>
                                    </p:animEffect>
                                  </p:childTnLst>
                                </p:cTn>
                              </p:par>
                              <p:par>
                                <p:cTn id="46" presetID="3" presetClass="entr" presetSubtype="10" fill="hold" nodeType="withEffect">
                                  <p:stCondLst>
                                    <p:cond delay="0"/>
                                  </p:stCondLst>
                                  <p:childTnLst>
                                    <p:set>
                                      <p:cBhvr>
                                        <p:cTn id="47" dur="1" fill="hold">
                                          <p:stCondLst>
                                            <p:cond delay="0"/>
                                          </p:stCondLst>
                                        </p:cTn>
                                        <p:tgtEl>
                                          <p:spTgt spid="114"/>
                                        </p:tgtEl>
                                        <p:attrNameLst>
                                          <p:attrName>style.visibility</p:attrName>
                                        </p:attrNameLst>
                                      </p:cBhvr>
                                      <p:to>
                                        <p:strVal val="visible"/>
                                      </p:to>
                                    </p:set>
                                    <p:animEffect transition="in" filter="blinds(horizontal)">
                                      <p:cBhvr>
                                        <p:cTn id="48" dur="500"/>
                                        <p:tgtEl>
                                          <p:spTgt spid="114"/>
                                        </p:tgtEl>
                                      </p:cBhvr>
                                    </p:animEffect>
                                  </p:childTnLst>
                                </p:cTn>
                              </p:par>
                              <p:par>
                                <p:cTn id="49" presetID="3" presetClass="entr" presetSubtype="10" fill="hold" nodeType="withEffect">
                                  <p:stCondLst>
                                    <p:cond delay="0"/>
                                  </p:stCondLst>
                                  <p:childTnLst>
                                    <p:set>
                                      <p:cBhvr>
                                        <p:cTn id="50" dur="1" fill="hold">
                                          <p:stCondLst>
                                            <p:cond delay="0"/>
                                          </p:stCondLst>
                                        </p:cTn>
                                        <p:tgtEl>
                                          <p:spTgt spid="223"/>
                                        </p:tgtEl>
                                        <p:attrNameLst>
                                          <p:attrName>style.visibility</p:attrName>
                                        </p:attrNameLst>
                                      </p:cBhvr>
                                      <p:to>
                                        <p:strVal val="visible"/>
                                      </p:to>
                                    </p:set>
                                    <p:animEffect transition="in" filter="blinds(horizontal)">
                                      <p:cBhvr>
                                        <p:cTn id="51" dur="500"/>
                                        <p:tgtEl>
                                          <p:spTgt spid="223"/>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linds(horizontal)">
                                      <p:cBhvr>
                                        <p:cTn id="56" dur="500"/>
                                        <p:tgtEl>
                                          <p:spTgt spid="2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blinds(horizontal)">
                                      <p:cBhvr>
                                        <p:cTn id="59" dur="500"/>
                                        <p:tgtEl>
                                          <p:spTgt spid="28"/>
                                        </p:tgtEl>
                                      </p:cBhvr>
                                    </p:animEffect>
                                  </p:childTnLst>
                                </p:cTn>
                              </p:par>
                              <p:par>
                                <p:cTn id="60" presetID="3" presetClass="entr" presetSubtype="10" fill="hold" nodeType="withEffect">
                                  <p:stCondLst>
                                    <p:cond delay="0"/>
                                  </p:stCondLst>
                                  <p:childTnLst>
                                    <p:set>
                                      <p:cBhvr>
                                        <p:cTn id="61" dur="1" fill="hold">
                                          <p:stCondLst>
                                            <p:cond delay="0"/>
                                          </p:stCondLst>
                                        </p:cTn>
                                        <p:tgtEl>
                                          <p:spTgt spid="131"/>
                                        </p:tgtEl>
                                        <p:attrNameLst>
                                          <p:attrName>style.visibility</p:attrName>
                                        </p:attrNameLst>
                                      </p:cBhvr>
                                      <p:to>
                                        <p:strVal val="visible"/>
                                      </p:to>
                                    </p:set>
                                    <p:animEffect transition="in" filter="blinds(horizontal)">
                                      <p:cBhvr>
                                        <p:cTn id="62" dur="500"/>
                                        <p:tgtEl>
                                          <p:spTgt spid="131"/>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32"/>
                                        </p:tgtEl>
                                        <p:attrNameLst>
                                          <p:attrName>style.visibility</p:attrName>
                                        </p:attrNameLst>
                                      </p:cBhvr>
                                      <p:to>
                                        <p:strVal val="visible"/>
                                      </p:to>
                                    </p:set>
                                    <p:animEffect transition="in" filter="blinds(horizontal)">
                                      <p:cBhvr>
                                        <p:cTn id="65" dur="500"/>
                                        <p:tgtEl>
                                          <p:spTgt spid="132"/>
                                        </p:tgtEl>
                                      </p:cBhvr>
                                    </p:animEffect>
                                  </p:childTnLst>
                                </p:cTn>
                              </p:par>
                              <p:par>
                                <p:cTn id="66" presetID="3" presetClass="entr" presetSubtype="10" fill="hold" nodeType="withEffect">
                                  <p:stCondLst>
                                    <p:cond delay="0"/>
                                  </p:stCondLst>
                                  <p:childTnLst>
                                    <p:set>
                                      <p:cBhvr>
                                        <p:cTn id="67" dur="1" fill="hold">
                                          <p:stCondLst>
                                            <p:cond delay="0"/>
                                          </p:stCondLst>
                                        </p:cTn>
                                        <p:tgtEl>
                                          <p:spTgt spid="133"/>
                                        </p:tgtEl>
                                        <p:attrNameLst>
                                          <p:attrName>style.visibility</p:attrName>
                                        </p:attrNameLst>
                                      </p:cBhvr>
                                      <p:to>
                                        <p:strVal val="visible"/>
                                      </p:to>
                                    </p:set>
                                    <p:animEffect transition="in" filter="blinds(horizontal)">
                                      <p:cBhvr>
                                        <p:cTn id="68" dur="500"/>
                                        <p:tgtEl>
                                          <p:spTgt spid="133"/>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02"/>
                                        </p:tgtEl>
                                        <p:attrNameLst>
                                          <p:attrName>style.visibility</p:attrName>
                                        </p:attrNameLst>
                                      </p:cBhvr>
                                      <p:to>
                                        <p:strVal val="visible"/>
                                      </p:to>
                                    </p:set>
                                    <p:animEffect transition="in" filter="blinds(horizontal)">
                                      <p:cBhvr>
                                        <p:cTn id="71" dur="500"/>
                                        <p:tgtEl>
                                          <p:spTgt spid="202"/>
                                        </p:tgtEl>
                                      </p:cBhvr>
                                    </p:animEffect>
                                  </p:childTnLst>
                                </p:cTn>
                              </p:par>
                              <p:par>
                                <p:cTn id="72" presetID="3" presetClass="entr" presetSubtype="10" fill="hold" nodeType="withEffect">
                                  <p:stCondLst>
                                    <p:cond delay="0"/>
                                  </p:stCondLst>
                                  <p:childTnLst>
                                    <p:set>
                                      <p:cBhvr>
                                        <p:cTn id="73" dur="1" fill="hold">
                                          <p:stCondLst>
                                            <p:cond delay="0"/>
                                          </p:stCondLst>
                                        </p:cTn>
                                        <p:tgtEl>
                                          <p:spTgt spid="5130"/>
                                        </p:tgtEl>
                                        <p:attrNameLst>
                                          <p:attrName>style.visibility</p:attrName>
                                        </p:attrNameLst>
                                      </p:cBhvr>
                                      <p:to>
                                        <p:strVal val="visible"/>
                                      </p:to>
                                    </p:set>
                                    <p:animEffect transition="in" filter="blinds(horizontal)">
                                      <p:cBhvr>
                                        <p:cTn id="74" dur="5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0" grpId="0"/>
      <p:bldP spid="23" grpId="0" animBg="1"/>
      <p:bldP spid="28" grpId="0" animBg="1"/>
      <p:bldP spid="27" grpId="0"/>
      <p:bldP spid="45" grpId="0" animBg="1"/>
      <p:bldP spid="57" grpId="0" animBg="1"/>
      <p:bldP spid="60" grpId="0" animBg="1"/>
      <p:bldP spid="61" grpId="0" animBg="1"/>
      <p:bldP spid="62" grpId="0"/>
      <p:bldP spid="116" grpId="0" animBg="1"/>
      <p:bldP spid="117" grpId="0" animBg="1"/>
      <p:bldP spid="132" grpId="0" animBg="1"/>
      <p:bldP spid="202" grpId="0" animBg="1"/>
      <p:bldP spid="20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9828C-8446-F34D-A3B4-1B3FC0CFF3B2}"/>
              </a:ext>
            </a:extLst>
          </p:cNvPr>
          <p:cNvSpPr>
            <a:spLocks noGrp="1"/>
          </p:cNvSpPr>
          <p:nvPr>
            <p:ph type="sldNum" sz="quarter" idx="12"/>
          </p:nvPr>
        </p:nvSpPr>
        <p:spPr/>
        <p:txBody>
          <a:bodyPr/>
          <a:lstStyle/>
          <a:p>
            <a:fld id="{4FAB73BC-B049-4115-A692-8D63A059BFB8}" type="slidenum">
              <a:rPr lang="en-US" smtClean="0"/>
              <a:t>8</a:t>
            </a:fld>
            <a:endParaRPr lang="en-US"/>
          </a:p>
        </p:txBody>
      </p:sp>
      <p:sp>
        <p:nvSpPr>
          <p:cNvPr id="3" name="Title 2">
            <a:extLst>
              <a:ext uri="{FF2B5EF4-FFF2-40B4-BE49-F238E27FC236}">
                <a16:creationId xmlns:a16="http://schemas.microsoft.com/office/drawing/2014/main" id="{CA02BEB9-81EF-D94A-B602-8526BBD1B850}"/>
              </a:ext>
            </a:extLst>
          </p:cNvPr>
          <p:cNvSpPr>
            <a:spLocks noGrp="1"/>
          </p:cNvSpPr>
          <p:nvPr>
            <p:ph type="title"/>
          </p:nvPr>
        </p:nvSpPr>
        <p:spPr/>
        <p:txBody>
          <a:bodyPr/>
          <a:lstStyle/>
          <a:p>
            <a:r>
              <a:rPr lang="en-US" dirty="0"/>
              <a:t>Talk Outline</a:t>
            </a:r>
          </a:p>
        </p:txBody>
      </p:sp>
      <p:sp>
        <p:nvSpPr>
          <p:cNvPr id="23" name="TextBox 22">
            <a:extLst>
              <a:ext uri="{FF2B5EF4-FFF2-40B4-BE49-F238E27FC236}">
                <a16:creationId xmlns:a16="http://schemas.microsoft.com/office/drawing/2014/main" id="{19C0590A-7FD7-B541-A2A0-892C048A36CB}"/>
              </a:ext>
            </a:extLst>
          </p:cNvPr>
          <p:cNvSpPr txBox="1"/>
          <p:nvPr/>
        </p:nvSpPr>
        <p:spPr>
          <a:xfrm>
            <a:off x="628649" y="1006587"/>
            <a:ext cx="7719704" cy="369332"/>
          </a:xfrm>
          <a:prstGeom prst="rect">
            <a:avLst/>
          </a:prstGeom>
          <a:solidFill>
            <a:schemeClr val="accent2">
              <a:lumMod val="20000"/>
              <a:lumOff val="80000"/>
            </a:schemeClr>
          </a:solidFill>
          <a:ln>
            <a:noFill/>
          </a:ln>
        </p:spPr>
        <p:txBody>
          <a:bodyPr wrap="square" rtlCol="0">
            <a:spAutoFit/>
          </a:bodyPr>
          <a:lstStyle/>
          <a:p>
            <a:r>
              <a:rPr lang="en-US" dirty="0"/>
              <a:t>Multi-Hop Question Answering over Heterogeneous Data</a:t>
            </a:r>
          </a:p>
        </p:txBody>
      </p:sp>
      <p:pic>
        <p:nvPicPr>
          <p:cNvPr id="128" name="Picture 127">
            <a:extLst>
              <a:ext uri="{FF2B5EF4-FFF2-40B4-BE49-F238E27FC236}">
                <a16:creationId xmlns:a16="http://schemas.microsoft.com/office/drawing/2014/main" id="{F7BD5AD3-EAE1-6B41-AA07-E656C376E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446" y="2018905"/>
            <a:ext cx="853815" cy="853815"/>
          </a:xfrm>
          <a:prstGeom prst="rect">
            <a:avLst/>
          </a:prstGeom>
          <a:noFill/>
          <a:extLst>
            <a:ext uri="{909E8E84-426E-40DD-AFC4-6F175D3DCCD1}">
              <a14:hiddenFill xmlns:a14="http://schemas.microsoft.com/office/drawing/2010/main">
                <a:solidFill>
                  <a:srgbClr val="FFFFFF"/>
                </a:solidFill>
              </a14:hiddenFill>
            </a:ext>
          </a:extLst>
        </p:spPr>
      </p:pic>
      <p:sp>
        <p:nvSpPr>
          <p:cNvPr id="129" name="Freeform 128">
            <a:extLst>
              <a:ext uri="{FF2B5EF4-FFF2-40B4-BE49-F238E27FC236}">
                <a16:creationId xmlns:a16="http://schemas.microsoft.com/office/drawing/2014/main" id="{402DB9A6-DDA5-614C-84EE-D6F852494D90}"/>
              </a:ext>
            </a:extLst>
          </p:cNvPr>
          <p:cNvSpPr/>
          <p:nvPr/>
        </p:nvSpPr>
        <p:spPr>
          <a:xfrm rot="5400000">
            <a:off x="3709716" y="642205"/>
            <a:ext cx="938410" cy="2753400"/>
          </a:xfrm>
          <a:custGeom>
            <a:avLst/>
            <a:gdLst>
              <a:gd name="connsiteX0" fmla="*/ 0 w 969401"/>
              <a:gd name="connsiteY0" fmla="*/ 1739850 h 1877356"/>
              <a:gd name="connsiteX1" fmla="*/ 0 w 969401"/>
              <a:gd name="connsiteY1" fmla="*/ 137506 h 1877356"/>
              <a:gd name="connsiteX2" fmla="*/ 137506 w 969401"/>
              <a:gd name="connsiteY2" fmla="*/ 0 h 1877356"/>
              <a:gd name="connsiteX3" fmla="*/ 687516 w 969401"/>
              <a:gd name="connsiteY3" fmla="*/ 0 h 1877356"/>
              <a:gd name="connsiteX4" fmla="*/ 825022 w 969401"/>
              <a:gd name="connsiteY4" fmla="*/ 137506 h 1877356"/>
              <a:gd name="connsiteX5" fmla="*/ 825022 w 969401"/>
              <a:gd name="connsiteY5" fmla="*/ 1657350 h 1877356"/>
              <a:gd name="connsiteX6" fmla="*/ 969401 w 969401"/>
              <a:gd name="connsiteY6" fmla="*/ 1769872 h 1877356"/>
              <a:gd name="connsiteX7" fmla="*/ 818961 w 969401"/>
              <a:gd name="connsiteY7" fmla="*/ 1769872 h 1877356"/>
              <a:gd name="connsiteX8" fmla="*/ 814216 w 969401"/>
              <a:gd name="connsiteY8" fmla="*/ 1793373 h 1877356"/>
              <a:gd name="connsiteX9" fmla="*/ 687516 w 969401"/>
              <a:gd name="connsiteY9" fmla="*/ 1877356 h 1877356"/>
              <a:gd name="connsiteX10" fmla="*/ 137506 w 969401"/>
              <a:gd name="connsiteY10" fmla="*/ 1877356 h 1877356"/>
              <a:gd name="connsiteX11" fmla="*/ 0 w 969401"/>
              <a:gd name="connsiteY11" fmla="*/ 1739850 h 187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401" h="1877356">
                <a:moveTo>
                  <a:pt x="0" y="1739850"/>
                </a:moveTo>
                <a:lnTo>
                  <a:pt x="0" y="137506"/>
                </a:lnTo>
                <a:cubicBezTo>
                  <a:pt x="0" y="61564"/>
                  <a:pt x="61564" y="0"/>
                  <a:pt x="137506" y="0"/>
                </a:cubicBezTo>
                <a:lnTo>
                  <a:pt x="687516" y="0"/>
                </a:lnTo>
                <a:cubicBezTo>
                  <a:pt x="763458" y="0"/>
                  <a:pt x="825022" y="61564"/>
                  <a:pt x="825022" y="137506"/>
                </a:cubicBezTo>
                <a:lnTo>
                  <a:pt x="825022" y="1657350"/>
                </a:lnTo>
                <a:lnTo>
                  <a:pt x="969401" y="1769872"/>
                </a:lnTo>
                <a:lnTo>
                  <a:pt x="818961" y="1769872"/>
                </a:lnTo>
                <a:lnTo>
                  <a:pt x="814216" y="1793373"/>
                </a:lnTo>
                <a:cubicBezTo>
                  <a:pt x="793342" y="1842726"/>
                  <a:pt x="744473" y="1877356"/>
                  <a:pt x="687516" y="1877356"/>
                </a:cubicBezTo>
                <a:lnTo>
                  <a:pt x="137506" y="1877356"/>
                </a:lnTo>
                <a:cubicBezTo>
                  <a:pt x="61564" y="1877356"/>
                  <a:pt x="0" y="1815792"/>
                  <a:pt x="0" y="17398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r>
              <a:rPr lang="en-US" sz="1400" dirty="0">
                <a:solidFill>
                  <a:schemeClr val="tx1"/>
                </a:solidFill>
              </a:rPr>
              <a:t>What is the home stadium of Lebron James during NBA season suspended by COVID? </a:t>
            </a:r>
          </a:p>
          <a:p>
            <a:endParaRPr lang="en-US" sz="1400" dirty="0">
              <a:solidFill>
                <a:schemeClr val="tx1"/>
              </a:solidFill>
            </a:endParaRPr>
          </a:p>
        </p:txBody>
      </p:sp>
      <p:grpSp>
        <p:nvGrpSpPr>
          <p:cNvPr id="130" name="Group 129">
            <a:extLst>
              <a:ext uri="{FF2B5EF4-FFF2-40B4-BE49-F238E27FC236}">
                <a16:creationId xmlns:a16="http://schemas.microsoft.com/office/drawing/2014/main" id="{8ED9BB23-37CF-5549-8A59-9B0D4905A6B1}"/>
              </a:ext>
            </a:extLst>
          </p:cNvPr>
          <p:cNvGrpSpPr/>
          <p:nvPr/>
        </p:nvGrpSpPr>
        <p:grpSpPr>
          <a:xfrm>
            <a:off x="1035091" y="3073817"/>
            <a:ext cx="7253386" cy="1785393"/>
            <a:chOff x="1035091" y="2910527"/>
            <a:chExt cx="7253386" cy="1785393"/>
          </a:xfrm>
        </p:grpSpPr>
        <p:sp>
          <p:nvSpPr>
            <p:cNvPr id="203" name="TextBox 202">
              <a:extLst>
                <a:ext uri="{FF2B5EF4-FFF2-40B4-BE49-F238E27FC236}">
                  <a16:creationId xmlns:a16="http://schemas.microsoft.com/office/drawing/2014/main" id="{A797F24B-B6EE-8840-99EA-0462049F3D0F}"/>
                </a:ext>
              </a:extLst>
            </p:cNvPr>
            <p:cNvSpPr txBox="1"/>
            <p:nvPr/>
          </p:nvSpPr>
          <p:spPr>
            <a:xfrm>
              <a:off x="6502411" y="4326588"/>
              <a:ext cx="1786066" cy="369332"/>
            </a:xfrm>
            <a:prstGeom prst="rect">
              <a:avLst/>
            </a:prstGeom>
            <a:noFill/>
          </p:spPr>
          <p:txBody>
            <a:bodyPr wrap="none" rtlCol="0">
              <a:spAutoFit/>
            </a:bodyPr>
            <a:lstStyle/>
            <a:p>
              <a:r>
                <a:rPr lang="en-US" dirty="0"/>
                <a:t>6,216,701 pages</a:t>
              </a:r>
            </a:p>
          </p:txBody>
        </p:sp>
        <p:sp>
          <p:nvSpPr>
            <p:cNvPr id="204" name="Rounded Rectangle 203">
              <a:extLst>
                <a:ext uri="{FF2B5EF4-FFF2-40B4-BE49-F238E27FC236}">
                  <a16:creationId xmlns:a16="http://schemas.microsoft.com/office/drawing/2014/main" id="{C45FC782-F677-8048-9CC9-F9911D3482EE}"/>
                </a:ext>
              </a:extLst>
            </p:cNvPr>
            <p:cNvSpPr/>
            <p:nvPr/>
          </p:nvSpPr>
          <p:spPr>
            <a:xfrm>
              <a:off x="1035091" y="2915500"/>
              <a:ext cx="4956277" cy="132136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TextBox 204">
              <a:extLst>
                <a:ext uri="{FF2B5EF4-FFF2-40B4-BE49-F238E27FC236}">
                  <a16:creationId xmlns:a16="http://schemas.microsoft.com/office/drawing/2014/main" id="{A0EE8C60-09C9-FA42-9127-3657AA7E64E6}"/>
                </a:ext>
              </a:extLst>
            </p:cNvPr>
            <p:cNvSpPr txBox="1"/>
            <p:nvPr/>
          </p:nvSpPr>
          <p:spPr>
            <a:xfrm>
              <a:off x="4783605" y="3887385"/>
              <a:ext cx="700833" cy="307777"/>
            </a:xfrm>
            <a:prstGeom prst="rect">
              <a:avLst/>
            </a:prstGeom>
            <a:noFill/>
          </p:spPr>
          <p:txBody>
            <a:bodyPr wrap="none" rtlCol="0">
              <a:spAutoFit/>
            </a:bodyPr>
            <a:lstStyle/>
            <a:p>
              <a:r>
                <a:rPr lang="en-US" sz="1400" dirty="0"/>
                <a:t>Tables</a:t>
              </a:r>
            </a:p>
          </p:txBody>
        </p:sp>
        <p:sp>
          <p:nvSpPr>
            <p:cNvPr id="206" name="TextBox 205">
              <a:extLst>
                <a:ext uri="{FF2B5EF4-FFF2-40B4-BE49-F238E27FC236}">
                  <a16:creationId xmlns:a16="http://schemas.microsoft.com/office/drawing/2014/main" id="{F84A5DD7-AB6D-A74F-8B52-481916E088BD}"/>
                </a:ext>
              </a:extLst>
            </p:cNvPr>
            <p:cNvSpPr txBox="1"/>
            <p:nvPr/>
          </p:nvSpPr>
          <p:spPr>
            <a:xfrm>
              <a:off x="1324291" y="3887385"/>
              <a:ext cx="1090363" cy="307777"/>
            </a:xfrm>
            <a:prstGeom prst="rect">
              <a:avLst/>
            </a:prstGeom>
            <a:noFill/>
          </p:spPr>
          <p:txBody>
            <a:bodyPr wrap="none" rtlCol="0">
              <a:spAutoFit/>
            </a:bodyPr>
            <a:lstStyle/>
            <a:p>
              <a:r>
                <a:rPr lang="en-US" sz="1400" dirty="0"/>
                <a:t>Documents</a:t>
              </a:r>
            </a:p>
          </p:txBody>
        </p:sp>
        <p:pic>
          <p:nvPicPr>
            <p:cNvPr id="208" name="Picture 207" descr="Icon&#10;&#10;Description automatically generated">
              <a:extLst>
                <a:ext uri="{FF2B5EF4-FFF2-40B4-BE49-F238E27FC236}">
                  <a16:creationId xmlns:a16="http://schemas.microsoft.com/office/drawing/2014/main" id="{6E10BE7A-C3A4-C144-906F-227F8D0A0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117" y="2980818"/>
              <a:ext cx="629853" cy="816841"/>
            </a:xfrm>
            <a:prstGeom prst="rect">
              <a:avLst/>
            </a:prstGeom>
            <a:solidFill>
              <a:schemeClr val="bg1"/>
            </a:solidFill>
          </p:spPr>
        </p:pic>
        <p:pic>
          <p:nvPicPr>
            <p:cNvPr id="209" name="Picture 208" descr="Icon&#10;&#10;Description automatically generated">
              <a:extLst>
                <a:ext uri="{FF2B5EF4-FFF2-40B4-BE49-F238E27FC236}">
                  <a16:creationId xmlns:a16="http://schemas.microsoft.com/office/drawing/2014/main" id="{28A3C034-7A5D-D74F-BEBA-49E42ACE0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303" y="3051249"/>
              <a:ext cx="629853" cy="816841"/>
            </a:xfrm>
            <a:prstGeom prst="rect">
              <a:avLst/>
            </a:prstGeom>
            <a:solidFill>
              <a:schemeClr val="bg1"/>
            </a:solidFill>
          </p:spPr>
        </p:pic>
        <p:pic>
          <p:nvPicPr>
            <p:cNvPr id="210" name="Picture 209" descr="Icon&#10;&#10;Description automatically generated">
              <a:extLst>
                <a:ext uri="{FF2B5EF4-FFF2-40B4-BE49-F238E27FC236}">
                  <a16:creationId xmlns:a16="http://schemas.microsoft.com/office/drawing/2014/main" id="{D03497D4-6054-AF47-B372-0F2C14034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528" y="3130881"/>
              <a:ext cx="629853" cy="816841"/>
            </a:xfrm>
            <a:prstGeom prst="rect">
              <a:avLst/>
            </a:prstGeom>
            <a:solidFill>
              <a:schemeClr val="bg1"/>
            </a:solidFill>
          </p:spPr>
        </p:pic>
        <p:pic>
          <p:nvPicPr>
            <p:cNvPr id="211" name="Picture 210" descr="Text&#10;&#10;Description automatically generated with low confidence">
              <a:extLst>
                <a:ext uri="{FF2B5EF4-FFF2-40B4-BE49-F238E27FC236}">
                  <a16:creationId xmlns:a16="http://schemas.microsoft.com/office/drawing/2014/main" id="{E6F7FF82-F10D-E143-9371-3CCBAE0EA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5713" y="3009248"/>
              <a:ext cx="770968" cy="770968"/>
            </a:xfrm>
            <a:prstGeom prst="rect">
              <a:avLst/>
            </a:prstGeom>
          </p:spPr>
        </p:pic>
        <p:pic>
          <p:nvPicPr>
            <p:cNvPr id="212" name="Picture 211" descr="Text&#10;&#10;Description automatically generated with low confidence">
              <a:extLst>
                <a:ext uri="{FF2B5EF4-FFF2-40B4-BE49-F238E27FC236}">
                  <a16:creationId xmlns:a16="http://schemas.microsoft.com/office/drawing/2014/main" id="{43D77B38-0363-7842-A2C2-D53BC9C591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4653" y="3097230"/>
              <a:ext cx="770968" cy="770968"/>
            </a:xfrm>
            <a:prstGeom prst="rect">
              <a:avLst/>
            </a:prstGeom>
          </p:spPr>
        </p:pic>
        <p:pic>
          <p:nvPicPr>
            <p:cNvPr id="213" name="Picture 212" descr="Text&#10;&#10;Description automatically generated with low confidence">
              <a:extLst>
                <a:ext uri="{FF2B5EF4-FFF2-40B4-BE49-F238E27FC236}">
                  <a16:creationId xmlns:a16="http://schemas.microsoft.com/office/drawing/2014/main" id="{EE861D03-C785-9441-879B-751AF1F8C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106" y="3159831"/>
              <a:ext cx="770968" cy="770968"/>
            </a:xfrm>
            <a:prstGeom prst="rect">
              <a:avLst/>
            </a:prstGeom>
          </p:spPr>
        </p:pic>
        <p:sp>
          <p:nvSpPr>
            <p:cNvPr id="214" name="TextBox 213">
              <a:extLst>
                <a:ext uri="{FF2B5EF4-FFF2-40B4-BE49-F238E27FC236}">
                  <a16:creationId xmlns:a16="http://schemas.microsoft.com/office/drawing/2014/main" id="{60F1280B-571D-7D46-BC71-1B8588F1EAB9}"/>
                </a:ext>
              </a:extLst>
            </p:cNvPr>
            <p:cNvSpPr txBox="1"/>
            <p:nvPr/>
          </p:nvSpPr>
          <p:spPr>
            <a:xfrm>
              <a:off x="1271167" y="4326588"/>
              <a:ext cx="1702710" cy="369332"/>
            </a:xfrm>
            <a:prstGeom prst="rect">
              <a:avLst/>
            </a:prstGeom>
            <a:noFill/>
          </p:spPr>
          <p:txBody>
            <a:bodyPr wrap="none" rtlCol="0">
              <a:spAutoFit/>
            </a:bodyPr>
            <a:lstStyle/>
            <a:p>
              <a:r>
                <a:rPr lang="en-US" dirty="0"/>
                <a:t>Un-structured </a:t>
              </a:r>
            </a:p>
          </p:txBody>
        </p:sp>
        <p:sp>
          <p:nvSpPr>
            <p:cNvPr id="215" name="TextBox 214">
              <a:extLst>
                <a:ext uri="{FF2B5EF4-FFF2-40B4-BE49-F238E27FC236}">
                  <a16:creationId xmlns:a16="http://schemas.microsoft.com/office/drawing/2014/main" id="{8733F466-F716-7043-8AFA-C1E24C97FC74}"/>
                </a:ext>
              </a:extLst>
            </p:cNvPr>
            <p:cNvSpPr txBox="1"/>
            <p:nvPr/>
          </p:nvSpPr>
          <p:spPr>
            <a:xfrm>
              <a:off x="4219999" y="4326588"/>
              <a:ext cx="1335622" cy="369332"/>
            </a:xfrm>
            <a:prstGeom prst="rect">
              <a:avLst/>
            </a:prstGeom>
            <a:noFill/>
          </p:spPr>
          <p:txBody>
            <a:bodyPr wrap="none" rtlCol="0">
              <a:spAutoFit/>
            </a:bodyPr>
            <a:lstStyle/>
            <a:p>
              <a:r>
                <a:rPr lang="en-US" dirty="0"/>
                <a:t>Structured </a:t>
              </a:r>
            </a:p>
          </p:txBody>
        </p:sp>
        <p:pic>
          <p:nvPicPr>
            <p:cNvPr id="216" name="Picture 14" descr="14 List Icon PSD Images - App Icon PSD, List Icon Transparent and List Icon  / Newdesignfile.com">
              <a:extLst>
                <a:ext uri="{FF2B5EF4-FFF2-40B4-BE49-F238E27FC236}">
                  <a16:creationId xmlns:a16="http://schemas.microsoft.com/office/drawing/2014/main" id="{0466DAF5-FEFD-684D-9DE4-E901FEEABC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3031096" y="3036033"/>
              <a:ext cx="629921" cy="706120"/>
            </a:xfrm>
            <a:prstGeom prst="rect">
              <a:avLst/>
            </a:prstGeom>
            <a:solidFill>
              <a:schemeClr val="bg1"/>
            </a:solidFill>
          </p:spPr>
        </p:pic>
        <p:pic>
          <p:nvPicPr>
            <p:cNvPr id="217" name="Picture 14" descr="14 List Icon PSD Images - App Icon PSD, List Icon Transparent and List Icon  / Newdesignfile.com">
              <a:extLst>
                <a:ext uri="{FF2B5EF4-FFF2-40B4-BE49-F238E27FC236}">
                  <a16:creationId xmlns:a16="http://schemas.microsoft.com/office/drawing/2014/main" id="{A92CFAD6-88D8-0F48-84B9-1E42CEBDED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3238497" y="3127999"/>
              <a:ext cx="629921" cy="706120"/>
            </a:xfrm>
            <a:prstGeom prst="rect">
              <a:avLst/>
            </a:prstGeom>
            <a:solidFill>
              <a:schemeClr val="bg1"/>
            </a:solidFill>
          </p:spPr>
        </p:pic>
        <p:pic>
          <p:nvPicPr>
            <p:cNvPr id="218" name="Picture 14" descr="14 List Icon PSD Images - App Icon PSD, List Icon Transparent and List Icon  / Newdesignfile.com">
              <a:extLst>
                <a:ext uri="{FF2B5EF4-FFF2-40B4-BE49-F238E27FC236}">
                  <a16:creationId xmlns:a16="http://schemas.microsoft.com/office/drawing/2014/main" id="{DC6E8B20-DBAD-5D49-839C-0219087515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1" t="4178" r="8923" b="4233"/>
            <a:stretch/>
          </p:blipFill>
          <p:spPr bwMode="auto">
            <a:xfrm>
              <a:off x="3475638" y="3205188"/>
              <a:ext cx="629921" cy="706120"/>
            </a:xfrm>
            <a:prstGeom prst="rect">
              <a:avLst/>
            </a:prstGeom>
            <a:solidFill>
              <a:schemeClr val="bg1"/>
            </a:solidFill>
          </p:spPr>
        </p:pic>
        <p:sp>
          <p:nvSpPr>
            <p:cNvPr id="219" name="TextBox 218">
              <a:extLst>
                <a:ext uri="{FF2B5EF4-FFF2-40B4-BE49-F238E27FC236}">
                  <a16:creationId xmlns:a16="http://schemas.microsoft.com/office/drawing/2014/main" id="{3737E6D6-4DBF-DD4C-94EB-C5F05ECC42AD}"/>
                </a:ext>
              </a:extLst>
            </p:cNvPr>
            <p:cNvSpPr txBox="1"/>
            <p:nvPr/>
          </p:nvSpPr>
          <p:spPr>
            <a:xfrm>
              <a:off x="3282250" y="3887385"/>
              <a:ext cx="562975" cy="307777"/>
            </a:xfrm>
            <a:prstGeom prst="rect">
              <a:avLst/>
            </a:prstGeom>
            <a:noFill/>
          </p:spPr>
          <p:txBody>
            <a:bodyPr wrap="none" rtlCol="0">
              <a:spAutoFit/>
            </a:bodyPr>
            <a:lstStyle/>
            <a:p>
              <a:r>
                <a:rPr lang="en-US" sz="1400" dirty="0"/>
                <a:t>Lists</a:t>
              </a:r>
            </a:p>
          </p:txBody>
        </p:sp>
        <p:pic>
          <p:nvPicPr>
            <p:cNvPr id="220" name="Picture 16" descr="Wikipedia Revamps Its iOS App With Offline Access, Support For Editing  While On The Go | TechCrunch">
              <a:extLst>
                <a:ext uri="{FF2B5EF4-FFF2-40B4-BE49-F238E27FC236}">
                  <a16:creationId xmlns:a16="http://schemas.microsoft.com/office/drawing/2014/main" id="{0D00E72E-EAEB-BF43-BF7A-A947AAB8E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2211" y="2910527"/>
              <a:ext cx="1335622" cy="1331308"/>
            </a:xfrm>
            <a:prstGeom prst="rect">
              <a:avLst/>
            </a:prstGeom>
            <a:noFill/>
            <a:extLst>
              <a:ext uri="{909E8E84-426E-40DD-AFC4-6F175D3DCCD1}">
                <a14:hiddenFill xmlns:a14="http://schemas.microsoft.com/office/drawing/2010/main">
                  <a:solidFill>
                    <a:srgbClr val="FFFFFF"/>
                  </a:solidFill>
                </a14:hiddenFill>
              </a:ext>
            </a:extLst>
          </p:spPr>
        </p:pic>
      </p:grpSp>
      <p:sp>
        <p:nvSpPr>
          <p:cNvPr id="221" name="Footer Placeholder 14">
            <a:extLst>
              <a:ext uri="{FF2B5EF4-FFF2-40B4-BE49-F238E27FC236}">
                <a16:creationId xmlns:a16="http://schemas.microsoft.com/office/drawing/2014/main" id="{CA673458-5389-B143-9806-783F3291CD20}"/>
              </a:ext>
            </a:extLst>
          </p:cNvPr>
          <p:cNvSpPr>
            <a:spLocks noGrp="1"/>
          </p:cNvSpPr>
          <p:nvPr>
            <p:ph type="ftr" sz="quarter" idx="11"/>
          </p:nvPr>
        </p:nvSpPr>
        <p:spPr>
          <a:xfrm>
            <a:off x="628649" y="6356351"/>
            <a:ext cx="7045779" cy="365125"/>
          </a:xfrm>
        </p:spPr>
        <p:txBody>
          <a:bodyPr/>
          <a:lstStyle/>
          <a:p>
            <a:r>
              <a:rPr lang="en-US" dirty="0"/>
              <a:t>[ICLR21] W. Chen et al: Open Question Answering over Tables and Text</a:t>
            </a:r>
          </a:p>
        </p:txBody>
      </p:sp>
      <p:pic>
        <p:nvPicPr>
          <p:cNvPr id="223" name="Picture 10" descr="Ming-Wei CHANG | Microsoft, Washington | Microsoft Research">
            <a:extLst>
              <a:ext uri="{FF2B5EF4-FFF2-40B4-BE49-F238E27FC236}">
                <a16:creationId xmlns:a16="http://schemas.microsoft.com/office/drawing/2014/main" id="{C37F707C-BDA1-2047-8B1A-689065FE67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8971" y="5246430"/>
            <a:ext cx="784367" cy="784367"/>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12" descr="William W. Cohen">
            <a:extLst>
              <a:ext uri="{FF2B5EF4-FFF2-40B4-BE49-F238E27FC236}">
                <a16:creationId xmlns:a16="http://schemas.microsoft.com/office/drawing/2014/main" id="{66EF7634-6984-A04E-A4AF-F7F0DB2CF1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6681" y="5227867"/>
            <a:ext cx="699218" cy="80293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14" descr="Meet a Googler - Google at ACL 2016">
            <a:extLst>
              <a:ext uri="{FF2B5EF4-FFF2-40B4-BE49-F238E27FC236}">
                <a16:creationId xmlns:a16="http://schemas.microsoft.com/office/drawing/2014/main" id="{3B774701-048B-C349-B02C-B4FAF047B9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3800" y="5203430"/>
            <a:ext cx="827367" cy="827367"/>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16" descr="Google AI">
            <a:extLst>
              <a:ext uri="{FF2B5EF4-FFF2-40B4-BE49-F238E27FC236}">
                <a16:creationId xmlns:a16="http://schemas.microsoft.com/office/drawing/2014/main" id="{32ADE1AE-FF47-9540-9EC4-BDC5DC8DD19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700" t="31243" r="12247" b="33142"/>
          <a:stretch/>
        </p:blipFill>
        <p:spPr bwMode="auto">
          <a:xfrm>
            <a:off x="426902" y="5290817"/>
            <a:ext cx="2866555" cy="69559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Spotting misinformation online via artificial intelligence | University of  California">
            <a:extLst>
              <a:ext uri="{FF2B5EF4-FFF2-40B4-BE49-F238E27FC236}">
                <a16:creationId xmlns:a16="http://schemas.microsoft.com/office/drawing/2014/main" id="{5607023F-41D5-274E-928A-A3E2D32CF8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4954" y="5224929"/>
            <a:ext cx="633019" cy="82736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University of California, Santa Barbara - Wikipedia">
            <a:extLst>
              <a:ext uri="{FF2B5EF4-FFF2-40B4-BE49-F238E27FC236}">
                <a16:creationId xmlns:a16="http://schemas.microsoft.com/office/drawing/2014/main" id="{8C82BDD5-ED1C-4749-9479-B494F966C9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7542" y="5203430"/>
            <a:ext cx="869578" cy="87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64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20000"/>
            <a:lumOff val="80000"/>
          </a:schemeClr>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39195</TotalTime>
  <Words>4466</Words>
  <Application>Microsoft Macintosh PowerPoint</Application>
  <PresentationFormat>On-screen Show (4:3)</PresentationFormat>
  <Paragraphs>966</Paragraphs>
  <Slides>58</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Linux Libertine</vt:lpstr>
      <vt:lpstr>Aldhabi</vt:lpstr>
      <vt:lpstr>Arial</vt:lpstr>
      <vt:lpstr>Calibri</vt:lpstr>
      <vt:lpstr>Cambria Math</vt:lpstr>
      <vt:lpstr>Georgia</vt:lpstr>
      <vt:lpstr>Office Theme</vt:lpstr>
      <vt:lpstr>Accessing Web Knowledge with Natural Language Interface</vt:lpstr>
      <vt:lpstr>Traditional Web Interface</vt:lpstr>
      <vt:lpstr>Restrictions of Traditional Interface</vt:lpstr>
      <vt:lpstr>Natural Language Interface</vt:lpstr>
      <vt:lpstr>Natural Language Understanding</vt:lpstr>
      <vt:lpstr>Natural Language Generation</vt:lpstr>
      <vt:lpstr>My PhD Contributions</vt:lpstr>
      <vt:lpstr>Talk Outline</vt:lpstr>
      <vt:lpstr>Talk Outline</vt:lpstr>
      <vt:lpstr>Background: Single-Hop Question Answering</vt:lpstr>
      <vt:lpstr>Complex Multi-Hop Question Answering</vt:lpstr>
      <vt:lpstr>Heterogeneous Information Integration</vt:lpstr>
      <vt:lpstr>OTT-QA (Open-Table-Text) Dataset</vt:lpstr>
      <vt:lpstr>Retriever-Reader Framework</vt:lpstr>
      <vt:lpstr>Multi-Hop Retriever [Baseline]</vt:lpstr>
      <vt:lpstr>Multi-Hop Retriever [Baseline]</vt:lpstr>
      <vt:lpstr>Multi-Hop Retriever [Baseline]</vt:lpstr>
      <vt:lpstr>Single-Hop Retriever [Ours]</vt:lpstr>
      <vt:lpstr>Full-Attention Reader [Baseline]</vt:lpstr>
      <vt:lpstr>Global-Local Sparse Attention</vt:lpstr>
      <vt:lpstr>Sparse-Attention Reader [Our Model]</vt:lpstr>
      <vt:lpstr>Experimental Results</vt:lpstr>
      <vt:lpstr>Talk Outline</vt:lpstr>
      <vt:lpstr>Background: Neural Module Networks</vt:lpstr>
      <vt:lpstr>Background: Neural Module Networks</vt:lpstr>
      <vt:lpstr>Pros: Explainability</vt:lpstr>
      <vt:lpstr>Cons: Scalability &amp; Generalization</vt:lpstr>
      <vt:lpstr>Solution: Meta Learning</vt:lpstr>
      <vt:lpstr>Meta Module (Concept)</vt:lpstr>
      <vt:lpstr>Meta Module (Implementation)</vt:lpstr>
      <vt:lpstr>Meta Module Composition</vt:lpstr>
      <vt:lpstr>Instance Module Supervision</vt:lpstr>
      <vt:lpstr>Training (Module &amp; QA Supervision)</vt:lpstr>
      <vt:lpstr>Scalability &amp; Generalization</vt:lpstr>
      <vt:lpstr>Experimental Results</vt:lpstr>
      <vt:lpstr>Zero-Shot Generalization Experiments</vt:lpstr>
      <vt:lpstr>Talk Outline</vt:lpstr>
      <vt:lpstr>Knowledge-grounded Generation Datasets</vt:lpstr>
      <vt:lpstr>Generative Pretrained Transformer (GPT-2)</vt:lpstr>
      <vt:lpstr>Promise and Perils of GPT-2</vt:lpstr>
      <vt:lpstr>Hallucination[1]: Mis-Memorization</vt:lpstr>
      <vt:lpstr>Hallucination[2]: Stale-Memorization</vt:lpstr>
      <vt:lpstr>Internalizing Linguistic &amp; Factual Knowledge</vt:lpstr>
      <vt:lpstr>Externalizing Factual Knowledge</vt:lpstr>
      <vt:lpstr>KGPT (Conditional) Pre-training</vt:lpstr>
      <vt:lpstr>Pre-training Corpus Construction</vt:lpstr>
      <vt:lpstr>Pre-training Corpus Construction</vt:lpstr>
      <vt:lpstr>KGPT Pre-Training</vt:lpstr>
      <vt:lpstr>Controlled Generation</vt:lpstr>
      <vt:lpstr>KGPT Down-Stream Transfer</vt:lpstr>
      <vt:lpstr>Down-Stream Experimental Results</vt:lpstr>
      <vt:lpstr>Faithfulness Evaluation</vt:lpstr>
      <vt:lpstr>Talk Outline</vt:lpstr>
      <vt:lpstr>Future Directions</vt:lpstr>
      <vt:lpstr>Acknowledgement</vt:lpstr>
      <vt:lpstr>Thank you!</vt:lpstr>
      <vt:lpstr>Background: Monolithic Networks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Knowledge-Grounded Natural Language Processing</dc:title>
  <dc:creator>wenhu chen</dc:creator>
  <cp:lastModifiedBy>wenhu chen</cp:lastModifiedBy>
  <cp:revision>6113</cp:revision>
  <dcterms:created xsi:type="dcterms:W3CDTF">2020-12-13T05:21:25Z</dcterms:created>
  <dcterms:modified xsi:type="dcterms:W3CDTF">2021-06-02T00:21:21Z</dcterms:modified>
</cp:coreProperties>
</file>